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61" r:id="rId3"/>
    <p:sldId id="263" r:id="rId4"/>
    <p:sldId id="264" r:id="rId5"/>
    <p:sldId id="265" r:id="rId6"/>
    <p:sldId id="266" r:id="rId7"/>
    <p:sldId id="267" r:id="rId8"/>
    <p:sldId id="276" r:id="rId9"/>
    <p:sldId id="268" r:id="rId10"/>
    <p:sldId id="277" r:id="rId11"/>
    <p:sldId id="269" r:id="rId12"/>
    <p:sldId id="275" r:id="rId13"/>
    <p:sldId id="273" r:id="rId14"/>
    <p:sldId id="274" r:id="rId15"/>
    <p:sldId id="258" r:id="rId16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r. Faragó Péter" initials="DFP" lastIdx="1" clrIdx="0">
    <p:extLst>
      <p:ext uri="{19B8F6BF-5375-455C-9EA6-DF929625EA0E}">
        <p15:presenceInfo xmlns:p15="http://schemas.microsoft.com/office/powerpoint/2012/main" userId="49cd6460b74854e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C6FF"/>
    <a:srgbClr val="3A729A"/>
    <a:srgbClr val="FF99CC"/>
    <a:srgbClr val="FEF5D2"/>
    <a:srgbClr val="FCE48C"/>
    <a:srgbClr val="148A14"/>
    <a:srgbClr val="1A3D68"/>
    <a:srgbClr val="1B3F6B"/>
    <a:srgbClr val="1E4778"/>
    <a:srgbClr val="193B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Világos stílus 2 – 1. jelölőszín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Világos stílus 3 – 1. jelölőszín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76" autoAdjust="0"/>
    <p:restoredTop sz="89535" autoAdjust="0"/>
  </p:normalViewPr>
  <p:slideViewPr>
    <p:cSldViewPr>
      <p:cViewPr varScale="1">
        <p:scale>
          <a:sx n="103" d="100"/>
          <a:sy n="103" d="100"/>
        </p:scale>
        <p:origin x="168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332"/>
          </a:xfrm>
          <a:prstGeom prst="rect">
            <a:avLst/>
          </a:prstGeom>
        </p:spPr>
        <p:txBody>
          <a:bodyPr vert="horz" lIns="95562" tIns="47781" rIns="95562" bIns="47781" rtlCol="0"/>
          <a:lstStyle>
            <a:lvl1pPr algn="l">
              <a:defRPr sz="13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850443" y="1"/>
            <a:ext cx="2945659" cy="496332"/>
          </a:xfrm>
          <a:prstGeom prst="rect">
            <a:avLst/>
          </a:prstGeom>
        </p:spPr>
        <p:txBody>
          <a:bodyPr vert="horz" lIns="95562" tIns="47781" rIns="95562" bIns="47781" rtlCol="0"/>
          <a:lstStyle>
            <a:lvl1pPr algn="r">
              <a:defRPr sz="1300"/>
            </a:lvl1pPr>
          </a:lstStyle>
          <a:p>
            <a:fld id="{F60814A6-46EF-40D1-835A-DEFD7CE351AC}" type="datetimeFigureOut">
              <a:rPr lang="hu-HU" smtClean="0"/>
              <a:pPr/>
              <a:t>2021. 11. 19.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6332"/>
          </a:xfrm>
          <a:prstGeom prst="rect">
            <a:avLst/>
          </a:prstGeom>
        </p:spPr>
        <p:txBody>
          <a:bodyPr vert="horz" lIns="95562" tIns="47781" rIns="95562" bIns="47781" rtlCol="0" anchor="b"/>
          <a:lstStyle>
            <a:lvl1pPr algn="l">
              <a:defRPr sz="1300"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5562" tIns="47781" rIns="95562" bIns="47781" rtlCol="0" anchor="b"/>
          <a:lstStyle>
            <a:lvl1pPr algn="r">
              <a:defRPr sz="1300"/>
            </a:lvl1pPr>
          </a:lstStyle>
          <a:p>
            <a:fld id="{C4CEBC8B-EEA6-4D0B-B752-F26831CB7026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975606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2" tIns="47781" rIns="95562" bIns="47781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1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2" tIns="47781" rIns="95562" bIns="47781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fld id="{7A9C332A-2677-4E25-A1F4-E30A5122891C}" type="datetimeFigureOut">
              <a:rPr lang="de-DE"/>
              <a:pPr>
                <a:defRPr/>
              </a:pPr>
              <a:t>19.11.2021</a:t>
            </a:fld>
            <a:endParaRPr lang="de-DE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2" tIns="47781" rIns="95562" bIns="4778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4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2" tIns="47781" rIns="95562" bIns="47781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8584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2" tIns="47781" rIns="95562" bIns="47781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fld id="{22A7E79D-7240-49BB-B41E-E5F0548266B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96984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pPr/>
              <a:t>1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1123891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A7E79D-7240-49BB-B41E-E5F0548266BE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96285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A7E79D-7240-49BB-B41E-E5F0548266BE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51241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A7E79D-7240-49BB-B41E-E5F0548266BE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02590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pPr/>
              <a:t>15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12389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04559-D007-42AA-AE2E-D86AA4F10255}" type="datetime1">
              <a:rPr lang="de-DE" smtClean="0"/>
              <a:pPr>
                <a:defRPr/>
              </a:pPr>
              <a:t>19.11.2021</a:t>
            </a:fld>
            <a:endParaRPr lang="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D6CD26-0F94-4123-97AF-4AB1AB9A4415}" type="slidenum">
              <a:rPr lang="de"/>
              <a:pPr>
                <a:defRPr/>
              </a:pPr>
              <a:t>‹#›</a:t>
            </a:fld>
            <a:endParaRPr lang="de"/>
          </a:p>
        </p:txBody>
      </p:sp>
    </p:spTree>
    <p:extLst>
      <p:ext uri="{BB962C8B-B14F-4D97-AF65-F5344CB8AC3E}">
        <p14:creationId xmlns:p14="http://schemas.microsoft.com/office/powerpoint/2010/main" val="3269632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D5B31-9036-45BD-855C-9AD4D630549D}" type="datetime1">
              <a:rPr lang="de-DE" smtClean="0"/>
              <a:pPr>
                <a:defRPr/>
              </a:pPr>
              <a:t>19.11.2021</a:t>
            </a:fld>
            <a:endParaRPr lang="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DB6987-901A-47B3-AC67-A337D4052FE3}" type="slidenum">
              <a:rPr lang="de"/>
              <a:pPr>
                <a:defRPr/>
              </a:pPr>
              <a:t>‹#›</a:t>
            </a:fld>
            <a:endParaRPr lang="de"/>
          </a:p>
        </p:txBody>
      </p:sp>
    </p:spTree>
    <p:extLst>
      <p:ext uri="{BB962C8B-B14F-4D97-AF65-F5344CB8AC3E}">
        <p14:creationId xmlns:p14="http://schemas.microsoft.com/office/powerpoint/2010/main" val="2977383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6E50D-27E3-48A6-AB44-DC4F203CD5E5}" type="datetime1">
              <a:rPr lang="de-DE" smtClean="0"/>
              <a:pPr>
                <a:defRPr/>
              </a:pPr>
              <a:t>19.11.2021</a:t>
            </a:fld>
            <a:endParaRPr lang="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8BAC8B-729E-47A6-BC15-73A9913B76A1}" type="slidenum">
              <a:rPr lang="de"/>
              <a:pPr>
                <a:defRPr/>
              </a:pPr>
              <a:t>‹#›</a:t>
            </a:fld>
            <a:endParaRPr lang="de"/>
          </a:p>
        </p:txBody>
      </p:sp>
    </p:spTree>
    <p:extLst>
      <p:ext uri="{BB962C8B-B14F-4D97-AF65-F5344CB8AC3E}">
        <p14:creationId xmlns:p14="http://schemas.microsoft.com/office/powerpoint/2010/main" val="19098502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8"/>
          <p:cNvSpPr>
            <a:spLocks noGrp="1"/>
          </p:cNvSpPr>
          <p:nvPr>
            <p:ph type="title" hasCustomPrompt="1"/>
          </p:nvPr>
        </p:nvSpPr>
        <p:spPr>
          <a:xfrm>
            <a:off x="4495800" y="2286000"/>
            <a:ext cx="4419600" cy="1143000"/>
          </a:xfrm>
        </p:spPr>
        <p:txBody>
          <a:bodyPr anchor="t">
            <a:noAutofit/>
          </a:bodyPr>
          <a:lstStyle>
            <a:lvl1pPr algn="l">
              <a:defRPr sz="4400" b="1" cap="all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hu-HU" dirty="0"/>
              <a:t>Prezentáció Címe</a:t>
            </a:r>
            <a:endParaRPr lang="en-US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4495800" y="3886200"/>
            <a:ext cx="4343400" cy="914400"/>
          </a:xfrm>
        </p:spPr>
        <p:txBody>
          <a:bodyPr wrap="square" anchor="t"/>
          <a:lstStyle>
            <a:lvl1pPr marL="514350" indent="-514350" algn="l">
              <a:spcAft>
                <a:spcPts val="600"/>
              </a:spcAft>
              <a:buFontTx/>
              <a:buNone/>
              <a:defRPr cap="all" baseline="0">
                <a:solidFill>
                  <a:srgbClr val="FFFFFF"/>
                </a:solidFill>
                <a:latin typeface="Arial"/>
                <a:cs typeface="Arial"/>
              </a:defRPr>
            </a:lvl1pPr>
            <a:lvl2pPr>
              <a:buNone/>
              <a:defRPr/>
            </a:lvl2pPr>
          </a:lstStyle>
          <a:p>
            <a:pPr lvl="0"/>
            <a:r>
              <a:rPr lang="hu-HU" dirty="0"/>
              <a:t>Click to edit Alcím</a:t>
            </a:r>
          </a:p>
          <a:p>
            <a:pPr lvl="0"/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3026322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pPr/>
              <a:t>2021. 11. 19.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9" name="Cím 1"/>
          <p:cNvSpPr>
            <a:spLocks noGrp="1"/>
          </p:cNvSpPr>
          <p:nvPr>
            <p:ph type="title"/>
          </p:nvPr>
        </p:nvSpPr>
        <p:spPr>
          <a:xfrm>
            <a:off x="447989" y="44624"/>
            <a:ext cx="4412043" cy="864096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1737987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3878B5-F740-4DF9-A310-E0BD5E9B71B0}" type="datetime1">
              <a:rPr lang="de-DE" smtClean="0"/>
              <a:pPr>
                <a:defRPr/>
              </a:pPr>
              <a:t>19.11.2021</a:t>
            </a:fld>
            <a:endParaRPr lang="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75504-5766-45C0-963F-698B155C2E85}" type="slidenum">
              <a:rPr lang="de"/>
              <a:pPr>
                <a:defRPr/>
              </a:pPr>
              <a:t>‹#›</a:t>
            </a:fld>
            <a:endParaRPr lang="de"/>
          </a:p>
        </p:txBody>
      </p:sp>
    </p:spTree>
    <p:extLst>
      <p:ext uri="{BB962C8B-B14F-4D97-AF65-F5344CB8AC3E}">
        <p14:creationId xmlns:p14="http://schemas.microsoft.com/office/powerpoint/2010/main" val="630339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A5E48-D71E-4968-A243-ADDE393164ED}" type="datetime1">
              <a:rPr lang="de-DE" smtClean="0"/>
              <a:pPr>
                <a:defRPr/>
              </a:pPr>
              <a:t>19.11.2021</a:t>
            </a:fld>
            <a:endParaRPr lang="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E3DC8B-0CDF-41EC-8807-708E0B29856E}" type="slidenum">
              <a:rPr lang="de"/>
              <a:pPr>
                <a:defRPr/>
              </a:pPr>
              <a:t>‹#›</a:t>
            </a:fld>
            <a:endParaRPr lang="de"/>
          </a:p>
        </p:txBody>
      </p:sp>
    </p:spTree>
    <p:extLst>
      <p:ext uri="{BB962C8B-B14F-4D97-AF65-F5344CB8AC3E}">
        <p14:creationId xmlns:p14="http://schemas.microsoft.com/office/powerpoint/2010/main" val="162472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AB0C5-D4D3-42F1-AB24-D3D9BB0ED911}" type="datetime1">
              <a:rPr lang="de-DE" smtClean="0"/>
              <a:pPr>
                <a:defRPr/>
              </a:pPr>
              <a:t>19.11.2021</a:t>
            </a:fld>
            <a:endParaRPr lang="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7DED5-B821-4191-94F5-4A3DF44EF0DE}" type="slidenum">
              <a:rPr lang="de"/>
              <a:pPr>
                <a:defRPr/>
              </a:pPr>
              <a:t>‹#›</a:t>
            </a:fld>
            <a:endParaRPr lang="de"/>
          </a:p>
        </p:txBody>
      </p:sp>
    </p:spTree>
    <p:extLst>
      <p:ext uri="{BB962C8B-B14F-4D97-AF65-F5344CB8AC3E}">
        <p14:creationId xmlns:p14="http://schemas.microsoft.com/office/powerpoint/2010/main" val="1692533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55046-AD84-487B-9B47-A0E43777A20C}" type="datetime1">
              <a:rPr lang="de-DE" smtClean="0"/>
              <a:pPr>
                <a:defRPr/>
              </a:pPr>
              <a:t>19.11.2021</a:t>
            </a:fld>
            <a:endParaRPr lang="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A5C038-38CF-42C2-84E8-843D724D5C6A}" type="slidenum">
              <a:rPr lang="de"/>
              <a:pPr>
                <a:defRPr/>
              </a:pPr>
              <a:t>‹#›</a:t>
            </a:fld>
            <a:endParaRPr lang="de"/>
          </a:p>
        </p:txBody>
      </p:sp>
    </p:spTree>
    <p:extLst>
      <p:ext uri="{BB962C8B-B14F-4D97-AF65-F5344CB8AC3E}">
        <p14:creationId xmlns:p14="http://schemas.microsoft.com/office/powerpoint/2010/main" val="3006650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D5DD7-0008-4998-9445-24D2EBD9F727}" type="datetime1">
              <a:rPr lang="de-DE" smtClean="0"/>
              <a:pPr>
                <a:defRPr/>
              </a:pPr>
              <a:t>19.11.2021</a:t>
            </a:fld>
            <a:endParaRPr lang="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66F707-32A4-4383-BF08-DF7529E8B5FD}" type="slidenum">
              <a:rPr lang="de"/>
              <a:pPr>
                <a:defRPr/>
              </a:pPr>
              <a:t>‹#›</a:t>
            </a:fld>
            <a:endParaRPr lang="de"/>
          </a:p>
        </p:txBody>
      </p:sp>
    </p:spTree>
    <p:extLst>
      <p:ext uri="{BB962C8B-B14F-4D97-AF65-F5344CB8AC3E}">
        <p14:creationId xmlns:p14="http://schemas.microsoft.com/office/powerpoint/2010/main" val="736862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08F172-626A-42A7-B98A-5B20787DA1F4}" type="datetime1">
              <a:rPr lang="de-DE" smtClean="0"/>
              <a:pPr>
                <a:defRPr/>
              </a:pPr>
              <a:t>19.11.2021</a:t>
            </a:fld>
            <a:endParaRPr lang="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7E8F7-DA82-4F35-A299-533C2A936122}" type="slidenum">
              <a:rPr lang="de"/>
              <a:pPr>
                <a:defRPr/>
              </a:pPr>
              <a:t>‹#›</a:t>
            </a:fld>
            <a:endParaRPr lang="de"/>
          </a:p>
        </p:txBody>
      </p:sp>
    </p:spTree>
    <p:extLst>
      <p:ext uri="{BB962C8B-B14F-4D97-AF65-F5344CB8AC3E}">
        <p14:creationId xmlns:p14="http://schemas.microsoft.com/office/powerpoint/2010/main" val="1472038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6C142-E128-42A8-85B2-9A2C626BCA07}" type="datetime1">
              <a:rPr lang="de-DE" smtClean="0"/>
              <a:pPr>
                <a:defRPr/>
              </a:pPr>
              <a:t>19.11.2021</a:t>
            </a:fld>
            <a:endParaRPr lang="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41DC5E-B464-487C-AAC4-B6CC6340595E}" type="slidenum">
              <a:rPr lang="de"/>
              <a:pPr>
                <a:defRPr/>
              </a:pPr>
              <a:t>‹#›</a:t>
            </a:fld>
            <a:endParaRPr lang="de"/>
          </a:p>
        </p:txBody>
      </p:sp>
    </p:spTree>
    <p:extLst>
      <p:ext uri="{BB962C8B-B14F-4D97-AF65-F5344CB8AC3E}">
        <p14:creationId xmlns:p14="http://schemas.microsoft.com/office/powerpoint/2010/main" val="3920153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FE188-38C0-474E-9BD9-AA7A21D8EFDD}" type="datetime1">
              <a:rPr lang="de-DE" smtClean="0"/>
              <a:pPr>
                <a:defRPr/>
              </a:pPr>
              <a:t>19.11.2021</a:t>
            </a:fld>
            <a:endParaRPr lang="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BE23A8-D36D-4862-A7B4-A3B041FC60B7}" type="slidenum">
              <a:rPr lang="de"/>
              <a:pPr>
                <a:defRPr/>
              </a:pPr>
              <a:t>‹#›</a:t>
            </a:fld>
            <a:endParaRPr lang="de"/>
          </a:p>
        </p:txBody>
      </p:sp>
    </p:spTree>
    <p:extLst>
      <p:ext uri="{BB962C8B-B14F-4D97-AF65-F5344CB8AC3E}">
        <p14:creationId xmlns:p14="http://schemas.microsoft.com/office/powerpoint/2010/main" val="733275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/>
              <a:t>Textmasterformate durch Klicken bearbeiten</a:t>
            </a:r>
          </a:p>
          <a:p>
            <a:pPr lvl="1"/>
            <a:r>
              <a:rPr lang="de-DE" altLang="en-US"/>
              <a:t>Zweite Ebene</a:t>
            </a:r>
          </a:p>
          <a:p>
            <a:pPr lvl="2"/>
            <a:r>
              <a:rPr lang="de-DE" altLang="en-US"/>
              <a:t>Dritte Ebene</a:t>
            </a:r>
          </a:p>
          <a:p>
            <a:pPr lvl="3"/>
            <a:r>
              <a:rPr lang="de-DE" altLang="en-US"/>
              <a:t>Vierte Ebene</a:t>
            </a:r>
          </a:p>
          <a:p>
            <a:pPr lvl="4"/>
            <a:r>
              <a:rPr lang="de-DE" altLang="en-US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73A2758-4058-436E-BEB1-D73CE1CE6A42}" type="datetime1">
              <a:rPr lang="de-DE" smtClean="0"/>
              <a:pPr>
                <a:defRPr/>
              </a:pPr>
              <a:t>19.11.2021</a:t>
            </a:fld>
            <a:endParaRPr lang="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CECA0D6-A240-424A-BB62-252D063A7795}" type="slidenum">
              <a:rPr lang="de"/>
              <a:pPr>
                <a:defRPr/>
              </a:pPr>
              <a:t>‹#›</a:t>
            </a:fld>
            <a:endParaRPr lang="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.jpe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91213" y="1700808"/>
            <a:ext cx="7704856" cy="2802340"/>
          </a:xfrm>
        </p:spPr>
        <p:txBody>
          <a:bodyPr/>
          <a:lstStyle/>
          <a:p>
            <a:pPr algn="ctr"/>
            <a:r>
              <a:rPr lang="hu-HU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Miskolc, Diósgyőri Vár – Lillafüred kerékpárút létesítése</a:t>
            </a:r>
            <a:br>
              <a:rPr lang="hu-HU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hu-HU" sz="2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hu-HU" sz="2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hu-HU" sz="28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KÖRNYEZETi</a:t>
            </a:r>
            <a:r>
              <a:rPr lang="hu-HU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hatástanulmány</a:t>
            </a:r>
            <a:br>
              <a:rPr lang="hu-HU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hu-HU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prezentáció</a:t>
            </a:r>
            <a:r>
              <a:rPr lang="hu-HU" sz="3200" dirty="0">
                <a:solidFill>
                  <a:schemeClr val="tx1"/>
                </a:solidFill>
                <a:latin typeface="+mj-lt"/>
                <a:cs typeface="+mj-cs"/>
              </a:rPr>
              <a:t/>
            </a:r>
            <a:br>
              <a:rPr lang="hu-HU" sz="3200" dirty="0">
                <a:solidFill>
                  <a:schemeClr val="tx1"/>
                </a:solidFill>
                <a:latin typeface="+mj-lt"/>
                <a:cs typeface="+mj-cs"/>
              </a:rPr>
            </a:br>
            <a:endParaRPr lang="hu-HU" sz="3200" dirty="0">
              <a:solidFill>
                <a:schemeClr val="tx1"/>
              </a:solidFill>
              <a:latin typeface="+mj-lt"/>
              <a:cs typeface="+mj-cs"/>
            </a:endParaRPr>
          </a:p>
        </p:txBody>
      </p:sp>
      <p:sp>
        <p:nvSpPr>
          <p:cNvPr id="3" name="Cím 1"/>
          <p:cNvSpPr txBox="1">
            <a:spLocks/>
          </p:cNvSpPr>
          <p:nvPr/>
        </p:nvSpPr>
        <p:spPr>
          <a:xfrm>
            <a:off x="251520" y="5197225"/>
            <a:ext cx="5112568" cy="100811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400" b="1" dirty="0" err="1" smtClean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Vibrocomp</a:t>
            </a:r>
            <a:r>
              <a:rPr lang="hu-HU" sz="2400" b="1" dirty="0" smtClean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Kft.</a:t>
            </a:r>
            <a:endParaRPr lang="hu-HU" sz="2400" b="1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lvl="0" defTabSz="914400">
              <a:spcBef>
                <a:spcPct val="0"/>
              </a:spcBef>
            </a:pPr>
            <a:r>
              <a:rPr kumimoji="0" lang="hu-HU" sz="2400" b="1" i="0" u="none" strike="noStrike" kern="1200" spc="0" normalizeH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Miskolc, 2021. december 8</a:t>
            </a:r>
            <a:r>
              <a:rPr lang="hu-H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kumimoji="0" lang="hu-HU" sz="2400" b="1" i="0" u="none" strike="noStrike" kern="1200" spc="0" normalizeH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4" name="Téglalap 3">
            <a:extLst>
              <a:ext uri="{FF2B5EF4-FFF2-40B4-BE49-F238E27FC236}">
                <a16:creationId xmlns:a16="http://schemas.microsoft.com/office/drawing/2014/main" id="{91EB9252-F39B-4FDE-A8A2-A066EA856EA2}"/>
              </a:ext>
            </a:extLst>
          </p:cNvPr>
          <p:cNvSpPr/>
          <p:nvPr/>
        </p:nvSpPr>
        <p:spPr>
          <a:xfrm>
            <a:off x="0" y="0"/>
            <a:ext cx="9144000" cy="1268760"/>
          </a:xfrm>
          <a:prstGeom prst="rect">
            <a:avLst/>
          </a:prstGeom>
          <a:solidFill>
            <a:srgbClr val="1B3F6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5" name="Picture 4" descr="C:\Documents and Settings\bite.pal\Dokumentumok\Google Drive\Ceges anyagok_Dubai\Marketing\vibrocomp_logo_inverz_WWW_CMYK.jpg">
            <a:extLst>
              <a:ext uri="{FF2B5EF4-FFF2-40B4-BE49-F238E27FC236}">
                <a16:creationId xmlns:a16="http://schemas.microsoft.com/office/drawing/2014/main" id="{BAF02EFB-2935-44E6-977C-CA40E6CEF4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887"/>
            <a:ext cx="6131845" cy="1268546"/>
          </a:xfrm>
          <a:prstGeom prst="rect">
            <a:avLst/>
          </a:prstGeom>
          <a:noFill/>
        </p:spPr>
      </p:pic>
      <p:pic>
        <p:nvPicPr>
          <p:cNvPr id="7" name="Kép 6" descr="vibrocomp_logo">
            <a:extLst>
              <a:ext uri="{FF2B5EF4-FFF2-40B4-BE49-F238E27FC236}">
                <a16:creationId xmlns:a16="http://schemas.microsoft.com/office/drawing/2014/main" id="{D678801F-03FF-455C-8A51-6EE98139B676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6309320"/>
            <a:ext cx="1675797" cy="302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Kép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6174081"/>
            <a:ext cx="591363" cy="57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770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 helye 2"/>
          <p:cNvSpPr>
            <a:spLocks noGrp="1"/>
          </p:cNvSpPr>
          <p:nvPr>
            <p:ph type="body" sz="half" idx="2"/>
          </p:nvPr>
        </p:nvSpPr>
        <p:spPr>
          <a:xfrm>
            <a:off x="457200" y="908720"/>
            <a:ext cx="8147248" cy="5328592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  <a:spcBef>
                <a:spcPct val="0"/>
              </a:spcBef>
              <a:buClr>
                <a:schemeClr val="accent2"/>
              </a:buClr>
              <a:defRPr/>
            </a:pPr>
            <a:r>
              <a:rPr lang="hu-HU" altLang="hu-HU" sz="1200" b="1" dirty="0">
                <a:solidFill>
                  <a:srgbClr val="0070C0"/>
                </a:solidFill>
                <a:latin typeface="Arial" panose="020B0604020202020204" pitchFamily="34" charset="0"/>
              </a:rPr>
              <a:t>Építés hatásai</a:t>
            </a:r>
          </a:p>
          <a:p>
            <a:pPr algn="just" eaLnBrk="1" hangingPunct="1">
              <a:spcBef>
                <a:spcPct val="0"/>
              </a:spcBef>
              <a:buClr>
                <a:schemeClr val="accent1"/>
              </a:buClr>
              <a:buFont typeface="Wingdings" panose="05000000000000000000" pitchFamily="2" charset="2"/>
              <a:buChar char="ü"/>
              <a:defRPr/>
            </a:pPr>
            <a:r>
              <a:rPr lang="hu-HU" sz="1200" dirty="0">
                <a:latin typeface="Arial" panose="020B0604020202020204" pitchFamily="34" charset="0"/>
              </a:rPr>
              <a:t>a jelenlegi utak kiszélesítése, aszfaltburkolattal való ellátása, valamint magasban (lábakon) vezetett szakaszok építése és tíz pihenőhely kialakítása;</a:t>
            </a: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  <a:buFont typeface="Wingdings" panose="05000000000000000000" pitchFamily="2" charset="2"/>
              <a:buChar char="ü"/>
              <a:defRPr/>
            </a:pPr>
            <a:r>
              <a:rPr lang="hu-HU" altLang="hu-HU" sz="1200" dirty="0">
                <a:latin typeface="Arial" panose="020B0604020202020204" pitchFamily="34" charset="0"/>
              </a:rPr>
              <a:t>várható erdőterület-igénybevétel: 2,74 ha.</a:t>
            </a:r>
          </a:p>
          <a:p>
            <a:pPr algn="just" eaLnBrk="1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defRPr/>
            </a:pPr>
            <a:endParaRPr lang="hu-HU" altLang="hu-HU" sz="1200" b="1" dirty="0" smtClean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algn="just" eaLnBrk="1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defRPr/>
            </a:pPr>
            <a:endParaRPr lang="hu-HU" altLang="hu-HU" sz="1200" b="1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algn="just" eaLnBrk="1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defRPr/>
            </a:pPr>
            <a:endParaRPr lang="hu-HU" altLang="hu-HU" sz="1200" b="1" dirty="0" smtClean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algn="just" eaLnBrk="1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defRPr/>
            </a:pPr>
            <a:endParaRPr lang="hu-HU" altLang="hu-HU" sz="1200" b="1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algn="just" eaLnBrk="1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defRPr/>
            </a:pPr>
            <a:endParaRPr lang="hu-HU" altLang="hu-HU" sz="1200" b="1" dirty="0" smtClean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algn="just" eaLnBrk="1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defRPr/>
            </a:pPr>
            <a:endParaRPr lang="hu-HU" altLang="hu-HU" sz="1200" b="1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algn="just" eaLnBrk="1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defRPr/>
            </a:pPr>
            <a:endParaRPr lang="hu-HU" altLang="hu-HU" sz="1200" b="1" dirty="0" smtClean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algn="just" eaLnBrk="1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defRPr/>
            </a:pPr>
            <a:endParaRPr lang="hu-HU" altLang="hu-HU" sz="1200" b="1" dirty="0" smtClean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algn="just" eaLnBrk="1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defRPr/>
            </a:pPr>
            <a:endParaRPr lang="hu-HU" altLang="hu-HU" sz="1200" b="1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algn="just" eaLnBrk="1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defRPr/>
            </a:pPr>
            <a:r>
              <a:rPr lang="hu-HU" altLang="hu-HU" sz="1200" b="1" dirty="0" smtClean="0">
                <a:solidFill>
                  <a:srgbClr val="0070C0"/>
                </a:solidFill>
                <a:latin typeface="Arial" panose="020B0604020202020204" pitchFamily="34" charset="0"/>
              </a:rPr>
              <a:t>Üzemelés </a:t>
            </a:r>
            <a:r>
              <a:rPr lang="hu-HU" altLang="hu-HU" sz="1200" b="1" dirty="0">
                <a:solidFill>
                  <a:srgbClr val="0070C0"/>
                </a:solidFill>
                <a:latin typeface="Arial" panose="020B0604020202020204" pitchFamily="34" charset="0"/>
              </a:rPr>
              <a:t>hatása </a:t>
            </a:r>
          </a:p>
          <a:p>
            <a:pPr algn="just" eaLnBrk="1" hangingPunct="1">
              <a:spcBef>
                <a:spcPts val="0"/>
              </a:spcBef>
              <a:spcAft>
                <a:spcPts val="600"/>
              </a:spcAft>
              <a:buClr>
                <a:srgbClr val="0070C0"/>
              </a:buClr>
              <a:buFont typeface="Wingdings" panose="05000000000000000000" pitchFamily="2" charset="2"/>
              <a:buChar char="ü"/>
              <a:defRPr/>
            </a:pPr>
            <a:r>
              <a:rPr lang="hu-HU" sz="1200" dirty="0" smtClean="0">
                <a:latin typeface="Arial" panose="020B0604020202020204" pitchFamily="34" charset="0"/>
              </a:rPr>
              <a:t> elhanyagolható mennyiségű hulladék </a:t>
            </a:r>
            <a:r>
              <a:rPr lang="hu-HU" sz="1200" dirty="0">
                <a:latin typeface="Arial" panose="020B0604020202020204" pitchFamily="34" charset="0"/>
              </a:rPr>
              <a:t>keletkezése a pihenők környezetében </a:t>
            </a:r>
            <a:r>
              <a:rPr lang="hu-HU" sz="1200" dirty="0">
                <a:latin typeface="Arial" panose="020B0604020202020204" pitchFamily="34" charset="0"/>
                <a:sym typeface="Wingdings" panose="05000000000000000000" pitchFamily="2" charset="2"/>
              </a:rPr>
              <a:t> </a:t>
            </a:r>
            <a:r>
              <a:rPr lang="hu-HU" sz="1200" b="1" dirty="0">
                <a:latin typeface="Arial" panose="020B0604020202020204" pitchFamily="34" charset="0"/>
                <a:sym typeface="Wingdings" panose="05000000000000000000" pitchFamily="2" charset="2"/>
              </a:rPr>
              <a:t>hulladékgyűjtő </a:t>
            </a:r>
            <a:r>
              <a:rPr lang="hu-HU" sz="1200" b="1" dirty="0" err="1" smtClean="0">
                <a:latin typeface="Arial" panose="020B0604020202020204" pitchFamily="34" charset="0"/>
                <a:sym typeface="Wingdings" panose="05000000000000000000" pitchFamily="2" charset="2"/>
              </a:rPr>
              <a:t>edényzet</a:t>
            </a:r>
            <a:r>
              <a:rPr lang="hu-HU" sz="1200" b="1" dirty="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hu-HU" sz="1200" b="1" dirty="0">
                <a:latin typeface="Arial" panose="020B0604020202020204" pitchFamily="34" charset="0"/>
                <a:sym typeface="Wingdings" panose="05000000000000000000" pitchFamily="2" charset="2"/>
              </a:rPr>
              <a:t>elhelyezése a pihenőknél</a:t>
            </a:r>
            <a:r>
              <a:rPr lang="hu-HU" sz="1200" dirty="0">
                <a:latin typeface="Arial" panose="020B0604020202020204" pitchFamily="34" charset="0"/>
                <a:sym typeface="Wingdings" panose="05000000000000000000" pitchFamily="2" charset="2"/>
              </a:rPr>
              <a:t>, információs és figyelemfelkeltő táblák a környezettudatos magatartásra.</a:t>
            </a:r>
            <a:endParaRPr lang="hu-HU" sz="1200" dirty="0">
              <a:latin typeface="Arial" panose="020B0604020202020204" pitchFamily="34" charset="0"/>
            </a:endParaRPr>
          </a:p>
          <a:p>
            <a:pPr algn="just" eaLnBrk="1" hangingPunct="1">
              <a:spcBef>
                <a:spcPts val="600"/>
              </a:spcBef>
              <a:buClr>
                <a:schemeClr val="accent2"/>
              </a:buClr>
              <a:defRPr/>
            </a:pPr>
            <a:r>
              <a:rPr lang="hu-HU" altLang="hu-HU" sz="1200" b="1" dirty="0">
                <a:solidFill>
                  <a:srgbClr val="0070C0"/>
                </a:solidFill>
                <a:latin typeface="Arial" panose="020B0604020202020204" pitchFamily="34" charset="0"/>
              </a:rPr>
              <a:t>Javasolt védelmi intézkedések</a:t>
            </a:r>
          </a:p>
          <a:p>
            <a:pPr algn="just" eaLnBrk="1" hangingPunct="1"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ü"/>
              <a:defRPr/>
            </a:pPr>
            <a:r>
              <a:rPr lang="hu-HU" altLang="hu-HU" sz="1200" b="1" dirty="0" smtClean="0">
                <a:latin typeface="Arial" panose="020B0604020202020204" pitchFamily="34" charset="0"/>
              </a:rPr>
              <a:t> felvonulási </a:t>
            </a:r>
            <a:r>
              <a:rPr lang="hu-HU" altLang="hu-HU" sz="1200" b="1" dirty="0">
                <a:latin typeface="Arial" panose="020B0604020202020204" pitchFamily="34" charset="0"/>
              </a:rPr>
              <a:t>utak megfelelő kialakítása </a:t>
            </a:r>
            <a:r>
              <a:rPr lang="hu-HU" altLang="hu-HU" sz="1200" dirty="0" smtClean="0">
                <a:latin typeface="Arial" panose="020B0604020202020204" pitchFamily="34" charset="0"/>
              </a:rPr>
              <a:t>(</a:t>
            </a:r>
            <a:r>
              <a:rPr lang="hu-HU" altLang="hu-HU" sz="1200" dirty="0" err="1">
                <a:latin typeface="Arial" panose="020B0604020202020204" pitchFamily="34" charset="0"/>
              </a:rPr>
              <a:t>Natura</a:t>
            </a:r>
            <a:r>
              <a:rPr lang="hu-HU" altLang="hu-HU" sz="1200" dirty="0">
                <a:latin typeface="Arial" panose="020B0604020202020204" pitchFamily="34" charset="0"/>
              </a:rPr>
              <a:t> 2000 területeken anyagnyerő és </a:t>
            </a:r>
            <a:r>
              <a:rPr lang="hu-HU" altLang="hu-HU" sz="1200" dirty="0" smtClean="0">
                <a:latin typeface="Arial" panose="020B0604020202020204" pitchFamily="34" charset="0"/>
              </a:rPr>
              <a:t>depóniahelyek </a:t>
            </a:r>
            <a:r>
              <a:rPr lang="hu-HU" altLang="hu-HU" sz="1200" dirty="0">
                <a:latin typeface="Arial" panose="020B0604020202020204" pitchFamily="34" charset="0"/>
              </a:rPr>
              <a:t>nem jelölhetők ki);</a:t>
            </a:r>
          </a:p>
          <a:p>
            <a:pPr eaLnBrk="1" hangingPunct="1"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ü"/>
              <a:defRPr/>
            </a:pPr>
            <a:r>
              <a:rPr lang="hu-HU" altLang="hu-HU" sz="1200" b="1" dirty="0" smtClean="0">
                <a:latin typeface="Arial" panose="020B0604020202020204" pitchFamily="34" charset="0"/>
              </a:rPr>
              <a:t> rehabilitáció </a:t>
            </a:r>
            <a:r>
              <a:rPr lang="hu-HU" altLang="hu-HU" sz="1200" b="1" dirty="0">
                <a:latin typeface="Arial" panose="020B0604020202020204" pitchFamily="34" charset="0"/>
              </a:rPr>
              <a:t>a kivitelezést követően </a:t>
            </a:r>
            <a:r>
              <a:rPr lang="hu-HU" altLang="hu-HU" sz="1200" dirty="0" smtClean="0">
                <a:latin typeface="Arial" panose="020B0604020202020204" pitchFamily="34" charset="0"/>
              </a:rPr>
              <a:t>(</a:t>
            </a:r>
            <a:r>
              <a:rPr lang="hu-HU" altLang="hu-HU" sz="1200" dirty="0">
                <a:latin typeface="Arial" panose="020B0604020202020204" pitchFamily="34" charset="0"/>
              </a:rPr>
              <a:t>tereprendezés, növénytelepítés, </a:t>
            </a:r>
            <a:r>
              <a:rPr lang="hu-HU" altLang="hu-HU" sz="1200" dirty="0" smtClean="0">
                <a:latin typeface="Arial" panose="020B0604020202020204" pitchFamily="34" charset="0"/>
              </a:rPr>
              <a:t>3-5 </a:t>
            </a:r>
            <a:r>
              <a:rPr lang="hu-HU" altLang="hu-HU" sz="1200" dirty="0">
                <a:latin typeface="Arial" panose="020B0604020202020204" pitchFamily="34" charset="0"/>
              </a:rPr>
              <a:t>éven keresztül </a:t>
            </a:r>
            <a:r>
              <a:rPr lang="hu-HU" altLang="hu-HU" sz="1200" dirty="0" smtClean="0">
                <a:latin typeface="Arial" panose="020B0604020202020204" pitchFamily="34" charset="0"/>
              </a:rPr>
              <a:t>utógondozás</a:t>
            </a:r>
            <a:r>
              <a:rPr lang="hu-HU" altLang="hu-HU" sz="1200" dirty="0">
                <a:latin typeface="Arial" panose="020B0604020202020204" pitchFamily="34" charset="0"/>
              </a:rPr>
              <a:t>, </a:t>
            </a:r>
            <a:r>
              <a:rPr lang="hu-HU" altLang="hu-HU" sz="1200" dirty="0" smtClean="0">
                <a:latin typeface="Arial" panose="020B0604020202020204" pitchFamily="34" charset="0"/>
              </a:rPr>
              <a:t>évente </a:t>
            </a:r>
            <a:r>
              <a:rPr lang="hu-HU" altLang="hu-HU" sz="1200" dirty="0">
                <a:latin typeface="Arial" panose="020B0604020202020204" pitchFamily="34" charset="0"/>
              </a:rPr>
              <a:t>kétszeri gyommentesítő </a:t>
            </a:r>
            <a:r>
              <a:rPr lang="hu-HU" altLang="hu-HU" sz="1200" dirty="0" smtClean="0">
                <a:latin typeface="Arial" panose="020B0604020202020204" pitchFamily="34" charset="0"/>
              </a:rPr>
              <a:t>kaszálás</a:t>
            </a:r>
            <a:r>
              <a:rPr lang="hu-HU" altLang="hu-HU" sz="1200" dirty="0">
                <a:latin typeface="Arial" panose="020B0604020202020204" pitchFamily="34" charset="0"/>
              </a:rPr>
              <a:t>);</a:t>
            </a:r>
          </a:p>
          <a:p>
            <a:pPr eaLnBrk="1" hangingPunct="1">
              <a:spcBef>
                <a:spcPts val="300"/>
              </a:spcBef>
              <a:buClr>
                <a:srgbClr val="0070C0"/>
              </a:buClr>
              <a:buFont typeface="Wingdings" panose="05000000000000000000" pitchFamily="2" charset="2"/>
              <a:buChar char="ü"/>
              <a:defRPr/>
            </a:pPr>
            <a:r>
              <a:rPr lang="hu-HU" sz="1200" dirty="0" smtClean="0">
                <a:latin typeface="Arial" panose="020B0604020202020204" pitchFamily="34" charset="0"/>
              </a:rPr>
              <a:t> rézsűfelületek tájba illesztése </a:t>
            </a:r>
            <a:r>
              <a:rPr lang="hu-HU" sz="1200" b="1" dirty="0" smtClean="0">
                <a:latin typeface="Arial" panose="020B0604020202020204" pitchFamily="34" charset="0"/>
              </a:rPr>
              <a:t>növénytelepítéssel</a:t>
            </a:r>
            <a:r>
              <a:rPr lang="hu-HU" sz="1200" b="1" dirty="0">
                <a:latin typeface="Arial" panose="020B0604020202020204" pitchFamily="34" charset="0"/>
              </a:rPr>
              <a:t>.</a:t>
            </a:r>
          </a:p>
          <a:p>
            <a:endParaRPr lang="hu-HU" dirty="0"/>
          </a:p>
        </p:txBody>
      </p:sp>
      <p:sp>
        <p:nvSpPr>
          <p:cNvPr id="5" name="Cím 4"/>
          <p:cNvSpPr>
            <a:spLocks noGrp="1"/>
          </p:cNvSpPr>
          <p:nvPr>
            <p:ph type="title"/>
          </p:nvPr>
        </p:nvSpPr>
        <p:spPr>
          <a:xfrm>
            <a:off x="447989" y="44624"/>
            <a:ext cx="8156459" cy="864096"/>
          </a:xfrm>
        </p:spPr>
        <p:txBody>
          <a:bodyPr/>
          <a:lstStyle/>
          <a:p>
            <a:r>
              <a:rPr lang="hu-HU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Tájvédelem</a:t>
            </a:r>
            <a:endParaRPr lang="hu-H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Kép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6126163"/>
            <a:ext cx="591363" cy="573074"/>
          </a:xfrm>
          <a:prstGeom prst="rect">
            <a:avLst/>
          </a:prstGeom>
        </p:spPr>
      </p:pic>
      <p:pic>
        <p:nvPicPr>
          <p:cNvPr id="10" name="Kép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3305" y="6394411"/>
            <a:ext cx="1676545" cy="304826"/>
          </a:xfrm>
          <a:prstGeom prst="rect">
            <a:avLst/>
          </a:prstGeom>
        </p:spPr>
      </p:pic>
      <p:pic>
        <p:nvPicPr>
          <p:cNvPr id="2" name="Kép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1600" y="1844824"/>
            <a:ext cx="2420322" cy="234106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75407" y="1849016"/>
            <a:ext cx="2322777" cy="2341067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81669" y="1844824"/>
            <a:ext cx="1249788" cy="234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4739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/>
          <p:cNvSpPr>
            <a:spLocks noGrp="1"/>
          </p:cNvSpPr>
          <p:nvPr>
            <p:ph idx="1"/>
          </p:nvPr>
        </p:nvSpPr>
        <p:spPr>
          <a:xfrm>
            <a:off x="427908" y="1192891"/>
            <a:ext cx="8372483" cy="5145435"/>
          </a:xfrm>
        </p:spPr>
        <p:txBody>
          <a:bodyPr/>
          <a:lstStyle/>
          <a:p>
            <a:pPr marL="0" lvl="1" eaLnBrk="1" hangingPunct="1">
              <a:lnSpc>
                <a:spcPct val="6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Tx/>
              <a:buNone/>
            </a:pPr>
            <a:r>
              <a:rPr lang="hu-HU" altLang="hu-HU" sz="1200" b="1" dirty="0" smtClean="0">
                <a:solidFill>
                  <a:srgbClr val="0070C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Jelenlegi állapot</a:t>
            </a:r>
            <a:endParaRPr lang="hu-HU" altLang="hu-HU" sz="1200" b="1" dirty="0">
              <a:solidFill>
                <a:srgbClr val="0070C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0" lvl="1" eaLnBrk="1" hangingPunct="1">
              <a:spcBef>
                <a:spcPts val="600"/>
              </a:spcBef>
              <a:spcAft>
                <a:spcPts val="0"/>
              </a:spcAft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altLang="hu-HU" sz="1200" dirty="0">
                <a:solidFill>
                  <a:srgbClr val="0070C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k</a:t>
            </a:r>
            <a:r>
              <a:rPr lang="hu-HU" altLang="hu-HU" sz="1200" dirty="0" smtClean="0">
                <a:solidFill>
                  <a:srgbClr val="0070C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özvetlen </a:t>
            </a:r>
            <a:r>
              <a:rPr lang="hu-HU" altLang="hu-HU" sz="1200" dirty="0">
                <a:solidFill>
                  <a:srgbClr val="0070C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hatásterület:</a:t>
            </a:r>
            <a:r>
              <a:rPr lang="hu-HU" altLang="hu-HU" sz="1200" b="1" dirty="0">
                <a:solidFill>
                  <a:srgbClr val="25C6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hu-HU" altLang="hu-HU" sz="1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</a:t>
            </a: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háttérterhelést a természet hangjai határozzák meg.</a:t>
            </a:r>
          </a:p>
          <a:p>
            <a:pPr marL="0" lvl="1" eaLnBrk="1" hangingPunct="1">
              <a:lnSpc>
                <a:spcPct val="60000"/>
              </a:lnSpc>
              <a:spcBef>
                <a:spcPts val="600"/>
              </a:spcBef>
              <a:spcAft>
                <a:spcPts val="300"/>
              </a:spcAft>
              <a:buClr>
                <a:schemeClr val="accent2"/>
              </a:buClr>
              <a:buFontTx/>
              <a:buNone/>
            </a:pPr>
            <a:endParaRPr lang="hu-HU" altLang="hu-HU" sz="1200" b="1" dirty="0" smtClean="0">
              <a:solidFill>
                <a:srgbClr val="0070C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0" lvl="1" eaLnBrk="1" hangingPunct="1">
              <a:lnSpc>
                <a:spcPct val="60000"/>
              </a:lnSpc>
              <a:spcBef>
                <a:spcPts val="600"/>
              </a:spcBef>
              <a:spcAft>
                <a:spcPts val="300"/>
              </a:spcAft>
              <a:buClr>
                <a:schemeClr val="accent2"/>
              </a:buClr>
              <a:buFontTx/>
              <a:buNone/>
            </a:pPr>
            <a:r>
              <a:rPr lang="hu-HU" altLang="hu-HU" sz="1200" b="1" dirty="0" smtClean="0">
                <a:solidFill>
                  <a:srgbClr val="0070C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Építés hatásai</a:t>
            </a:r>
            <a:endParaRPr lang="hu-HU" altLang="hu-HU" sz="1200" b="1" dirty="0">
              <a:solidFill>
                <a:srgbClr val="0070C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0" lvl="1" defTabSz="457200" eaLnBrk="1" hangingPunct="1"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ü"/>
              <a:defRPr/>
            </a:pPr>
            <a:r>
              <a:rPr 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építés </a:t>
            </a:r>
            <a:r>
              <a:rPr lang="hu-HU" sz="1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alatti zajterhelési határérték (nappal):</a:t>
            </a:r>
          </a:p>
          <a:p>
            <a:pPr marL="719138" lvl="2" indent="-285750" defTabSz="457200" eaLnBrk="1" hangingPunct="1"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ü"/>
              <a:tabLst>
                <a:tab pos="1169988" algn="l"/>
              </a:tabLst>
              <a:defRPr/>
            </a:pPr>
            <a:r>
              <a:rPr lang="hu-HU" sz="10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Kertvárosias lakóterület, védelmi rendeltetésű erdő: L</a:t>
            </a:r>
            <a:r>
              <a:rPr lang="hu-HU" sz="1000" baseline="-250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TH</a:t>
            </a:r>
            <a:r>
              <a:rPr lang="hu-HU" sz="10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= 65 </a:t>
            </a:r>
            <a:r>
              <a:rPr lang="hu-HU" sz="10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dB,</a:t>
            </a:r>
            <a:endParaRPr lang="hu-HU" sz="1000" dirty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719138" lvl="2" indent="-285750" defTabSz="457200" eaLnBrk="1" hangingPunct="1"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ü"/>
              <a:tabLst>
                <a:tab pos="1169988" algn="l"/>
              </a:tabLst>
              <a:defRPr/>
            </a:pPr>
            <a:r>
              <a:rPr lang="hu-HU" sz="10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Vegyes terület : L</a:t>
            </a:r>
            <a:r>
              <a:rPr lang="hu-HU" sz="1000" baseline="-250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TH</a:t>
            </a:r>
            <a:r>
              <a:rPr lang="hu-HU" sz="10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= 70 </a:t>
            </a:r>
            <a:r>
              <a:rPr lang="hu-HU" sz="10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dB;</a:t>
            </a:r>
            <a:endParaRPr lang="hu-HU" sz="1200" dirty="0" smtClean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0" lvl="1" defTabSz="457200" eaLnBrk="1" hangingPunct="1"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ü"/>
              <a:defRPr/>
            </a:pPr>
            <a:r>
              <a:rPr lang="hu-HU" sz="1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é</a:t>
            </a:r>
            <a:r>
              <a:rPr 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pítési alatt a legközelebbi védendő épületnél az építés zajterhelése nappal 3,0 dB-lel lép túl az előírt határértéket;</a:t>
            </a:r>
          </a:p>
          <a:p>
            <a:pPr marL="0" lvl="1" defTabSz="457200" eaLnBrk="1" hangingPunct="1"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ü"/>
              <a:defRPr/>
            </a:pPr>
            <a:r>
              <a:rPr lang="hu-HU" sz="1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z</a:t>
            </a:r>
            <a:r>
              <a:rPr 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ajtól védendő lakóterületek és üdülőterületi ingatlanokhoz közel helyezkedik a nyomvonal, ezért külön zajvédelmi 	intézkedéseket kell alkalmazni;</a:t>
            </a:r>
          </a:p>
          <a:p>
            <a:pPr marL="0" lvl="1" defTabSz="457200" eaLnBrk="1" hangingPunct="1"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ü"/>
              <a:defRPr/>
            </a:pPr>
            <a:r>
              <a:rPr 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szállítás: Várhatóan </a:t>
            </a:r>
            <a:r>
              <a:rPr lang="hu-HU" sz="12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nem okoz </a:t>
            </a:r>
            <a:r>
              <a:rPr 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3 dB-nél nagyobb mértékű </a:t>
            </a:r>
            <a:r>
              <a:rPr 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járulékos zajterhelés változást.</a:t>
            </a:r>
          </a:p>
          <a:p>
            <a:pPr marL="0" lvl="1" indent="0" eaLnBrk="1" hangingPunct="1">
              <a:lnSpc>
                <a:spcPct val="60000"/>
              </a:lnSpc>
              <a:spcBef>
                <a:spcPts val="600"/>
              </a:spcBef>
              <a:buClr>
                <a:schemeClr val="accent2"/>
              </a:buClr>
              <a:buNone/>
            </a:pPr>
            <a:endParaRPr lang="hu-HU" altLang="hu-HU" sz="1200" dirty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0" lvl="1" indent="0" eaLnBrk="1" hangingPunct="1">
              <a:lnSpc>
                <a:spcPct val="6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None/>
            </a:pPr>
            <a:r>
              <a:rPr lang="hu-HU" altLang="hu-HU" sz="1200" b="1" dirty="0" smtClean="0">
                <a:solidFill>
                  <a:srgbClr val="0070C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Üzemelés hatásai</a:t>
            </a:r>
          </a:p>
          <a:p>
            <a:pPr marL="0" lvl="1" defTabSz="457200" eaLnBrk="1" hangingPunct="1">
              <a:lnSpc>
                <a:spcPct val="60000"/>
              </a:lnSpc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ü"/>
              <a:defRPr/>
            </a:pPr>
            <a:r>
              <a:rPr lang="hu-HU" altLang="hu-HU" sz="1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k</a:t>
            </a: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erékpároktól </a:t>
            </a:r>
            <a:r>
              <a:rPr lang="hu-HU" altLang="hu-HU" sz="1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származó gördülési zaj nem számottevő, </a:t>
            </a:r>
            <a:r>
              <a:rPr lang="hu-HU" altLang="hu-HU" sz="1200" b="1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kimutatható mértékű zajterhelés változás nem </a:t>
            </a:r>
            <a:r>
              <a:rPr lang="hu-HU" altLang="hu-HU" sz="12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várható;</a:t>
            </a:r>
            <a:endParaRPr lang="hu-HU" altLang="hu-HU" sz="1200" b="1" dirty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0" lvl="1" defTabSz="457200" eaLnBrk="1" hangingPunct="1">
              <a:lnSpc>
                <a:spcPct val="60000"/>
              </a:lnSpc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ü"/>
              <a:defRPr/>
            </a:pPr>
            <a:r>
              <a:rPr lang="hu-HU" sz="1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ü</a:t>
            </a:r>
            <a:r>
              <a:rPr 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zemelés </a:t>
            </a:r>
            <a:r>
              <a:rPr lang="hu-HU" sz="1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hatása elviselhető</a:t>
            </a:r>
            <a:r>
              <a:rPr lang="hu-HU" sz="1200" b="1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, környezetre gyakorolt hatás nem </a:t>
            </a:r>
            <a:r>
              <a:rPr lang="hu-HU" sz="12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jelentős.</a:t>
            </a:r>
            <a:endParaRPr lang="hu-HU" sz="1200" b="1" dirty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0" lvl="1" eaLnBrk="1" hangingPunct="1">
              <a:spcBef>
                <a:spcPts val="6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hu-HU" altLang="hu-HU" sz="1200" dirty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0" lvl="1" eaLnBrk="1" hangingPunct="1">
              <a:lnSpc>
                <a:spcPct val="6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Tx/>
              <a:buNone/>
            </a:pPr>
            <a:r>
              <a:rPr lang="hu-HU" altLang="hu-HU" sz="1200" b="1" dirty="0" smtClean="0">
                <a:solidFill>
                  <a:srgbClr val="0070C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Intézkedés:</a:t>
            </a: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 </a:t>
            </a:r>
          </a:p>
          <a:p>
            <a:pPr marL="0" lvl="1" eaLnBrk="1" hangingPunct="1">
              <a:lnSpc>
                <a:spcPct val="60000"/>
              </a:lnSpc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altLang="hu-HU" sz="1200" b="1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z</a:t>
            </a:r>
            <a:r>
              <a:rPr lang="hu-HU" altLang="hu-HU" sz="12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ajvédelmi építési terv készítése </a:t>
            </a:r>
            <a:r>
              <a:rPr lang="hu-HU" altLang="hu-HU" sz="1200" b="1" dirty="0" smtClean="0"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→ </a:t>
            </a:r>
            <a:r>
              <a:rPr lang="hu-HU" altLang="hu-HU" sz="12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határérték túllépés kérelmezése.</a:t>
            </a:r>
            <a:endParaRPr lang="hu-HU" altLang="hu-HU" sz="1200" dirty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0" lvl="1" indent="0" eaLnBrk="1" hangingPunct="1">
              <a:lnSpc>
                <a:spcPct val="60000"/>
              </a:lnSpc>
              <a:spcBef>
                <a:spcPts val="600"/>
              </a:spcBef>
              <a:buClr>
                <a:schemeClr val="accent2"/>
              </a:buClr>
              <a:buNone/>
            </a:pPr>
            <a:endParaRPr lang="hu-HU" sz="1600" b="1" i="1" dirty="0" smtClean="0"/>
          </a:p>
        </p:txBody>
      </p:sp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447989" y="156077"/>
            <a:ext cx="7652403" cy="864096"/>
          </a:xfrm>
          <a:noFill/>
        </p:spPr>
        <p:txBody>
          <a:bodyPr/>
          <a:lstStyle/>
          <a:p>
            <a:r>
              <a:rPr lang="hu-HU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Zajvédelem</a:t>
            </a:r>
            <a:endParaRPr lang="hu-HU" sz="28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Kép 7" descr="vibrocomp_logo">
            <a:extLst>
              <a:ext uri="{FF2B5EF4-FFF2-40B4-BE49-F238E27FC236}">
                <a16:creationId xmlns:a16="http://schemas.microsoft.com/office/drawing/2014/main" id="{136BC1AD-1ACF-48CF-878A-6182164A262E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6309320"/>
            <a:ext cx="1675797" cy="302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6174081"/>
            <a:ext cx="591363" cy="57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74895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447989" y="156077"/>
            <a:ext cx="7652403" cy="864096"/>
          </a:xfrm>
          <a:noFill/>
        </p:spPr>
        <p:txBody>
          <a:bodyPr/>
          <a:lstStyle/>
          <a:p>
            <a:r>
              <a:rPr lang="hu-HU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Javasolt monitoring vizsgálatok</a:t>
            </a:r>
            <a:r>
              <a:rPr lang="hu-HU" sz="3200" b="1" dirty="0" smtClean="0">
                <a:solidFill>
                  <a:srgbClr val="0070C0"/>
                </a:solidFill>
              </a:rPr>
              <a:t/>
            </a:r>
            <a:br>
              <a:rPr lang="hu-HU" sz="3200" b="1" dirty="0" smtClean="0">
                <a:solidFill>
                  <a:srgbClr val="0070C0"/>
                </a:solidFill>
              </a:rPr>
            </a:br>
            <a:endParaRPr lang="hu-HU" sz="3200" b="1" dirty="0">
              <a:solidFill>
                <a:srgbClr val="0070C0"/>
              </a:solidFill>
            </a:endParaRPr>
          </a:p>
        </p:txBody>
      </p:sp>
      <p:pic>
        <p:nvPicPr>
          <p:cNvPr id="8" name="Kép 7" descr="vibrocomp_logo">
            <a:extLst>
              <a:ext uri="{FF2B5EF4-FFF2-40B4-BE49-F238E27FC236}">
                <a16:creationId xmlns:a16="http://schemas.microsoft.com/office/drawing/2014/main" id="{136BC1AD-1ACF-48CF-878A-6182164A262E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6309320"/>
            <a:ext cx="1675797" cy="302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artalom helye 1"/>
          <p:cNvSpPr>
            <a:spLocks noGrp="1"/>
          </p:cNvSpPr>
          <p:nvPr>
            <p:ph idx="1"/>
          </p:nvPr>
        </p:nvSpPr>
        <p:spPr>
          <a:xfrm>
            <a:off x="457258" y="908720"/>
            <a:ext cx="8238811" cy="2544809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 typeface="Arial Unicode MS" panose="020B0604020202020204" pitchFamily="34" charset="-128"/>
              <a:buNone/>
            </a:pPr>
            <a:r>
              <a:rPr lang="hu-HU" altLang="hu-HU" sz="1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Felszín alatti vízvédelem</a:t>
            </a:r>
          </a:p>
          <a:p>
            <a:pPr algn="just" eaLnBrk="1" hangingPunct="1">
              <a:spcBef>
                <a:spcPct val="0"/>
              </a:spcBef>
              <a:buFont typeface="Arial Unicode MS" panose="020B0604020202020204" pitchFamily="34" charset="-128"/>
              <a:buNone/>
            </a:pPr>
            <a:endParaRPr lang="hu-HU" altLang="hu-HU" sz="1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altLang="hu-H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Építés követően munkagépek és üzemanyag tárolók ideiglenes </a:t>
            </a:r>
            <a:r>
              <a:rPr lang="hu-HU" altLang="hu-H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tárolóhelyén.</a:t>
            </a:r>
            <a:endParaRPr lang="hu-HU" altLang="hu-HU" sz="1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endParaRPr lang="hu-HU" sz="1200" b="1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 eaLnBrk="1" hangingPunct="1">
              <a:lnSpc>
                <a:spcPct val="6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hu-HU" sz="1200" dirty="0" smtClean="0">
                <a:solidFill>
                  <a:srgbClr val="0070C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Helyszín:</a:t>
            </a:r>
            <a:endParaRPr lang="hu-HU" sz="1200" dirty="0">
              <a:solidFill>
                <a:srgbClr val="0070C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Völgy </a:t>
            </a:r>
            <a:r>
              <a:rPr lang="hu-HU" sz="1200" dirty="0">
                <a:latin typeface="Arial" panose="020B0604020202020204" pitchFamily="34" charset="0"/>
                <a:cs typeface="Arial" panose="020B0604020202020204" pitchFamily="34" charset="0"/>
              </a:rPr>
              <a:t>irányú levezetésben, ahol mintavételezésre lehetőség van (U alakú csapadékvízgyűjtő).</a:t>
            </a:r>
          </a:p>
          <a:p>
            <a:pPr algn="just" eaLnBrk="1" hangingPunct="1">
              <a:spcBef>
                <a:spcPct val="0"/>
              </a:spcBef>
              <a:buNone/>
            </a:pPr>
            <a:endParaRPr lang="hu-HU" sz="1200" b="1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 eaLnBrk="1" hangingPunct="1">
              <a:lnSpc>
                <a:spcPct val="6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hu-HU" sz="1200" dirty="0">
                <a:solidFill>
                  <a:srgbClr val="0070C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Vizsgálat ideje:</a:t>
            </a:r>
          </a:p>
          <a:p>
            <a:pPr algn="just" eaLnBrk="1" hangingPunct="1">
              <a:spcBef>
                <a:spcPct val="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Az </a:t>
            </a:r>
            <a:r>
              <a:rPr lang="hu-HU" sz="1200" dirty="0">
                <a:latin typeface="Arial" panose="020B0604020202020204" pitchFamily="34" charset="0"/>
                <a:cs typeface="Arial" panose="020B0604020202020204" pitchFamily="34" charset="0"/>
              </a:rPr>
              <a:t>építési munkálatok befejezését követően, a terület rekultivációja előtt.</a:t>
            </a:r>
          </a:p>
          <a:p>
            <a:pPr algn="just" eaLnBrk="1" hangingPunct="1">
              <a:spcBef>
                <a:spcPct val="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sz="1200" dirty="0">
                <a:latin typeface="Arial" panose="020B0604020202020204" pitchFamily="34" charset="0"/>
                <a:cs typeface="Arial" panose="020B0604020202020204" pitchFamily="34" charset="0"/>
              </a:rPr>
              <a:t>Üzemelés alatt évente egy alkalommal.</a:t>
            </a:r>
          </a:p>
          <a:p>
            <a:pPr marL="0" lvl="1" eaLnBrk="1" hangingPunct="1">
              <a:lnSpc>
                <a:spcPct val="60000"/>
              </a:lnSpc>
              <a:spcBef>
                <a:spcPts val="600"/>
              </a:spcBef>
              <a:buClr>
                <a:schemeClr val="accent1"/>
              </a:buClr>
              <a:buNone/>
            </a:pPr>
            <a:endParaRPr lang="hu-HU" sz="1200" dirty="0">
              <a:solidFill>
                <a:srgbClr val="0070C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0" lvl="1" eaLnBrk="1" hangingPunct="1">
              <a:lnSpc>
                <a:spcPct val="6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hu-HU" sz="1200" dirty="0">
                <a:solidFill>
                  <a:srgbClr val="0070C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Vizsgált paraméter:</a:t>
            </a:r>
          </a:p>
          <a:p>
            <a:pPr algn="just" eaLnBrk="1" hangingPunct="1">
              <a:spcBef>
                <a:spcPct val="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sz="1200" dirty="0">
                <a:latin typeface="Arial" panose="020B0604020202020204" pitchFamily="34" charset="0"/>
                <a:cs typeface="Arial" panose="020B0604020202020204" pitchFamily="34" charset="0"/>
              </a:rPr>
              <a:t>TPH-GC, ólom, réz, cink, kadmium földtani közegből és talajvízből.</a:t>
            </a:r>
          </a:p>
          <a:p>
            <a:pPr algn="just" eaLnBrk="1" hangingPunct="1">
              <a:spcBef>
                <a:spcPct val="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endParaRPr lang="hu-HU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artalom helye 1"/>
          <p:cNvSpPr txBox="1">
            <a:spLocks/>
          </p:cNvSpPr>
          <p:nvPr/>
        </p:nvSpPr>
        <p:spPr bwMode="auto">
          <a:xfrm>
            <a:off x="423868" y="3930511"/>
            <a:ext cx="8238811" cy="1617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eaLnBrk="1" hangingPunct="1">
              <a:spcBef>
                <a:spcPct val="0"/>
              </a:spcBef>
              <a:buFont typeface="Arial Unicode MS" panose="020B0604020202020204" pitchFamily="34" charset="-128"/>
              <a:buNone/>
            </a:pPr>
            <a:r>
              <a:rPr lang="hu-HU" altLang="hu-HU" sz="1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Élővilágvédelem</a:t>
            </a:r>
          </a:p>
          <a:p>
            <a:pPr algn="just" eaLnBrk="1" hangingPunct="1">
              <a:spcBef>
                <a:spcPct val="0"/>
              </a:spcBef>
              <a:buFont typeface="Arial Unicode MS" panose="020B0604020202020204" pitchFamily="34" charset="-128"/>
              <a:buNone/>
            </a:pPr>
            <a:endParaRPr lang="hu-HU" altLang="hu-HU" sz="1400" b="1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sz="1200" b="1" dirty="0">
                <a:latin typeface="Arial" panose="020B0604020202020204" pitchFamily="34" charset="0"/>
                <a:cs typeface="Arial" panose="020B0604020202020204" pitchFamily="34" charset="0"/>
              </a:rPr>
              <a:t>5+230 – 5+600 km szelvények közötti szakaszon botanikai vizsgálatok végzése</a:t>
            </a:r>
            <a:r>
              <a:rPr lang="hu-HU" sz="1200" dirty="0">
                <a:latin typeface="Arial" panose="020B0604020202020204" pitchFamily="34" charset="0"/>
                <a:cs typeface="Arial" panose="020B0604020202020204" pitchFamily="34" charset="0"/>
              </a:rPr>
              <a:t> a kerékpárút 30-30 m-es </a:t>
            </a:r>
            <a:r>
              <a:rPr lang="hu-H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sávjában;</a:t>
            </a:r>
          </a:p>
          <a:p>
            <a:pPr algn="just" eaLnBrk="1" hangingPunct="1">
              <a:spcBef>
                <a:spcPct val="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endParaRPr lang="hu-HU" altLang="hu-HU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 eaLnBrk="1" hangingPunct="1">
              <a:spcBef>
                <a:spcPct val="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hu-H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z </a:t>
            </a:r>
            <a:r>
              <a:rPr lang="hu-HU" sz="1200" b="1" dirty="0">
                <a:latin typeface="Arial" panose="020B0604020202020204" pitchFamily="34" charset="0"/>
                <a:cs typeface="Arial" panose="020B0604020202020204" pitchFamily="34" charset="0"/>
              </a:rPr>
              <a:t>inváziós növényfajok terjedésének vizsgálata </a:t>
            </a:r>
            <a:r>
              <a:rPr lang="hu-HU" sz="1200" dirty="0">
                <a:latin typeface="Arial" panose="020B0604020202020204" pitchFamily="34" charset="0"/>
                <a:cs typeface="Arial" panose="020B0604020202020204" pitchFamily="34" charset="0"/>
              </a:rPr>
              <a:t>a kerékpárút mentén az üzembehelyezéstől számított 3 éven </a:t>
            </a:r>
            <a:r>
              <a:rPr lang="hu-H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keresztül</a:t>
            </a:r>
            <a:r>
              <a:rPr lang="hu-HU" sz="12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hu-HU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 eaLnBrk="1" hangingPunct="1">
              <a:spcBef>
                <a:spcPct val="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endParaRPr lang="hu-HU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 eaLnBrk="1" hangingPunct="1">
              <a:spcBef>
                <a:spcPct val="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kis </a:t>
            </a:r>
            <a:r>
              <a:rPr lang="hu-HU" sz="1200" b="1" dirty="0">
                <a:latin typeface="Arial" panose="020B0604020202020204" pitchFamily="34" charset="0"/>
                <a:cs typeface="Arial" panose="020B0604020202020204" pitchFamily="34" charset="0"/>
              </a:rPr>
              <a:t>testméretű állatfajok (futóbogarak, lepkék, hüllők, kétéltűek) elütési kockázatának vizsgálata </a:t>
            </a:r>
            <a:r>
              <a:rPr lang="hu-HU" sz="1200" dirty="0">
                <a:latin typeface="Arial" panose="020B0604020202020204" pitchFamily="34" charset="0"/>
                <a:cs typeface="Arial" panose="020B0604020202020204" pitchFamily="34" charset="0"/>
              </a:rPr>
              <a:t>az üzembehelyezéstől számított 3 éven keresztül</a:t>
            </a:r>
            <a:r>
              <a:rPr lang="hu-H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hu-H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Kép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6174081"/>
            <a:ext cx="591363" cy="57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47815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/>
          <p:cNvSpPr>
            <a:spLocks noGrp="1"/>
          </p:cNvSpPr>
          <p:nvPr>
            <p:ph idx="1"/>
          </p:nvPr>
        </p:nvSpPr>
        <p:spPr>
          <a:xfrm>
            <a:off x="251520" y="1196752"/>
            <a:ext cx="8676456" cy="1368152"/>
          </a:xfrm>
        </p:spPr>
        <p:txBody>
          <a:bodyPr numCol="2"/>
          <a:lstStyle/>
          <a:p>
            <a:pPr marL="0" lvl="1" indent="0" eaLnBrk="1" hangingPunct="1">
              <a:spcBef>
                <a:spcPts val="600"/>
              </a:spcBef>
              <a:buClr>
                <a:schemeClr val="accent2"/>
              </a:buClr>
              <a:buNone/>
            </a:pPr>
            <a:r>
              <a:rPr lang="hu-HU" altLang="hu-HU" sz="1200" dirty="0" smtClean="0">
                <a:solidFill>
                  <a:srgbClr val="0070C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„</a:t>
            </a:r>
            <a:r>
              <a:rPr lang="hu-HU" altLang="hu-HU" sz="1200" dirty="0">
                <a:solidFill>
                  <a:srgbClr val="0070C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Bükk-</a:t>
            </a:r>
            <a:r>
              <a:rPr lang="hu-HU" altLang="hu-HU" sz="1200" dirty="0" err="1">
                <a:solidFill>
                  <a:srgbClr val="0070C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fennsik</a:t>
            </a:r>
            <a:r>
              <a:rPr lang="hu-HU" altLang="hu-HU" sz="1200" dirty="0">
                <a:solidFill>
                  <a:srgbClr val="0070C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és Lök-völgy</a:t>
            </a:r>
            <a:r>
              <a:rPr lang="hu-HU" altLang="hu-HU" sz="1200" dirty="0" smtClean="0">
                <a:solidFill>
                  <a:srgbClr val="0070C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”:</a:t>
            </a:r>
            <a:endParaRPr lang="hu-HU" altLang="hu-HU" sz="1200" dirty="0">
              <a:solidFill>
                <a:srgbClr val="0070C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0" lvl="1" eaLnBrk="1" hangingPunct="1">
              <a:lnSpc>
                <a:spcPct val="80000"/>
              </a:lnSpc>
              <a:spcBef>
                <a:spcPts val="3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„</a:t>
            </a:r>
            <a:r>
              <a:rPr lang="hu-HU" altLang="hu-HU" sz="1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Bükk-</a:t>
            </a:r>
            <a:r>
              <a:rPr lang="hu-HU" altLang="hu-HU" sz="1200" dirty="0" err="1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fennsik</a:t>
            </a:r>
            <a:r>
              <a:rPr lang="hu-HU" altLang="hu-HU" sz="1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és Lök-völgy” (HUBN20001) </a:t>
            </a:r>
            <a:r>
              <a:rPr lang="hu-HU" altLang="hu-HU" sz="1200" b="1" dirty="0" err="1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Natura</a:t>
            </a:r>
            <a:r>
              <a:rPr lang="hu-HU" altLang="hu-HU" sz="1200" b="1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2000 terület </a:t>
            </a:r>
            <a:r>
              <a:rPr lang="hu-HU" altLang="hu-HU" sz="1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igénybevétel ~2 </a:t>
            </a: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ha;</a:t>
            </a:r>
            <a:endParaRPr lang="hu-HU" altLang="hu-HU" sz="1200" dirty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 lvl="1" eaLnBrk="1" hangingPunct="1">
              <a:lnSpc>
                <a:spcPct val="80000"/>
              </a:lnSpc>
              <a:spcBef>
                <a:spcPts val="3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6 </a:t>
            </a:r>
            <a:r>
              <a:rPr lang="hu-HU" altLang="hu-HU" sz="1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jelölő élőhely, 5 közvetlenül érintett (~1,3 ha),</a:t>
            </a:r>
            <a:r>
              <a:rPr lang="hu-HU" altLang="hu-HU" sz="1200" b="1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 2 kiemelt jelentőségű élőhely (~0,2 ha</a:t>
            </a:r>
            <a:r>
              <a:rPr lang="hu-HU" altLang="hu-HU" sz="12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).</a:t>
            </a:r>
          </a:p>
          <a:p>
            <a:pPr marL="0" lvl="1" eaLnBrk="1" hangingPunct="1">
              <a:lnSpc>
                <a:spcPct val="80000"/>
              </a:lnSpc>
              <a:spcBef>
                <a:spcPts val="3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endParaRPr lang="hu-HU" altLang="hu-HU" sz="1200" b="1" dirty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 lvl="1" eaLnBrk="1" hangingPunct="1">
              <a:lnSpc>
                <a:spcPct val="80000"/>
              </a:lnSpc>
              <a:spcBef>
                <a:spcPts val="3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endParaRPr lang="hu-HU" altLang="hu-HU" sz="1200" b="1" dirty="0" smtClean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 lvl="1" eaLnBrk="1" hangingPunct="1">
              <a:lnSpc>
                <a:spcPct val="80000"/>
              </a:lnSpc>
              <a:spcBef>
                <a:spcPts val="3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endParaRPr lang="hu-HU" altLang="hu-HU" sz="1200" b="1" dirty="0" smtClean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0" lvl="1" indent="0" eaLnBrk="1" hangingPunct="1">
              <a:lnSpc>
                <a:spcPct val="80000"/>
              </a:lnSpc>
              <a:spcBef>
                <a:spcPts val="600"/>
              </a:spcBef>
              <a:buClr>
                <a:schemeClr val="accent2"/>
              </a:buClr>
              <a:buNone/>
            </a:pPr>
            <a:r>
              <a:rPr lang="hu-HU" altLang="hu-HU" sz="1200" dirty="0">
                <a:solidFill>
                  <a:srgbClr val="0070C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„Bükk-hegység és peremterületei</a:t>
            </a:r>
            <a:r>
              <a:rPr lang="hu-HU" altLang="hu-HU" sz="1200" dirty="0" smtClean="0">
                <a:solidFill>
                  <a:srgbClr val="0070C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”</a:t>
            </a:r>
          </a:p>
          <a:p>
            <a:pPr marL="171450" lvl="1" indent="-171450" eaLnBrk="1" hangingPunct="1">
              <a:lnSpc>
                <a:spcPct val="80000"/>
              </a:lnSpc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altLang="hu-HU" sz="1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„Bükk-hegység és peremterületei” (HUBN10003) </a:t>
            </a:r>
            <a:r>
              <a:rPr lang="hu-HU" altLang="hu-HU" sz="1200" b="1" dirty="0" err="1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Natura</a:t>
            </a:r>
            <a:r>
              <a:rPr lang="hu-HU" altLang="hu-HU" sz="1200" b="1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2000 terület </a:t>
            </a:r>
            <a:r>
              <a:rPr lang="hu-HU" altLang="hu-HU" sz="1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igénybevétel ~4,5 </a:t>
            </a: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ha;</a:t>
            </a:r>
          </a:p>
          <a:p>
            <a:pPr marL="171450" lvl="1" indent="-171450" eaLnBrk="1" hangingPunct="1">
              <a:lnSpc>
                <a:spcPct val="80000"/>
              </a:lnSpc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hu-HU" altLang="hu-HU" sz="1200" b="1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1 jelölő madárfaj</a:t>
            </a:r>
            <a:r>
              <a:rPr lang="hu-HU" altLang="hu-HU" sz="1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, Örvös légykapó (</a:t>
            </a:r>
            <a:r>
              <a:rPr lang="hu-HU" altLang="hu-HU" sz="1200" dirty="0" err="1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Ficedula</a:t>
            </a:r>
            <a:r>
              <a:rPr lang="hu-HU" altLang="hu-HU" sz="1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hu-HU" altLang="hu-HU" sz="1200" dirty="0" err="1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albicollis</a:t>
            </a:r>
            <a:r>
              <a:rPr lang="hu-HU" altLang="hu-HU" sz="1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) esetén időszakos, kis mértékű negatív hatás  populációt nem veszélyezteti, </a:t>
            </a:r>
            <a:r>
              <a:rPr lang="hu-HU" altLang="hu-HU" sz="1200" b="1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jelentős negatív hatás nem áll </a:t>
            </a:r>
            <a:r>
              <a:rPr lang="hu-HU" altLang="hu-HU" sz="12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fenn.</a:t>
            </a:r>
            <a:endParaRPr lang="hu-HU" altLang="hu-HU" sz="1200" dirty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0" lvl="1" eaLnBrk="1" hangingPunct="1">
              <a:lnSpc>
                <a:spcPct val="80000"/>
              </a:lnSpc>
              <a:spcBef>
                <a:spcPts val="3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endParaRPr lang="hu-HU" altLang="hu-HU" sz="1200" b="1" dirty="0" smtClean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539552" y="116779"/>
            <a:ext cx="7652403" cy="864096"/>
          </a:xfrm>
          <a:noFill/>
        </p:spPr>
        <p:txBody>
          <a:bodyPr/>
          <a:lstStyle/>
          <a:p>
            <a:r>
              <a:rPr lang="hu-HU" sz="2800" b="1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Natura</a:t>
            </a:r>
            <a:r>
              <a:rPr lang="hu-HU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2000 hatásbecslés</a:t>
            </a:r>
            <a:endParaRPr lang="hu-HU" sz="28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Kép 7" descr="vibrocomp_logo">
            <a:extLst>
              <a:ext uri="{FF2B5EF4-FFF2-40B4-BE49-F238E27FC236}">
                <a16:creationId xmlns:a16="http://schemas.microsoft.com/office/drawing/2014/main" id="{136BC1AD-1ACF-48CF-878A-6182164A262E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6309320"/>
            <a:ext cx="1675797" cy="302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Kép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652" y="2276872"/>
            <a:ext cx="6176172" cy="3768604"/>
          </a:xfrm>
          <a:prstGeom prst="rect">
            <a:avLst/>
          </a:prstGeom>
        </p:spPr>
      </p:pic>
      <p:pic>
        <p:nvPicPr>
          <p:cNvPr id="9" name="Kép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6174081"/>
            <a:ext cx="591363" cy="57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48659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/>
          <p:cNvSpPr>
            <a:spLocks noGrp="1"/>
          </p:cNvSpPr>
          <p:nvPr>
            <p:ph idx="1"/>
          </p:nvPr>
        </p:nvSpPr>
        <p:spPr>
          <a:xfrm>
            <a:off x="414886" y="1020173"/>
            <a:ext cx="8372483" cy="1584176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 typeface="Arial Unicode MS" panose="020B0604020202020204" pitchFamily="34" charset="-128"/>
              <a:buNone/>
            </a:pPr>
            <a:endParaRPr lang="hu-HU" altLang="hu-HU" sz="1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Közvetlenül barlangot nem érint a nyomvonal;</a:t>
            </a:r>
          </a:p>
          <a:p>
            <a:pPr algn="just" eaLnBrk="1" hangingPunct="1">
              <a:spcBef>
                <a:spcPct val="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 barlang 50 méteres pufferterületének érintettsége </a:t>
            </a:r>
            <a:r>
              <a:rPr lang="hu-H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(45 m távolságra a nyomvonaltól) </a:t>
            </a:r>
            <a:r>
              <a:rPr lang="hu-H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 + 505 km. szelvénynél;</a:t>
            </a:r>
          </a:p>
          <a:p>
            <a:pPr algn="just" eaLnBrk="1" hangingPunct="1">
              <a:spcBef>
                <a:spcPct val="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sz="1200" dirty="0">
                <a:latin typeface="Arial" panose="020B0604020202020204" pitchFamily="34" charset="0"/>
                <a:cs typeface="Arial" panose="020B0604020202020204" pitchFamily="34" charset="0"/>
              </a:rPr>
              <a:t>é</a:t>
            </a:r>
            <a:r>
              <a:rPr lang="hu-H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pítés időszakában </a:t>
            </a:r>
            <a:r>
              <a:rPr lang="hu-H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közvetlen, káros hatás nem várható;</a:t>
            </a:r>
          </a:p>
          <a:p>
            <a:pPr algn="just" eaLnBrk="1" hangingPunct="1">
              <a:spcBef>
                <a:spcPct val="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kerékpárút üzemelése </a:t>
            </a:r>
            <a:r>
              <a:rPr lang="hu-H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semleges </a:t>
            </a:r>
            <a:r>
              <a:rPr lang="hu-H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barlangvédelmi szempontból.</a:t>
            </a:r>
            <a:endParaRPr lang="hu-HU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endParaRPr lang="hu-HU" altLang="hu-HU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 eaLnBrk="1" hangingPunct="1">
              <a:spcBef>
                <a:spcPct val="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endParaRPr lang="hu-H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447989" y="156077"/>
            <a:ext cx="7652403" cy="864096"/>
          </a:xfrm>
          <a:noFill/>
        </p:spPr>
        <p:txBody>
          <a:bodyPr/>
          <a:lstStyle/>
          <a:p>
            <a:r>
              <a:rPr lang="hu-HU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Barlangászati szakvélemény</a:t>
            </a:r>
            <a:endParaRPr lang="hu-HU" sz="28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Kép 7" descr="vibrocomp_logo">
            <a:extLst>
              <a:ext uri="{FF2B5EF4-FFF2-40B4-BE49-F238E27FC236}">
                <a16:creationId xmlns:a16="http://schemas.microsoft.com/office/drawing/2014/main" id="{136BC1AD-1ACF-48CF-878A-6182164A262E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6309320"/>
            <a:ext cx="1675797" cy="302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Kép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085196"/>
            <a:ext cx="5769111" cy="4080108"/>
          </a:xfrm>
          <a:prstGeom prst="rect">
            <a:avLst/>
          </a:prstGeom>
        </p:spPr>
      </p:pic>
      <p:pic>
        <p:nvPicPr>
          <p:cNvPr id="9" name="Kép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6174081"/>
            <a:ext cx="591363" cy="57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73562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07505" y="3140968"/>
            <a:ext cx="9036495" cy="1440160"/>
          </a:xfrm>
        </p:spPr>
        <p:txBody>
          <a:bodyPr/>
          <a:lstStyle/>
          <a:p>
            <a:pPr algn="ctr"/>
            <a:r>
              <a:rPr lang="hu-HU" sz="3600" dirty="0">
                <a:solidFill>
                  <a:srgbClr val="0070C0"/>
                </a:solidFill>
              </a:rPr>
              <a:t>KÖSZÖNÖM </a:t>
            </a:r>
            <a:r>
              <a:rPr lang="hu-HU" sz="3600" dirty="0" smtClean="0">
                <a:solidFill>
                  <a:srgbClr val="0070C0"/>
                </a:solidFill>
              </a:rPr>
              <a:t>A </a:t>
            </a:r>
            <a:r>
              <a:rPr lang="hu-HU" sz="3600" dirty="0">
                <a:solidFill>
                  <a:srgbClr val="0070C0"/>
                </a:solidFill>
              </a:rPr>
              <a:t>FIGYELMET!</a:t>
            </a:r>
          </a:p>
        </p:txBody>
      </p:sp>
      <p:pic>
        <p:nvPicPr>
          <p:cNvPr id="4" name="Kép 3" descr="vibrocomp_logo">
            <a:extLst>
              <a:ext uri="{FF2B5EF4-FFF2-40B4-BE49-F238E27FC236}">
                <a16:creationId xmlns:a16="http://schemas.microsoft.com/office/drawing/2014/main" id="{172F7D58-FB54-4E77-BE40-31DD77FC4CAE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6309320"/>
            <a:ext cx="1675797" cy="302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églalap 4">
            <a:extLst>
              <a:ext uri="{FF2B5EF4-FFF2-40B4-BE49-F238E27FC236}">
                <a16:creationId xmlns:a16="http://schemas.microsoft.com/office/drawing/2014/main" id="{65B70990-E376-4BCD-B566-2B20953FCB75}"/>
              </a:ext>
            </a:extLst>
          </p:cNvPr>
          <p:cNvSpPr/>
          <p:nvPr/>
        </p:nvSpPr>
        <p:spPr>
          <a:xfrm>
            <a:off x="0" y="0"/>
            <a:ext cx="9144000" cy="1268760"/>
          </a:xfrm>
          <a:prstGeom prst="rect">
            <a:avLst/>
          </a:prstGeom>
          <a:solidFill>
            <a:srgbClr val="1B3F6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6" name="Picture 4" descr="C:\Documents and Settings\bite.pal\Dokumentumok\Google Drive\Ceges anyagok_Dubai\Marketing\vibrocomp_logo_inverz_WWW_CMYK.jpg">
            <a:extLst>
              <a:ext uri="{FF2B5EF4-FFF2-40B4-BE49-F238E27FC236}">
                <a16:creationId xmlns:a16="http://schemas.microsoft.com/office/drawing/2014/main" id="{E9CDC3CA-62BC-44E6-A100-812194BF4F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5944" y="0"/>
            <a:ext cx="6131845" cy="1268546"/>
          </a:xfrm>
          <a:prstGeom prst="rect">
            <a:avLst/>
          </a:prstGeom>
          <a:noFill/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6174081"/>
            <a:ext cx="591363" cy="57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5289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/>
          <p:cNvSpPr>
            <a:spLocks noGrp="1"/>
          </p:cNvSpPr>
          <p:nvPr>
            <p:ph idx="1"/>
          </p:nvPr>
        </p:nvSpPr>
        <p:spPr>
          <a:xfrm>
            <a:off x="179541" y="980728"/>
            <a:ext cx="8784976" cy="5193353"/>
          </a:xfrm>
        </p:spPr>
        <p:txBody>
          <a:bodyPr/>
          <a:lstStyle/>
          <a:p>
            <a:pPr algn="just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 vizsgált nyomvonal a környezeti hatóság előzetes vizsgálatban hozott döntésétől függően környezeti hatásvizsgálatra kötelezett tevékenység a </a:t>
            </a:r>
            <a:r>
              <a:rPr lang="hu-HU" sz="1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314/2005. (XII. 25.) Korm. rendelet 3. sz. melléklet 87. c) </a:t>
            </a:r>
            <a:r>
              <a:rPr lang="hu-H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pontja alapján (kerékpárút védett területen, </a:t>
            </a:r>
            <a:r>
              <a:rPr lang="hu-HU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Natura</a:t>
            </a:r>
            <a:r>
              <a:rPr lang="hu-H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2000 területen, barlang védőövezetén méretmegkötés nélkül). </a:t>
            </a:r>
          </a:p>
          <a:p>
            <a:pPr algn="just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hu-HU" sz="18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275/2004</a:t>
            </a:r>
            <a:r>
              <a:rPr lang="hu-HU" sz="18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(X. 8.) Korm. rendelet alapján</a:t>
            </a:r>
            <a:r>
              <a:rPr lang="hu-HU" sz="1800" dirty="0">
                <a:latin typeface="Arial" panose="020B0604020202020204" pitchFamily="34" charset="0"/>
                <a:cs typeface="Arial" panose="020B0604020202020204" pitchFamily="34" charset="0"/>
              </a:rPr>
              <a:t>, amennyiben a beruházás </a:t>
            </a:r>
            <a:r>
              <a:rPr lang="hu-HU" sz="1800" dirty="0" err="1">
                <a:latin typeface="Arial" panose="020B0604020202020204" pitchFamily="34" charset="0"/>
                <a:cs typeface="Arial" panose="020B0604020202020204" pitchFamily="34" charset="0"/>
              </a:rPr>
              <a:t>Natura</a:t>
            </a:r>
            <a:r>
              <a:rPr lang="hu-HU" sz="1800" dirty="0">
                <a:latin typeface="Arial" panose="020B0604020202020204" pitchFamily="34" charset="0"/>
                <a:cs typeface="Arial" panose="020B0604020202020204" pitchFamily="34" charset="0"/>
              </a:rPr>
              <a:t> 2000 területre akár önmagában, akár más tervvel vagy beruházással együtt hatással lehet, vizsgálni kell a beruházás hatását a </a:t>
            </a:r>
            <a:r>
              <a:rPr lang="hu-HU" sz="1800" dirty="0" err="1">
                <a:latin typeface="Arial" panose="020B0604020202020204" pitchFamily="34" charset="0"/>
                <a:cs typeface="Arial" panose="020B0604020202020204" pitchFamily="34" charset="0"/>
              </a:rPr>
              <a:t>Natura</a:t>
            </a:r>
            <a:r>
              <a:rPr lang="hu-HU" sz="1800" dirty="0">
                <a:latin typeface="Arial" panose="020B0604020202020204" pitchFamily="34" charset="0"/>
                <a:cs typeface="Arial" panose="020B0604020202020204" pitchFamily="34" charset="0"/>
              </a:rPr>
              <a:t> 2000 területre. </a:t>
            </a:r>
            <a:endParaRPr lang="hu-HU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sz="18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„Bükk-fennsík </a:t>
            </a:r>
            <a:r>
              <a:rPr lang="hu-HU" sz="18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és a </a:t>
            </a:r>
            <a:r>
              <a:rPr lang="hu-HU" sz="18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Lök-völgy” </a:t>
            </a:r>
            <a:r>
              <a:rPr lang="hu-HU" sz="1800" i="1" dirty="0">
                <a:latin typeface="Arial" panose="020B0604020202020204" pitchFamily="34" charset="0"/>
                <a:cs typeface="Arial" panose="020B0604020202020204" pitchFamily="34" charset="0"/>
              </a:rPr>
              <a:t>(HUBN20001</a:t>
            </a:r>
            <a:r>
              <a:rPr lang="hu-HU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hu-HU" sz="18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„Bükk-hegység </a:t>
            </a:r>
            <a:r>
              <a:rPr lang="hu-HU" sz="18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és </a:t>
            </a:r>
            <a:r>
              <a:rPr lang="hu-HU" sz="18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peremterületei”</a:t>
            </a:r>
            <a:r>
              <a:rPr lang="hu-HU" sz="1800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u-HU" sz="1800" i="1" dirty="0">
                <a:latin typeface="Arial" panose="020B0604020202020204" pitchFamily="34" charset="0"/>
                <a:cs typeface="Arial" panose="020B0604020202020204" pitchFamily="34" charset="0"/>
              </a:rPr>
              <a:t>(HUBN10003) </a:t>
            </a:r>
            <a:r>
              <a:rPr lang="hu-HU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érintettek</a:t>
            </a:r>
            <a:r>
              <a:rPr lang="hu-HU" sz="18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u-HU" sz="1800" i="1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</a:t>
            </a:r>
            <a:r>
              <a:rPr lang="hu-HU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u-HU" sz="1800" b="1" i="1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Natura</a:t>
            </a:r>
            <a:r>
              <a:rPr lang="hu-HU" sz="18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u-HU" sz="18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2000 hatásbecslési </a:t>
            </a:r>
            <a:r>
              <a:rPr lang="hu-HU" sz="18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dokumentáció.</a:t>
            </a:r>
          </a:p>
          <a:p>
            <a:pPr algn="just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Közeli barlangok miatt </a:t>
            </a:r>
            <a:r>
              <a:rPr lang="hu-HU" sz="1800" i="1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 </a:t>
            </a:r>
            <a:r>
              <a:rPr lang="hu-HU" sz="18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Barlangászati szakvélemény.</a:t>
            </a:r>
          </a:p>
          <a:p>
            <a:pPr algn="just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sz="18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hu-HU" sz="18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123/1997</a:t>
            </a:r>
            <a:r>
              <a:rPr lang="hu-HU" sz="18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(VII. 18.) Korm. rendelet </a:t>
            </a:r>
            <a:r>
              <a:rPr lang="hu-HU" sz="1800" dirty="0">
                <a:latin typeface="Arial" panose="020B0604020202020204" pitchFamily="34" charset="0"/>
                <a:cs typeface="Arial" panose="020B0604020202020204" pitchFamily="34" charset="0"/>
              </a:rPr>
              <a:t>szerint a védőterületek és védőidomok övezeteire vonatkozó korlátozások (5. sz. melléklet 54. sor) értelmében </a:t>
            </a:r>
            <a:r>
              <a:rPr lang="hu-HU" sz="18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belső védőövezeten belül</a:t>
            </a:r>
            <a:r>
              <a:rPr lang="hu-HU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u-HU" sz="1800" dirty="0">
                <a:latin typeface="Arial" panose="020B0604020202020204" pitchFamily="34" charset="0"/>
                <a:cs typeface="Arial" panose="020B0604020202020204" pitchFamily="34" charset="0"/>
              </a:rPr>
              <a:t>közlekedésre szolgáló</a:t>
            </a:r>
            <a:r>
              <a:rPr lang="hu-HU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u-HU" sz="18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létesítmény kiépítése tilos </a:t>
            </a:r>
            <a:r>
              <a:rPr lang="hu-HU" sz="1800" dirty="0">
                <a:latin typeface="Arial" panose="020B0604020202020204" pitchFamily="34" charset="0"/>
                <a:cs typeface="Arial" panose="020B0604020202020204" pitchFamily="34" charset="0"/>
              </a:rPr>
              <a:t>(egyéb út, kerékpárút építése), viszont a</a:t>
            </a:r>
            <a:r>
              <a:rPr lang="hu-HU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u-HU" sz="18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külső védőövezeten belül</a:t>
            </a:r>
            <a:r>
              <a:rPr lang="hu-HU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u-HU" sz="1800" dirty="0">
                <a:latin typeface="Arial" panose="020B0604020202020204" pitchFamily="34" charset="0"/>
                <a:cs typeface="Arial" panose="020B0604020202020204" pitchFamily="34" charset="0"/>
              </a:rPr>
              <a:t>a környezeti hatásvizsgálat, illetve a </a:t>
            </a:r>
            <a:r>
              <a:rPr lang="hu-HU" sz="1800" dirty="0" err="1">
                <a:latin typeface="Arial" panose="020B0604020202020204" pitchFamily="34" charset="0"/>
                <a:cs typeface="Arial" panose="020B0604020202020204" pitchFamily="34" charset="0"/>
              </a:rPr>
              <a:t>környezetvédelmi</a:t>
            </a:r>
            <a:r>
              <a:rPr lang="hu-HU" sz="1800" dirty="0">
                <a:latin typeface="Arial" panose="020B0604020202020204" pitchFamily="34" charset="0"/>
                <a:cs typeface="Arial" panose="020B0604020202020204" pitchFamily="34" charset="0"/>
              </a:rPr>
              <a:t> felülvizsgálat, vagy az ezeknek megfelelő tartalmú egyedi vizsgálat eredményétől függően</a:t>
            </a:r>
            <a:r>
              <a:rPr lang="hu-HU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u-HU" sz="18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megengedhető.</a:t>
            </a:r>
            <a:endParaRPr lang="hu-HU" sz="1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hu-HU" sz="2000" dirty="0" smtClean="0"/>
          </a:p>
          <a:p>
            <a:pPr algn="just">
              <a:buFont typeface="Wingdings" panose="05000000000000000000" pitchFamily="2" charset="2"/>
              <a:buChar char="Ø"/>
            </a:pPr>
            <a:endParaRPr lang="hu-HU" sz="2000" dirty="0" smtClean="0"/>
          </a:p>
          <a:p>
            <a:pPr marL="0" indent="0">
              <a:buNone/>
            </a:pPr>
            <a:endParaRPr lang="hu-HU" sz="2000" b="1" i="1" dirty="0"/>
          </a:p>
          <a:p>
            <a:pPr marL="0" indent="0">
              <a:buNone/>
            </a:pPr>
            <a:endParaRPr lang="hu-HU" sz="2000" b="1" i="1" dirty="0" smtClean="0"/>
          </a:p>
          <a:p>
            <a:pPr marL="0" indent="0">
              <a:buNone/>
            </a:pPr>
            <a:endParaRPr lang="hu-HU" sz="2000" b="1" i="1" dirty="0" smtClean="0"/>
          </a:p>
          <a:p>
            <a:pPr>
              <a:buFont typeface="Arial" panose="020B0604020202020204" pitchFamily="34" charset="0"/>
              <a:buChar char="•"/>
            </a:pPr>
            <a:endParaRPr lang="hu-HU" sz="2000" b="1" dirty="0" smtClean="0"/>
          </a:p>
          <a:p>
            <a:endParaRPr lang="hu-HU" sz="2000" dirty="0"/>
          </a:p>
        </p:txBody>
      </p:sp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447989" y="156077"/>
            <a:ext cx="8248080" cy="864096"/>
          </a:xfrm>
        </p:spPr>
        <p:txBody>
          <a:bodyPr/>
          <a:lstStyle/>
          <a:p>
            <a:r>
              <a:rPr lang="hu-HU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Környezeti hatástanulmány tárgya</a:t>
            </a:r>
            <a:endParaRPr lang="hu-HU" sz="28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Kép 7" descr="vibrocomp_logo">
            <a:extLst>
              <a:ext uri="{FF2B5EF4-FFF2-40B4-BE49-F238E27FC236}">
                <a16:creationId xmlns:a16="http://schemas.microsoft.com/office/drawing/2014/main" id="{136BC1AD-1ACF-48CF-878A-6182164A262E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6309320"/>
            <a:ext cx="1675797" cy="302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Kép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6174081"/>
            <a:ext cx="591363" cy="57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62709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/>
          <p:cNvSpPr>
            <a:spLocks noGrp="1"/>
          </p:cNvSpPr>
          <p:nvPr>
            <p:ph idx="1"/>
          </p:nvPr>
        </p:nvSpPr>
        <p:spPr>
          <a:xfrm>
            <a:off x="447989" y="980728"/>
            <a:ext cx="8238811" cy="5145435"/>
          </a:xfrm>
        </p:spPr>
        <p:txBody>
          <a:bodyPr/>
          <a:lstStyle/>
          <a:p>
            <a:pPr>
              <a:lnSpc>
                <a:spcPct val="114000"/>
              </a:lnSpc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sz="1800" b="1" dirty="0">
                <a:latin typeface="Arial" panose="020B0604020202020204" pitchFamily="34" charset="0"/>
                <a:cs typeface="Arial" panose="020B0604020202020204" pitchFamily="34" charset="0"/>
              </a:rPr>
              <a:t>Előzmények összefoglalása </a:t>
            </a:r>
          </a:p>
          <a:p>
            <a:pPr>
              <a:lnSpc>
                <a:spcPct val="114000"/>
              </a:lnSpc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hu-HU" sz="1800" b="1" dirty="0">
                <a:latin typeface="Arial" panose="020B0604020202020204" pitchFamily="34" charset="0"/>
                <a:cs typeface="Arial" panose="020B0604020202020204" pitchFamily="34" charset="0"/>
              </a:rPr>
              <a:t>tervezett tevékenység bemutatása (célja, engedélykérő adatai, műszaki adatok, kapcsolódó  műveletek, tervbe vett környezetvédelmi létesítmények és rendezési tervekkel való összhang)</a:t>
            </a:r>
          </a:p>
          <a:p>
            <a:pPr>
              <a:lnSpc>
                <a:spcPct val="114000"/>
              </a:lnSpc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sz="1800" b="1" dirty="0">
                <a:latin typeface="Arial" panose="020B0604020202020204" pitchFamily="34" charset="0"/>
                <a:cs typeface="Arial" panose="020B0604020202020204" pitchFamily="34" charset="0"/>
              </a:rPr>
              <a:t>A hatásfolyamatok és a hatásterületek leírása (közvetlen, közvetett)</a:t>
            </a:r>
          </a:p>
          <a:p>
            <a:pPr>
              <a:lnSpc>
                <a:spcPct val="114000"/>
              </a:lnSpc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Katasztrófavédelmi elemzés</a:t>
            </a:r>
            <a:endParaRPr lang="hu-HU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4000"/>
              </a:lnSpc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hu-HU" sz="1800" b="1" dirty="0">
                <a:latin typeface="Arial" panose="020B0604020202020204" pitchFamily="34" charset="0"/>
                <a:cs typeface="Arial" panose="020B0604020202020204" pitchFamily="34" charset="0"/>
              </a:rPr>
              <a:t>várható környezeti hatások becslése és </a:t>
            </a:r>
            <a:r>
              <a:rPr lang="hu-H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értékelése – szakáganként,</a:t>
            </a:r>
          </a:p>
          <a:p>
            <a:pPr marL="685800" lvl="1">
              <a:lnSpc>
                <a:spcPct val="114000"/>
              </a:lnSpc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Építés, üzemelés, </a:t>
            </a:r>
            <a:r>
              <a:rPr lang="hu-HU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havária</a:t>
            </a:r>
            <a:r>
              <a:rPr lang="hu-HU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és felhagyás hatásai, javasolt védelmi intézkedések </a:t>
            </a:r>
            <a:endParaRPr lang="hu-HU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4000"/>
              </a:lnSpc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Víz </a:t>
            </a:r>
            <a:r>
              <a:rPr lang="hu-HU" sz="1800" b="1" dirty="0">
                <a:latin typeface="Arial" panose="020B0604020202020204" pitchFamily="34" charset="0"/>
                <a:cs typeface="Arial" panose="020B0604020202020204" pitchFamily="34" charset="0"/>
              </a:rPr>
              <a:t>Keretirányelv vizsgálat és Klíma </a:t>
            </a:r>
            <a:r>
              <a:rPr lang="hu-H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kockázatelemzés</a:t>
            </a:r>
            <a:endParaRPr lang="hu-HU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4000"/>
              </a:lnSpc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Az </a:t>
            </a:r>
            <a:r>
              <a:rPr lang="hu-HU" sz="1800" b="1" dirty="0">
                <a:latin typeface="Arial" panose="020B0604020202020204" pitchFamily="34" charset="0"/>
                <a:cs typeface="Arial" panose="020B0604020202020204" pitchFamily="34" charset="0"/>
              </a:rPr>
              <a:t>egyéb adatok, mellékletek (helyszínrajzok)</a:t>
            </a:r>
          </a:p>
          <a:p>
            <a:pPr>
              <a:lnSpc>
                <a:spcPct val="114000"/>
              </a:lnSpc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sz="1800" b="1" dirty="0">
                <a:latin typeface="Arial" panose="020B0604020202020204" pitchFamily="34" charset="0"/>
                <a:cs typeface="Arial" panose="020B0604020202020204" pitchFamily="34" charset="0"/>
              </a:rPr>
              <a:t>Közérthető </a:t>
            </a:r>
            <a:r>
              <a:rPr lang="hu-H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összefoglaló</a:t>
            </a:r>
          </a:p>
          <a:p>
            <a:pPr>
              <a:lnSpc>
                <a:spcPct val="114000"/>
              </a:lnSpc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Natura</a:t>
            </a:r>
            <a:r>
              <a:rPr lang="hu-H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2000 hatásbecslés</a:t>
            </a:r>
          </a:p>
          <a:p>
            <a:pPr>
              <a:lnSpc>
                <a:spcPct val="114000"/>
              </a:lnSpc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Barlangászati szakvélemény</a:t>
            </a:r>
            <a:endParaRPr lang="hu-HU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00050" lvl="1" indent="0">
              <a:buNone/>
            </a:pPr>
            <a:endParaRPr lang="hu-HU" sz="1600" b="1" i="1" dirty="0" smtClean="0"/>
          </a:p>
        </p:txBody>
      </p:sp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447989" y="156077"/>
            <a:ext cx="7652403" cy="864096"/>
          </a:xfrm>
        </p:spPr>
        <p:txBody>
          <a:bodyPr/>
          <a:lstStyle/>
          <a:p>
            <a:r>
              <a:rPr lang="hu-HU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Környezeti hatástanulmány tartalma</a:t>
            </a:r>
            <a:endParaRPr lang="hu-HU" sz="28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Kép 7" descr="vibrocomp_logo">
            <a:extLst>
              <a:ext uri="{FF2B5EF4-FFF2-40B4-BE49-F238E27FC236}">
                <a16:creationId xmlns:a16="http://schemas.microsoft.com/office/drawing/2014/main" id="{136BC1AD-1ACF-48CF-878A-6182164A262E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6309320"/>
            <a:ext cx="1675797" cy="302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6174081"/>
            <a:ext cx="591363" cy="57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21388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/>
          <p:cNvSpPr>
            <a:spLocks noGrp="1"/>
          </p:cNvSpPr>
          <p:nvPr>
            <p:ph idx="1"/>
          </p:nvPr>
        </p:nvSpPr>
        <p:spPr>
          <a:xfrm>
            <a:off x="457258" y="548679"/>
            <a:ext cx="8238811" cy="5625401"/>
          </a:xfrm>
        </p:spPr>
        <p:txBody>
          <a:bodyPr/>
          <a:lstStyle/>
          <a:p>
            <a:pPr marL="0" lvl="1" eaLnBrk="1" hangingPunct="1">
              <a:lnSpc>
                <a:spcPct val="6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Tx/>
              <a:buNone/>
            </a:pPr>
            <a:r>
              <a:rPr lang="hu-HU" altLang="hu-HU" sz="1200" b="1" dirty="0">
                <a:solidFill>
                  <a:srgbClr val="0070C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Alapállapot felmérése</a:t>
            </a:r>
          </a:p>
          <a:p>
            <a:pPr marL="0" lvl="1" eaLnBrk="1" hangingPunct="1">
              <a:lnSpc>
                <a:spcPct val="60000"/>
              </a:lnSpc>
              <a:spcBef>
                <a:spcPts val="600"/>
              </a:spcBef>
              <a:buClr>
                <a:schemeClr val="accent1"/>
              </a:buClr>
              <a:buFontTx/>
              <a:buNone/>
            </a:pPr>
            <a:r>
              <a:rPr lang="hu-HU" altLang="hu-HU" sz="1200" dirty="0">
                <a:solidFill>
                  <a:srgbClr val="0070C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Talajtani adottságok:</a:t>
            </a:r>
            <a:r>
              <a:rPr lang="hu-HU" altLang="hu-HU" sz="12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</a:p>
          <a:p>
            <a:pPr marL="0" lvl="1" eaLnBrk="1" hangingPunct="1"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altLang="hu-HU" sz="1200" dirty="0" err="1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r</a:t>
            </a:r>
            <a:r>
              <a:rPr lang="hu-HU" altLang="hu-HU" sz="1200" dirty="0" err="1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endzina</a:t>
            </a: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talaj – </a:t>
            </a:r>
            <a:r>
              <a:rPr lang="hu-HU" altLang="hu-HU" sz="12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gyenge termékenységű, </a:t>
            </a: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szélsőséges vízgazdálkodás;</a:t>
            </a:r>
            <a:endParaRPr lang="hu-HU" altLang="hu-HU" sz="1200" dirty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0" lvl="1" eaLnBrk="1" hangingPunct="1">
              <a:lnSpc>
                <a:spcPct val="60000"/>
              </a:lnSpc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altLang="hu-HU" sz="1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r</a:t>
            </a: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éti öntéstalaj </a:t>
            </a:r>
            <a:r>
              <a:rPr lang="hu-HU" altLang="hu-HU" sz="1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– </a:t>
            </a:r>
            <a:r>
              <a:rPr lang="hu-HU" altLang="hu-HU" sz="1200" b="1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közepes </a:t>
            </a:r>
            <a:r>
              <a:rPr lang="hu-HU" altLang="hu-HU" sz="12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termékenységű</a:t>
            </a: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, </a:t>
            </a:r>
            <a:r>
              <a:rPr lang="hu-HU" altLang="hu-HU" sz="1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jó </a:t>
            </a: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vízgazdálkodás.</a:t>
            </a:r>
            <a:endParaRPr lang="hu-HU" altLang="hu-HU" sz="1200" dirty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0" lvl="1" eaLnBrk="1" hangingPunct="1">
              <a:lnSpc>
                <a:spcPct val="60000"/>
              </a:lnSpc>
              <a:spcBef>
                <a:spcPts val="1200"/>
              </a:spcBef>
              <a:buClr>
                <a:schemeClr val="accent2"/>
              </a:buClr>
              <a:buFontTx/>
              <a:buNone/>
            </a:pPr>
            <a:r>
              <a:rPr lang="hu-HU" altLang="hu-HU" sz="1200" dirty="0">
                <a:solidFill>
                  <a:srgbClr val="0070C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Felszín alatti víz viszonyok:</a:t>
            </a:r>
            <a:r>
              <a:rPr lang="hu-HU" altLang="hu-HU" sz="1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</a:p>
          <a:p>
            <a:pPr marL="0" lvl="1" eaLnBrk="1" hangingPunct="1">
              <a:lnSpc>
                <a:spcPct val="80000"/>
              </a:lnSpc>
              <a:spcBef>
                <a:spcPts val="3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Déli-Bükk, felszíni vizek mellett karsztvíz a legnagyobb vízkincs, források erednek belőle;</a:t>
            </a:r>
          </a:p>
          <a:p>
            <a:pPr marL="0" lvl="1" eaLnBrk="1" hangingPunct="1">
              <a:lnSpc>
                <a:spcPct val="80000"/>
              </a:lnSpc>
              <a:spcBef>
                <a:spcPts val="3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altLang="hu-HU" sz="1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t</a:t>
            </a: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alajvízmentes terület;</a:t>
            </a:r>
            <a:endParaRPr lang="hu-HU" altLang="hu-HU" sz="1200" dirty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0" lvl="1" eaLnBrk="1" hangingPunct="1">
              <a:lnSpc>
                <a:spcPct val="80000"/>
              </a:lnSpc>
              <a:spcBef>
                <a:spcPts val="3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altLang="hu-HU" sz="1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üzemelő és távlati </a:t>
            </a:r>
            <a:r>
              <a:rPr lang="hu-HU" altLang="hu-HU" sz="12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érintett vízbázisok: Miskolc, Anna-források (belső-és külső védőövezet); Miskolc, Tavi-forrás hidrogeológiai „A” és „B” védőterület.</a:t>
            </a:r>
            <a:endParaRPr lang="hu-HU" altLang="hu-HU" sz="1200" b="1" dirty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0" lvl="1" eaLnBrk="1" hangingPunct="1">
              <a:lnSpc>
                <a:spcPct val="60000"/>
              </a:lnSpc>
              <a:spcBef>
                <a:spcPts val="600"/>
              </a:spcBef>
              <a:spcAft>
                <a:spcPts val="300"/>
              </a:spcAft>
              <a:buClr>
                <a:schemeClr val="accent2"/>
              </a:buClr>
              <a:buFontTx/>
              <a:buNone/>
            </a:pPr>
            <a:endParaRPr lang="hu-HU" altLang="hu-HU" sz="1200" b="1" dirty="0" smtClean="0">
              <a:solidFill>
                <a:srgbClr val="0070C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0" lvl="1" eaLnBrk="1" hangingPunct="1">
              <a:lnSpc>
                <a:spcPct val="60000"/>
              </a:lnSpc>
              <a:spcBef>
                <a:spcPts val="600"/>
              </a:spcBef>
              <a:spcAft>
                <a:spcPts val="300"/>
              </a:spcAft>
              <a:buClr>
                <a:schemeClr val="accent2"/>
              </a:buClr>
              <a:buFontTx/>
              <a:buNone/>
            </a:pPr>
            <a:r>
              <a:rPr lang="hu-HU" altLang="hu-HU" sz="1200" b="1" dirty="0" smtClean="0">
                <a:solidFill>
                  <a:srgbClr val="0070C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Építés</a:t>
            </a:r>
            <a:r>
              <a:rPr lang="hu-HU" altLang="hu-HU" sz="1200" b="1" dirty="0">
                <a:solidFill>
                  <a:srgbClr val="0070C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, üzemelés hatásai</a:t>
            </a:r>
          </a:p>
          <a:p>
            <a:pPr marL="0" lvl="1" eaLnBrk="1" hangingPunct="1">
              <a:lnSpc>
                <a:spcPct val="60000"/>
              </a:lnSpc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kismértékű területigénybevétel;</a:t>
            </a:r>
          </a:p>
          <a:p>
            <a:pPr marL="0" lvl="1" eaLnBrk="1" hangingPunct="1">
              <a:lnSpc>
                <a:spcPct val="60000"/>
              </a:lnSpc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munkagépek hatására talajtömörödés;</a:t>
            </a:r>
          </a:p>
          <a:p>
            <a:pPr marL="0" lvl="1" eaLnBrk="1" hangingPunct="1">
              <a:lnSpc>
                <a:spcPct val="60000"/>
              </a:lnSpc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altLang="hu-HU" sz="12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vízbázisok </a:t>
            </a:r>
            <a:r>
              <a:rPr lang="hu-HU" altLang="hu-HU" sz="1200" b="1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érintettség</a:t>
            </a:r>
            <a:r>
              <a:rPr lang="hu-HU" altLang="hu-HU" sz="1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ével </a:t>
            </a: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kell számolni, karsztos területek érintettek </a:t>
            </a: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 védelmi intézkedések;</a:t>
            </a:r>
          </a:p>
          <a:p>
            <a:pPr marL="0" lvl="1" eaLnBrk="1" hangingPunct="1">
              <a:lnSpc>
                <a:spcPct val="60000"/>
              </a:lnSpc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altLang="hu-HU" sz="1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ü</a:t>
            </a: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zemelés során az érintett vízbázisok védőterületén, ill. barlangok védőövezetén </a:t>
            </a:r>
            <a:r>
              <a:rPr lang="hu-HU" altLang="hu-HU" sz="12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csak kerékpáros forgalom </a:t>
            </a: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	</a:t>
            </a:r>
            <a:r>
              <a:rPr lang="hu-HU" altLang="hu-HU" sz="12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engedélyezett</a:t>
            </a: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 az erdészeti gépjárművek mellett </a:t>
            </a: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 nem </a:t>
            </a: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várható szennyezés;</a:t>
            </a:r>
            <a:endParaRPr lang="hu-HU" altLang="hu-HU" sz="1200" dirty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0" lvl="1" eaLnBrk="1" hangingPunct="1">
              <a:lnSpc>
                <a:spcPct val="60000"/>
              </a:lnSpc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munkagépek, tehergépkocsik </a:t>
            </a:r>
            <a:r>
              <a:rPr lang="hu-HU" altLang="hu-HU" sz="1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balesetével kapcsolatban lehet </a:t>
            </a: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szennyezés</a:t>
            </a:r>
            <a:r>
              <a:rPr lang="hu-HU" altLang="hu-HU" sz="1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, </a:t>
            </a:r>
            <a:r>
              <a:rPr lang="hu-HU" altLang="hu-HU" sz="1200" b="1" dirty="0" err="1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havária</a:t>
            </a:r>
            <a:r>
              <a:rPr lang="hu-HU" altLang="hu-HU" sz="12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esemény bekövetkeztekor</a:t>
            </a: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.</a:t>
            </a:r>
          </a:p>
          <a:p>
            <a:pPr marL="0" lvl="1" eaLnBrk="1" hangingPunct="1">
              <a:lnSpc>
                <a:spcPct val="60000"/>
              </a:lnSpc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endParaRPr lang="hu-HU" altLang="hu-HU" sz="1200" dirty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0" lvl="1" eaLnBrk="1" hangingPunct="1">
              <a:lnSpc>
                <a:spcPct val="6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Tx/>
              <a:buNone/>
            </a:pPr>
            <a:r>
              <a:rPr lang="hu-HU" altLang="hu-HU" sz="1200" b="1" dirty="0" smtClean="0">
                <a:solidFill>
                  <a:srgbClr val="0070C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Intézkedések</a:t>
            </a:r>
            <a:endParaRPr lang="hu-HU" altLang="hu-HU" sz="1200" b="1" dirty="0">
              <a:solidFill>
                <a:srgbClr val="0070C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0" lvl="1" algn="just" eaLnBrk="1" hangingPunct="1">
              <a:lnSpc>
                <a:spcPct val="60000"/>
              </a:lnSpc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hu-HU" altLang="hu-HU" sz="12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vízbázisok belső, külső és hidrogeológiai „A” védőövezetén belül nem jelölhetők ki hulladéktárolók, még</a:t>
            </a:r>
          </a:p>
          <a:p>
            <a:pPr marL="0" lvl="1" indent="0" algn="just" eaLnBrk="1" hangingPunct="1">
              <a:lnSpc>
                <a:spcPct val="60000"/>
              </a:lnSpc>
              <a:spcBef>
                <a:spcPts val="600"/>
              </a:spcBef>
              <a:buClr>
                <a:srgbClr val="0070C0"/>
              </a:buClr>
              <a:buNone/>
            </a:pPr>
            <a:r>
              <a:rPr lang="hu-HU" altLang="hu-HU" sz="12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ideiglenesen sem;</a:t>
            </a:r>
          </a:p>
          <a:p>
            <a:pPr marL="0" lvl="1" eaLnBrk="1" hangingPunct="1">
              <a:lnSpc>
                <a:spcPct val="60000"/>
              </a:lnSpc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altLang="hu-HU" sz="12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rekultiváció </a:t>
            </a:r>
            <a:r>
              <a:rPr lang="hu-HU" altLang="hu-HU" sz="1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– </a:t>
            </a: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talajlazítás, talajminőségromlás szerves trágyával, zöldtrágyával történő helyreállítása;</a:t>
            </a:r>
          </a:p>
          <a:p>
            <a:pPr marL="0" lvl="1" eaLnBrk="1" hangingPunct="1">
              <a:lnSpc>
                <a:spcPct val="60000"/>
              </a:lnSpc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altLang="hu-HU" sz="1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munkagépek karbantartása, </a:t>
            </a:r>
            <a:r>
              <a:rPr lang="hu-HU" altLang="hu-HU" sz="1200" b="1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technológiai </a:t>
            </a:r>
            <a:r>
              <a:rPr lang="hu-HU" altLang="hu-HU" sz="12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fegyelem</a:t>
            </a:r>
            <a:r>
              <a:rPr lang="hu-HU" altLang="hu-HU" sz="1200" b="1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;</a:t>
            </a:r>
            <a:endParaRPr lang="hu-HU" altLang="hu-HU" sz="1200" dirty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0" lvl="1" eaLnBrk="1" hangingPunct="1">
              <a:lnSpc>
                <a:spcPct val="60000"/>
              </a:lnSpc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altLang="hu-HU" sz="1200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felkészülés </a:t>
            </a:r>
            <a:r>
              <a:rPr lang="hu-HU" altLang="hu-HU" sz="1200" dirty="0" err="1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havária</a:t>
            </a:r>
            <a:r>
              <a:rPr lang="hu-HU" altLang="hu-HU" sz="12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helyzetre (</a:t>
            </a:r>
            <a:r>
              <a:rPr lang="hu-HU" altLang="hu-HU" sz="1200" b="1" dirty="0" err="1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havária</a:t>
            </a:r>
            <a:r>
              <a:rPr lang="hu-HU" altLang="hu-HU" sz="1200" b="1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terv</a:t>
            </a:r>
            <a:r>
              <a:rPr lang="hu-HU" altLang="hu-HU" sz="1200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);</a:t>
            </a:r>
          </a:p>
          <a:p>
            <a:pPr marL="0" lvl="1" eaLnBrk="1" hangingPunct="1">
              <a:lnSpc>
                <a:spcPct val="60000"/>
              </a:lnSpc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altLang="hu-HU" sz="1200" dirty="0" err="1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h</a:t>
            </a:r>
            <a:r>
              <a:rPr lang="hu-HU" altLang="hu-HU" sz="1200" dirty="0" err="1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avária</a:t>
            </a:r>
            <a:r>
              <a:rPr lang="hu-HU" altLang="hu-HU" sz="1200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esetén </a:t>
            </a:r>
            <a:r>
              <a:rPr lang="hu-HU" altLang="hu-HU" sz="1200" b="1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szennyező anyag </a:t>
            </a:r>
            <a:r>
              <a:rPr lang="hu-HU" altLang="hu-HU" sz="1200" b="1" dirty="0" err="1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továbbterjedésének</a:t>
            </a:r>
            <a:r>
              <a:rPr lang="hu-HU" altLang="hu-HU" sz="1200" b="1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megakadályozása;</a:t>
            </a:r>
          </a:p>
          <a:p>
            <a:pPr marL="0" lvl="1" eaLnBrk="1" hangingPunct="1">
              <a:lnSpc>
                <a:spcPct val="60000"/>
              </a:lnSpc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altLang="hu-HU" sz="12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d</a:t>
            </a:r>
            <a:r>
              <a:rPr lang="hu-HU" altLang="hu-HU" sz="1200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olgozók számára </a:t>
            </a:r>
            <a:r>
              <a:rPr lang="hu-HU" altLang="hu-HU" sz="1200" b="1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oktatás az olajszennyezés </a:t>
            </a:r>
            <a:r>
              <a:rPr lang="hu-HU" altLang="hu-HU" sz="1200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megakadályozásáról és felszámolásáról;</a:t>
            </a:r>
          </a:p>
          <a:p>
            <a:pPr marL="0" lvl="1" eaLnBrk="1" hangingPunct="1">
              <a:lnSpc>
                <a:spcPct val="60000"/>
              </a:lnSpc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altLang="hu-HU" sz="12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o</a:t>
            </a:r>
            <a:r>
              <a:rPr lang="hu-HU" altLang="hu-HU" sz="1200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lajszívó anyag, olajos hulladék gyűjtésére alkalmas </a:t>
            </a:r>
            <a:r>
              <a:rPr lang="hu-HU" altLang="hu-HU" sz="1200" b="1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eszköz és tározó edény biztosítása;</a:t>
            </a:r>
          </a:p>
          <a:p>
            <a:pPr marL="0" lvl="1" eaLnBrk="1" hangingPunct="1">
              <a:lnSpc>
                <a:spcPct val="60000"/>
              </a:lnSpc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altLang="hu-HU" sz="1200" b="1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e</a:t>
            </a:r>
            <a:r>
              <a:rPr lang="hu-HU" altLang="hu-HU" sz="1200" b="1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rdészeti gépjármű</a:t>
            </a:r>
            <a:r>
              <a:rPr lang="hu-HU" altLang="hu-HU" sz="1200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vek jelenleg is használt </a:t>
            </a:r>
            <a:r>
              <a:rPr lang="hu-HU" altLang="hu-HU" sz="1200" b="1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biztonsági követelményeinek</a:t>
            </a:r>
            <a:r>
              <a:rPr lang="hu-HU" altLang="hu-HU" sz="1200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alkalmazása;</a:t>
            </a:r>
          </a:p>
          <a:p>
            <a:pPr marL="0" lvl="1" eaLnBrk="1" hangingPunct="1">
              <a:lnSpc>
                <a:spcPct val="60000"/>
              </a:lnSpc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altLang="hu-HU" sz="1200" b="1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k</a:t>
            </a:r>
            <a:r>
              <a:rPr lang="hu-HU" altLang="hu-HU" sz="1200" b="1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erékpárút sorompóval történő lezárása </a:t>
            </a:r>
            <a:r>
              <a:rPr lang="hu-HU" altLang="hu-HU" sz="1200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az erdészeti gépjárműveken kívüli járműhasználat megelőzésére.</a:t>
            </a:r>
            <a:endParaRPr lang="hu-HU" altLang="hu-HU" sz="1200" dirty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400050" lvl="1" indent="0">
              <a:buNone/>
            </a:pPr>
            <a:endParaRPr lang="hu-HU" sz="1200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539552" y="-115657"/>
            <a:ext cx="7652403" cy="864096"/>
          </a:xfrm>
          <a:noFill/>
        </p:spPr>
        <p:txBody>
          <a:bodyPr/>
          <a:lstStyle/>
          <a:p>
            <a:r>
              <a:rPr lang="hu-HU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Talaj és felszín alatti vízvédelem</a:t>
            </a:r>
            <a:endParaRPr lang="hu-HU" sz="28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Kép 7" descr="vibrocomp_logo">
            <a:extLst>
              <a:ext uri="{FF2B5EF4-FFF2-40B4-BE49-F238E27FC236}">
                <a16:creationId xmlns:a16="http://schemas.microsoft.com/office/drawing/2014/main" id="{136BC1AD-1ACF-48CF-878A-6182164A262E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6309320"/>
            <a:ext cx="1675797" cy="302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6174081"/>
            <a:ext cx="591363" cy="57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00189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/>
          <p:cNvSpPr>
            <a:spLocks noGrp="1"/>
          </p:cNvSpPr>
          <p:nvPr>
            <p:ph idx="1"/>
          </p:nvPr>
        </p:nvSpPr>
        <p:spPr>
          <a:xfrm>
            <a:off x="179513" y="980728"/>
            <a:ext cx="8856984" cy="5145435"/>
          </a:xfrm>
        </p:spPr>
        <p:txBody>
          <a:bodyPr/>
          <a:lstStyle/>
          <a:p>
            <a:pPr marL="0" lvl="1" eaLnBrk="1" hangingPunct="1">
              <a:lnSpc>
                <a:spcPct val="6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Tx/>
              <a:buNone/>
            </a:pPr>
            <a:r>
              <a:rPr lang="hu-HU" altLang="hu-HU" sz="1200" b="1" dirty="0">
                <a:solidFill>
                  <a:srgbClr val="0070C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Alapállapot </a:t>
            </a:r>
            <a:r>
              <a:rPr lang="hu-HU" altLang="hu-HU" sz="1200" b="1" dirty="0" smtClean="0">
                <a:solidFill>
                  <a:srgbClr val="0070C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felmérése</a:t>
            </a:r>
          </a:p>
          <a:p>
            <a:pPr marL="0" lvl="1" eaLnBrk="1" hangingPunct="1">
              <a:lnSpc>
                <a:spcPct val="60000"/>
              </a:lnSpc>
              <a:spcBef>
                <a:spcPts val="600"/>
              </a:spcBef>
              <a:buClr>
                <a:schemeClr val="accent1"/>
              </a:buClr>
              <a:buFontTx/>
              <a:buNone/>
            </a:pPr>
            <a:r>
              <a:rPr lang="hu-HU" altLang="hu-HU" sz="1200" dirty="0">
                <a:solidFill>
                  <a:srgbClr val="0070C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Vízrajzi adottságok:</a:t>
            </a:r>
            <a:r>
              <a:rPr lang="hu-HU" altLang="hu-HU" sz="12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</a:p>
          <a:p>
            <a:pPr marL="0" lvl="1" eaLnBrk="1" hangingPunct="1">
              <a:lnSpc>
                <a:spcPct val="60000"/>
              </a:lnSpc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 tervezési terület környezetében több vízfolyás is található. Érintett vízfolyás a Szinva-patak.</a:t>
            </a:r>
            <a:endParaRPr lang="hu-HU" altLang="hu-HU" sz="1200" dirty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0" lvl="1" indent="0" eaLnBrk="1" hangingPunct="1">
              <a:lnSpc>
                <a:spcPct val="60000"/>
              </a:lnSpc>
              <a:spcBef>
                <a:spcPts val="1200"/>
              </a:spcBef>
              <a:buClr>
                <a:srgbClr val="0070C0"/>
              </a:buClr>
              <a:buNone/>
            </a:pPr>
            <a:r>
              <a:rPr lang="hu-HU" altLang="hu-HU" sz="1200" dirty="0">
                <a:solidFill>
                  <a:srgbClr val="0070C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Belvíz veszélyeztetettség:</a:t>
            </a:r>
            <a:r>
              <a:rPr lang="hu-HU" altLang="hu-HU" sz="1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</a:p>
          <a:p>
            <a:pPr marL="0" lvl="1" eaLnBrk="1" hangingPunct="1">
              <a:lnSpc>
                <a:spcPct val="80000"/>
              </a:lnSpc>
              <a:spcBef>
                <a:spcPts val="3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altLang="hu-HU" sz="1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Borsod-Abaúj-Zemplén megye Területrendezési Terve alapján nem </a:t>
            </a: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rendszeresen belvízjárta terület;</a:t>
            </a:r>
            <a:endParaRPr lang="hu-HU" altLang="hu-HU" sz="1200" dirty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0" lvl="1" eaLnBrk="1" hangingPunct="1">
              <a:lnSpc>
                <a:spcPct val="80000"/>
              </a:lnSpc>
              <a:spcBef>
                <a:spcPts val="3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„B” közepesen veszélyezett kategóriába, települések ár-és belvíz veszélyeztetettsége alapján (18/2003. (XII.9.) Korm.rend).</a:t>
            </a:r>
            <a:endParaRPr lang="hu-HU" altLang="hu-HU" sz="1200" dirty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0" lvl="1" eaLnBrk="1" hangingPunct="1">
              <a:lnSpc>
                <a:spcPct val="80000"/>
              </a:lnSpc>
              <a:spcBef>
                <a:spcPts val="1200"/>
              </a:spcBef>
              <a:buClr>
                <a:schemeClr val="accent2"/>
              </a:buClr>
              <a:buNone/>
            </a:pPr>
            <a:r>
              <a:rPr lang="hu-HU" altLang="hu-HU" sz="1200" dirty="0" smtClean="0">
                <a:solidFill>
                  <a:srgbClr val="0070C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Árvízvédelem:</a:t>
            </a:r>
          </a:p>
          <a:p>
            <a:pPr marL="0" lvl="1" eaLnBrk="1" hangingPunct="1">
              <a:lnSpc>
                <a:spcPct val="80000"/>
              </a:lnSpc>
              <a:spcBef>
                <a:spcPts val="3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Borsod-Abaúj-Zemplén megye Területrendezési Terve alapján nem fekszik nagyvízi meder övezetében;</a:t>
            </a:r>
          </a:p>
          <a:p>
            <a:pPr marL="0" lvl="1" eaLnBrk="1" hangingPunct="1">
              <a:lnSpc>
                <a:spcPct val="80000"/>
              </a:lnSpc>
              <a:spcBef>
                <a:spcPts val="3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 100 éves (1%) és az 1000 éves (0,1%) valószínűségű potenciális elöntési térképek alapján nem árvízveszélyes terület.</a:t>
            </a:r>
          </a:p>
          <a:p>
            <a:pPr marL="0" lvl="1" eaLnBrk="1" hangingPunct="1">
              <a:lnSpc>
                <a:spcPct val="60000"/>
              </a:lnSpc>
              <a:spcBef>
                <a:spcPts val="600"/>
              </a:spcBef>
              <a:spcAft>
                <a:spcPts val="300"/>
              </a:spcAft>
              <a:buClr>
                <a:schemeClr val="accent2"/>
              </a:buClr>
              <a:buFontTx/>
              <a:buNone/>
            </a:pPr>
            <a:endParaRPr lang="hu-HU" altLang="hu-HU" sz="1200" b="1" dirty="0">
              <a:solidFill>
                <a:srgbClr val="0070C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0" lvl="1" eaLnBrk="1" hangingPunct="1">
              <a:lnSpc>
                <a:spcPct val="60000"/>
              </a:lnSpc>
              <a:spcBef>
                <a:spcPts val="600"/>
              </a:spcBef>
              <a:spcAft>
                <a:spcPts val="300"/>
              </a:spcAft>
              <a:buClr>
                <a:schemeClr val="accent2"/>
              </a:buClr>
              <a:buFontTx/>
              <a:buNone/>
            </a:pPr>
            <a:r>
              <a:rPr lang="hu-HU" altLang="hu-HU" sz="1200" b="1" dirty="0">
                <a:solidFill>
                  <a:srgbClr val="0070C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Építés, üzemelés hatásai</a:t>
            </a:r>
          </a:p>
          <a:p>
            <a:pPr marL="0" lvl="1" eaLnBrk="1" hangingPunct="1">
              <a:lnSpc>
                <a:spcPct val="60000"/>
              </a:lnSpc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altLang="hu-HU" sz="1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nyomvonalat keresztező </a:t>
            </a:r>
            <a:r>
              <a:rPr lang="hu-HU" altLang="hu-HU" sz="12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Szinva patak esetleges </a:t>
            </a:r>
            <a:r>
              <a:rPr lang="hu-HU" altLang="hu-HU" sz="1200" b="1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szennyezése – védelmi intézkedésekkel </a:t>
            </a:r>
            <a:r>
              <a:rPr lang="hu-HU" altLang="hu-HU" sz="12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elkerülhető</a:t>
            </a:r>
            <a:r>
              <a:rPr lang="hu-HU" altLang="hu-HU" sz="1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;</a:t>
            </a:r>
            <a:endParaRPr lang="hu-HU" altLang="hu-HU" sz="1200" dirty="0" smtClean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0" lvl="1" eaLnBrk="1" hangingPunct="1">
              <a:lnSpc>
                <a:spcPct val="60000"/>
              </a:lnSpc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altLang="hu-HU" sz="1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k</a:t>
            </a: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ivitelezés során </a:t>
            </a:r>
            <a:r>
              <a:rPr lang="hu-HU" altLang="hu-HU" sz="12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vízelvezetés </a:t>
            </a: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biztosítása, lefolyó csapadékvíz vízfolyást károsító hatásának megakadályozása;</a:t>
            </a:r>
          </a:p>
          <a:p>
            <a:pPr marL="0" lvl="1" eaLnBrk="1" hangingPunct="1">
              <a:lnSpc>
                <a:spcPct val="60000"/>
              </a:lnSpc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altLang="hu-HU" sz="12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burkolt felület arányának növekedése</a:t>
            </a: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a beruházás hatására;</a:t>
            </a:r>
          </a:p>
          <a:p>
            <a:pPr marL="0" lvl="1" eaLnBrk="1" hangingPunct="1">
              <a:lnSpc>
                <a:spcPct val="60000"/>
              </a:lnSpc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altLang="hu-HU" sz="12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üzemelés </a:t>
            </a:r>
            <a:r>
              <a:rPr lang="hu-HU" altLang="hu-HU" sz="1200" b="1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során a kerékpárút Szinva-patakot megközelítő szakaszon már nem járhatnak erdészeti gépjárművek </a:t>
            </a:r>
            <a:r>
              <a:rPr lang="hu-HU" altLang="hu-HU" sz="12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	</a:t>
            </a:r>
            <a:r>
              <a:rPr lang="hu-HU" altLang="hu-HU" sz="12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sem</a:t>
            </a:r>
            <a:r>
              <a:rPr lang="hu-HU" altLang="hu-HU" sz="1200" b="1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hu-HU" altLang="hu-HU" sz="12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</a:t>
            </a:r>
            <a:r>
              <a:rPr lang="hu-HU" altLang="hu-HU" sz="12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hu-HU" altLang="hu-HU" sz="1200" b="1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szennyezés </a:t>
            </a:r>
            <a:r>
              <a:rPr lang="hu-HU" altLang="hu-HU" sz="12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kizárható;</a:t>
            </a:r>
          </a:p>
          <a:p>
            <a:pPr marL="0" lvl="1" eaLnBrk="1" hangingPunct="1">
              <a:lnSpc>
                <a:spcPct val="60000"/>
              </a:lnSpc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altLang="hu-HU" sz="1200" b="1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téli síkosságmentesítés környezetbarát módon </a:t>
            </a:r>
            <a:r>
              <a:rPr lang="hu-HU" altLang="hu-HU" sz="1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 s</a:t>
            </a:r>
            <a:r>
              <a:rPr lang="hu-HU" altLang="hu-HU" sz="1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zennyezés </a:t>
            </a: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kizárható.</a:t>
            </a:r>
            <a:endParaRPr lang="hu-HU" altLang="hu-HU" sz="1200" b="1" dirty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0" lvl="1" eaLnBrk="1" hangingPunct="1">
              <a:lnSpc>
                <a:spcPct val="60000"/>
              </a:lnSpc>
              <a:spcBef>
                <a:spcPts val="6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hu-HU" altLang="hu-HU" sz="1200" b="1" dirty="0">
              <a:solidFill>
                <a:srgbClr val="0070C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0" lvl="1" eaLnBrk="1" hangingPunct="1">
              <a:lnSpc>
                <a:spcPct val="6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Tx/>
              <a:buNone/>
            </a:pPr>
            <a:r>
              <a:rPr lang="hu-HU" altLang="hu-HU" sz="1200" b="1" dirty="0">
                <a:solidFill>
                  <a:srgbClr val="0070C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Intézkedés</a:t>
            </a:r>
          </a:p>
          <a:p>
            <a:pPr marL="0" lvl="1" eaLnBrk="1" hangingPunct="1">
              <a:lnSpc>
                <a:spcPct val="60000"/>
              </a:lnSpc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munkagépek </a:t>
            </a:r>
            <a:r>
              <a:rPr lang="hu-HU" altLang="hu-HU" sz="1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karbantartása, </a:t>
            </a:r>
            <a:r>
              <a:rPr lang="hu-HU" altLang="hu-HU" sz="1200" b="1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technológiai </a:t>
            </a:r>
            <a:r>
              <a:rPr lang="hu-HU" altLang="hu-HU" sz="12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fegyelem;</a:t>
            </a:r>
          </a:p>
          <a:p>
            <a:pPr marL="0" lvl="1" eaLnBrk="1" hangingPunct="1">
              <a:lnSpc>
                <a:spcPct val="60000"/>
              </a:lnSpc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altLang="hu-HU" sz="1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b</a:t>
            </a: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erendezések műszaki állapotának </a:t>
            </a:r>
            <a:r>
              <a:rPr lang="hu-HU" altLang="hu-HU" sz="12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fokozott és folyamatos ellenőrzése;</a:t>
            </a:r>
          </a:p>
          <a:p>
            <a:pPr marL="0" lvl="1" eaLnBrk="1" hangingPunct="1">
              <a:lnSpc>
                <a:spcPct val="60000"/>
              </a:lnSpc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teljes </a:t>
            </a:r>
            <a:r>
              <a:rPr lang="hu-HU" altLang="hu-HU" sz="1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nyomvonalszakaszon </a:t>
            </a:r>
            <a:r>
              <a:rPr lang="hu-HU" altLang="hu-HU" sz="1200" b="1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nem megengedett a járművek, munkagépek karbantartása, üzemanyaggal </a:t>
            </a:r>
            <a:r>
              <a:rPr lang="hu-HU" altLang="hu-HU" sz="12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feltöltése;</a:t>
            </a:r>
            <a:endParaRPr lang="hu-HU" altLang="hu-HU" sz="1200" b="1" dirty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0" lvl="1" eaLnBrk="1" hangingPunct="1">
              <a:lnSpc>
                <a:spcPct val="60000"/>
              </a:lnSpc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altLang="hu-HU" sz="1200" b="1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g</a:t>
            </a:r>
            <a:r>
              <a:rPr lang="hu-HU" altLang="hu-HU" sz="12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épek tisztása kizárólag a tároló telepen</a:t>
            </a: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, gépjárművek tisztására mosók kialakítása;</a:t>
            </a:r>
          </a:p>
          <a:p>
            <a:pPr marL="0" lvl="1" eaLnBrk="1" hangingPunct="1">
              <a:lnSpc>
                <a:spcPct val="60000"/>
              </a:lnSpc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altLang="hu-HU" sz="1200" b="1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é</a:t>
            </a:r>
            <a:r>
              <a:rPr lang="hu-HU" altLang="hu-HU" sz="12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lővízfolyásba szennyezőanyag bevezetése tilos</a:t>
            </a:r>
            <a:r>
              <a:rPr lang="hu-HU" altLang="hu-HU" sz="1200" b="1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;</a:t>
            </a:r>
          </a:p>
          <a:p>
            <a:pPr marL="0" lvl="1" eaLnBrk="1" hangingPunct="1">
              <a:lnSpc>
                <a:spcPct val="60000"/>
              </a:lnSpc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altLang="hu-HU" sz="1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kommunális szennyvizek </a:t>
            </a:r>
            <a:r>
              <a:rPr lang="hu-HU" altLang="hu-HU" sz="1200" b="1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zárt tartályokba </a:t>
            </a:r>
            <a:r>
              <a:rPr lang="hu-HU" altLang="hu-HU" sz="1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gyűjtése, </a:t>
            </a:r>
            <a:r>
              <a:rPr lang="hu-HU" altLang="hu-HU" sz="1200" b="1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ártalmatlanítás</a:t>
            </a:r>
            <a:r>
              <a:rPr lang="hu-HU" altLang="hu-HU" sz="1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szennyvíztisztító </a:t>
            </a: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telepen</a:t>
            </a:r>
            <a:r>
              <a:rPr lang="hu-HU" altLang="hu-HU" sz="1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447989" y="156077"/>
            <a:ext cx="7652403" cy="864096"/>
          </a:xfrm>
          <a:noFill/>
        </p:spPr>
        <p:txBody>
          <a:bodyPr/>
          <a:lstStyle/>
          <a:p>
            <a:r>
              <a:rPr lang="hu-HU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Felszíni vízvédelem</a:t>
            </a:r>
            <a:endParaRPr lang="hu-HU" sz="28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Kép 7" descr="vibrocomp_logo">
            <a:extLst>
              <a:ext uri="{FF2B5EF4-FFF2-40B4-BE49-F238E27FC236}">
                <a16:creationId xmlns:a16="http://schemas.microsoft.com/office/drawing/2014/main" id="{136BC1AD-1ACF-48CF-878A-6182164A262E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6309320"/>
            <a:ext cx="1675797" cy="302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6174081"/>
            <a:ext cx="591363" cy="57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46647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/>
          <p:cNvSpPr>
            <a:spLocks noGrp="1"/>
          </p:cNvSpPr>
          <p:nvPr>
            <p:ph idx="1"/>
          </p:nvPr>
        </p:nvSpPr>
        <p:spPr>
          <a:xfrm>
            <a:off x="447987" y="914889"/>
            <a:ext cx="8238811" cy="2448272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 typeface="Arial Unicode MS" panose="020B0604020202020204" pitchFamily="34" charset="-128"/>
              <a:buNone/>
            </a:pPr>
            <a:r>
              <a:rPr lang="hu-HU" altLang="hu-HU" sz="1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Jelenlegi állapot</a:t>
            </a:r>
          </a:p>
          <a:p>
            <a:pPr algn="just" eaLnBrk="1" hangingPunct="1">
              <a:spcBef>
                <a:spcPct val="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altLang="hu-H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Miskolci automata mérőá</a:t>
            </a:r>
            <a:r>
              <a:rPr lang="hu-HU" altLang="hu-H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llomás </a:t>
            </a:r>
            <a:r>
              <a:rPr lang="hu-HU" altLang="hu-HU" sz="1200" dirty="0">
                <a:latin typeface="Arial" panose="020B0604020202020204" pitchFamily="34" charset="0"/>
                <a:cs typeface="Arial" panose="020B0604020202020204" pitchFamily="34" charset="0"/>
              </a:rPr>
              <a:t>adatai alapján a </a:t>
            </a:r>
            <a:r>
              <a:rPr lang="hu-HU" altLang="hu-HU" sz="1200" b="1" dirty="0">
                <a:latin typeface="Arial" panose="020B0604020202020204" pitchFamily="34" charset="0"/>
                <a:cs typeface="Arial" panose="020B0604020202020204" pitchFamily="34" charset="0"/>
              </a:rPr>
              <a:t>térség levegőminősége </a:t>
            </a:r>
            <a:r>
              <a:rPr lang="hu-HU" altLang="hu-H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jó.</a:t>
            </a:r>
            <a:endParaRPr lang="hu-HU" altLang="hu-HU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Clr>
                <a:schemeClr val="accent2"/>
              </a:buClr>
              <a:buFont typeface="Wingdings" panose="05000000000000000000" pitchFamily="2" charset="2"/>
              <a:buChar char="ü"/>
            </a:pPr>
            <a:endParaRPr lang="hu-HU" altLang="hu-HU" sz="1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 typeface="Arial Unicode MS" panose="020B0604020202020204" pitchFamily="34" charset="-128"/>
              <a:buNone/>
            </a:pPr>
            <a:r>
              <a:rPr lang="hu-HU" altLang="hu-HU" sz="12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Kivitelezés hatásai</a:t>
            </a:r>
          </a:p>
          <a:p>
            <a:pPr algn="just" eaLnBrk="1" hangingPunct="1">
              <a:spcBef>
                <a:spcPct val="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altLang="hu-H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 legközelebbi lakónál a </a:t>
            </a:r>
            <a:r>
              <a:rPr lang="hu-HU" altLang="hu-H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szálló por (PM</a:t>
            </a:r>
            <a:r>
              <a:rPr lang="hu-HU" altLang="hu-HU" sz="1200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hu-HU" altLang="hu-H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értéke várhatóan meghaladja a 24 órás egészségügyi határértéket</a:t>
            </a:r>
            <a:r>
              <a:rPr lang="hu-HU" altLang="hu-H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algn="just" eaLnBrk="1" hangingPunct="1">
              <a:spcBef>
                <a:spcPct val="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altLang="hu-H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 javasolt védelmi intézkedés betartásával </a:t>
            </a:r>
            <a:r>
              <a:rPr lang="hu-HU" altLang="hu-H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határérték alá csökkenthető</a:t>
            </a:r>
            <a:r>
              <a:rPr lang="hu-HU" altLang="hu-HU" sz="12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hu-HU" altLang="hu-HU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altLang="hu-HU" sz="1200" b="1" dirty="0">
                <a:latin typeface="Arial" panose="020B0604020202020204" pitchFamily="34" charset="0"/>
                <a:cs typeface="Times New Roman" panose="02020603050405020304" pitchFamily="18" charset="0"/>
              </a:rPr>
              <a:t>a</a:t>
            </a:r>
            <a:r>
              <a:rPr lang="hu-HU" altLang="hu-HU" sz="1200" b="1" dirty="0" smtClean="0">
                <a:latin typeface="Arial" panose="020B0604020202020204" pitchFamily="34" charset="0"/>
                <a:cs typeface="Times New Roman" panose="02020603050405020304" pitchFamily="18" charset="0"/>
              </a:rPr>
              <a:t> kivitelezés során fellépő levegőterhelés ideiglenes</a:t>
            </a:r>
            <a:r>
              <a:rPr lang="hu-HU" altLang="hu-HU" sz="1200" dirty="0" smtClean="0">
                <a:latin typeface="Arial" panose="020B0604020202020204" pitchFamily="34" charset="0"/>
                <a:cs typeface="Times New Roman" panose="02020603050405020304" pitchFamily="18" charset="0"/>
              </a:rPr>
              <a:t> és egy-egy szakaszt viszonylag </a:t>
            </a:r>
            <a:r>
              <a:rPr lang="hu-HU" altLang="hu-HU" sz="1200" b="1" dirty="0" smtClean="0">
                <a:latin typeface="Arial" panose="020B0604020202020204" pitchFamily="34" charset="0"/>
                <a:cs typeface="Times New Roman" panose="02020603050405020304" pitchFamily="18" charset="0"/>
              </a:rPr>
              <a:t>rövid ideig terhel.</a:t>
            </a:r>
          </a:p>
          <a:p>
            <a:pPr algn="just" eaLnBrk="1" hangingPunct="1">
              <a:spcBef>
                <a:spcPct val="0"/>
              </a:spcBef>
              <a:buClr>
                <a:schemeClr val="accent2"/>
              </a:buClr>
              <a:buFont typeface="Wingdings" panose="05000000000000000000" pitchFamily="2" charset="2"/>
              <a:buChar char="ü"/>
            </a:pPr>
            <a:endParaRPr lang="hu-HU" altLang="hu-HU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 typeface="Arial Unicode MS" panose="020B0604020202020204" pitchFamily="34" charset="-128"/>
              <a:buNone/>
            </a:pPr>
            <a:r>
              <a:rPr lang="hu-HU" altLang="hu-HU" sz="1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Ü</a:t>
            </a:r>
            <a:r>
              <a:rPr lang="hu-HU" altLang="hu-HU" sz="1200" b="1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zemelés</a:t>
            </a:r>
            <a:r>
              <a:rPr lang="hu-HU" altLang="hu-HU" sz="1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hatásai</a:t>
            </a:r>
          </a:p>
          <a:p>
            <a:pPr algn="just" eaLnBrk="1" hangingPunct="1">
              <a:spcBef>
                <a:spcPct val="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sz="12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hu-H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u-HU" sz="1200" dirty="0">
                <a:latin typeface="Arial" panose="020B0604020202020204" pitchFamily="34" charset="0"/>
                <a:cs typeface="Arial" panose="020B0604020202020204" pitchFamily="34" charset="0"/>
              </a:rPr>
              <a:t>kerékpárút </a:t>
            </a:r>
            <a:r>
              <a:rPr lang="hu-HU" sz="1200" b="1" dirty="0">
                <a:latin typeface="Arial" panose="020B0604020202020204" pitchFamily="34" charset="0"/>
                <a:cs typeface="Arial" panose="020B0604020202020204" pitchFamily="34" charset="0"/>
              </a:rPr>
              <a:t>üzemelése során levegőterheléssel nem kell számolni</a:t>
            </a:r>
            <a:r>
              <a:rPr lang="hu-HU" sz="1200" dirty="0">
                <a:latin typeface="Arial" panose="020B0604020202020204" pitchFamily="34" charset="0"/>
                <a:cs typeface="Arial" panose="020B0604020202020204" pitchFamily="34" charset="0"/>
              </a:rPr>
              <a:t>, a tervezett fejlesztés levegővédelmi szempontból </a:t>
            </a:r>
            <a:r>
              <a:rPr lang="hu-H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semleges.</a:t>
            </a:r>
            <a:endParaRPr lang="hu-HU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750461" y="189370"/>
            <a:ext cx="7652403" cy="864096"/>
          </a:xfrm>
        </p:spPr>
        <p:txBody>
          <a:bodyPr/>
          <a:lstStyle/>
          <a:p>
            <a:r>
              <a:rPr lang="hu-HU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Levegőtisztaság-védelem</a:t>
            </a:r>
            <a:endParaRPr lang="hu-HU" sz="28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Kép 7" descr="vibrocomp_logo">
            <a:extLst>
              <a:ext uri="{FF2B5EF4-FFF2-40B4-BE49-F238E27FC236}">
                <a16:creationId xmlns:a16="http://schemas.microsoft.com/office/drawing/2014/main" id="{136BC1AD-1ACF-48CF-878A-6182164A262E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6309320"/>
            <a:ext cx="1675797" cy="302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ím 3"/>
          <p:cNvSpPr txBox="1">
            <a:spLocks/>
          </p:cNvSpPr>
          <p:nvPr/>
        </p:nvSpPr>
        <p:spPr bwMode="auto">
          <a:xfrm>
            <a:off x="729036" y="3188221"/>
            <a:ext cx="7652403" cy="575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hu-HU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Épített környezet védelme</a:t>
            </a:r>
            <a:endParaRPr lang="hu-HU" sz="28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églalap 2"/>
          <p:cNvSpPr/>
          <p:nvPr/>
        </p:nvSpPr>
        <p:spPr>
          <a:xfrm>
            <a:off x="600187" y="4046877"/>
            <a:ext cx="7952950" cy="1862048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marL="342900" indent="-342900">
              <a:buClr>
                <a:schemeClr val="accent2"/>
              </a:buClr>
              <a:defRPr/>
            </a:pPr>
            <a:r>
              <a:rPr lang="hu-HU" altLang="hu-HU" sz="1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Épített környezet szempontjából a nyomvonal </a:t>
            </a:r>
            <a:r>
              <a:rPr lang="hu-HU" altLang="hu-HU" sz="12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nem </a:t>
            </a:r>
            <a:r>
              <a:rPr lang="hu-HU" altLang="hu-HU" sz="1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érint:</a:t>
            </a:r>
          </a:p>
          <a:p>
            <a:pPr marL="0" indent="0" algn="just" eaLnBrk="1" hangingPunct="1">
              <a:spcBef>
                <a:spcPts val="600"/>
              </a:spcBef>
              <a:buClr>
                <a:schemeClr val="accent2"/>
              </a:buClr>
              <a:buFontTx/>
              <a:buNone/>
              <a:defRPr/>
            </a:pPr>
            <a:endParaRPr lang="hu-HU" altLang="hu-HU" sz="1400" b="1" u="sng" dirty="0">
              <a:solidFill>
                <a:schemeClr val="accent2"/>
              </a:solidFill>
              <a:latin typeface="Arial" panose="020B0604020202020204" pitchFamily="34" charset="0"/>
            </a:endParaRPr>
          </a:p>
          <a:p>
            <a:pPr marL="342900" indent="-342900" algn="just">
              <a:buClr>
                <a:srgbClr val="0070C0"/>
              </a:buClr>
              <a:buFont typeface="Wingdings" panose="05000000000000000000" pitchFamily="2" charset="2"/>
              <a:buChar char="ü"/>
              <a:defRPr/>
            </a:pPr>
            <a:r>
              <a:rPr lang="hu-HU" altLang="hu-HU" sz="1200" dirty="0">
                <a:latin typeface="Arial" panose="020B0604020202020204" pitchFamily="34" charset="0"/>
                <a:cs typeface="Arial" panose="020B0604020202020204" pitchFamily="34" charset="0"/>
              </a:rPr>
              <a:t>ex lege védett </a:t>
            </a:r>
            <a:r>
              <a:rPr lang="hu-HU" altLang="hu-H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területeket;</a:t>
            </a:r>
            <a:endParaRPr lang="hu-HU" altLang="hu-HU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Clr>
                <a:srgbClr val="0070C0"/>
              </a:buClr>
              <a:buFont typeface="Wingdings" panose="05000000000000000000" pitchFamily="2" charset="2"/>
              <a:buChar char="ü"/>
              <a:defRPr/>
            </a:pPr>
            <a:r>
              <a:rPr lang="hu-HU" altLang="hu-HU" sz="1200" dirty="0">
                <a:latin typeface="Arial" panose="020B0604020202020204" pitchFamily="34" charset="0"/>
                <a:cs typeface="Arial" panose="020B0604020202020204" pitchFamily="34" charset="0"/>
              </a:rPr>
              <a:t>régészeti lelőhelyet;</a:t>
            </a:r>
          </a:p>
          <a:p>
            <a:pPr marL="342900" indent="-342900" algn="just">
              <a:buClr>
                <a:srgbClr val="0070C0"/>
              </a:buClr>
              <a:buFont typeface="Wingdings" panose="05000000000000000000" pitchFamily="2" charset="2"/>
              <a:buChar char="ü"/>
              <a:defRPr/>
            </a:pPr>
            <a:r>
              <a:rPr lang="hu-HU" altLang="hu-HU" sz="1200" dirty="0">
                <a:latin typeface="Arial" panose="020B0604020202020204" pitchFamily="34" charset="0"/>
                <a:cs typeface="Arial" panose="020B0604020202020204" pitchFamily="34" charset="0"/>
              </a:rPr>
              <a:t>műemléket, vagy védelem alatt álló objektumot</a:t>
            </a:r>
            <a:r>
              <a:rPr lang="hu-HU" altLang="hu-H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 algn="just">
              <a:buClr>
                <a:srgbClr val="0070C0"/>
              </a:buClr>
              <a:buFont typeface="Wingdings" panose="05000000000000000000" pitchFamily="2" charset="2"/>
              <a:buChar char="ü"/>
              <a:defRPr/>
            </a:pPr>
            <a:endParaRPr lang="hu-HU" altLang="hu-HU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Clr>
                <a:srgbClr val="0070C0"/>
              </a:buClr>
              <a:buFont typeface="Wingdings" panose="05000000000000000000" pitchFamily="2" charset="2"/>
              <a:buChar char="ü"/>
              <a:defRPr/>
            </a:pPr>
            <a:endParaRPr lang="hu-HU" altLang="hu-HU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Clr>
                <a:srgbClr val="0070C0"/>
              </a:buClr>
              <a:buFont typeface="Wingdings" panose="05000000000000000000" pitchFamily="2" charset="2"/>
              <a:buChar char="ü"/>
              <a:defRPr/>
            </a:pPr>
            <a:endParaRPr lang="hu-HU" altLang="hu-HU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Clr>
                <a:srgbClr val="0070C0"/>
              </a:buClr>
              <a:buFont typeface="Wingdings" panose="05000000000000000000" pitchFamily="2" charset="2"/>
              <a:buChar char="ü"/>
              <a:defRPr/>
            </a:pPr>
            <a:endParaRPr lang="hu-HU" altLang="hu-HU" sz="1200" b="1" dirty="0" smtClean="0">
              <a:latin typeface="Arial" panose="020B0604020202020204" pitchFamily="34" charset="0"/>
            </a:endParaRPr>
          </a:p>
          <a:p>
            <a:pPr marL="342900" indent="-342900" algn="just">
              <a:buClr>
                <a:srgbClr val="0070C0"/>
              </a:buClr>
              <a:buFont typeface="Wingdings" panose="05000000000000000000" pitchFamily="2" charset="2"/>
              <a:buChar char="ü"/>
              <a:defRPr/>
            </a:pPr>
            <a:endParaRPr lang="hu-HU" altLang="hu-HU" sz="1200" b="1" dirty="0">
              <a:latin typeface="Arial" panose="020B0604020202020204" pitchFamily="34" charset="0"/>
            </a:endParaRPr>
          </a:p>
          <a:p>
            <a:pPr marL="342900" indent="-342900" algn="just">
              <a:buClr>
                <a:srgbClr val="0070C0"/>
              </a:buClr>
              <a:buFont typeface="Wingdings" panose="05000000000000000000" pitchFamily="2" charset="2"/>
              <a:buChar char="ü"/>
              <a:defRPr/>
            </a:pPr>
            <a:endParaRPr lang="hu-HU" altLang="hu-HU" sz="1200" b="1" dirty="0" smtClean="0">
              <a:latin typeface="Arial" panose="020B0604020202020204" pitchFamily="34" charset="0"/>
            </a:endParaRPr>
          </a:p>
          <a:p>
            <a:pPr marL="628650" lvl="1" indent="-171450" algn="just">
              <a:buClr>
                <a:srgbClr val="0070C0"/>
              </a:buClr>
              <a:buFont typeface="Wingdings" panose="05000000000000000000" pitchFamily="2" charset="2"/>
              <a:buChar char="ü"/>
              <a:defRPr/>
            </a:pPr>
            <a:endParaRPr lang="hu-HU" altLang="hu-HU" sz="1200" b="1" dirty="0" smtClean="0">
              <a:latin typeface="Arial" panose="020B0604020202020204" pitchFamily="34" charset="0"/>
            </a:endParaRPr>
          </a:p>
          <a:p>
            <a:pPr lvl="1" algn="just">
              <a:buClr>
                <a:srgbClr val="0070C0"/>
              </a:buClr>
              <a:defRPr/>
            </a:pPr>
            <a:r>
              <a:rPr lang="hu-HU" altLang="hu-HU" sz="1200" b="1" dirty="0">
                <a:latin typeface="Arial" panose="020B0604020202020204" pitchFamily="34" charset="0"/>
              </a:rPr>
              <a:t>	</a:t>
            </a:r>
            <a:r>
              <a:rPr lang="hu-HU" altLang="hu-HU" sz="1200" b="1" dirty="0" smtClean="0">
                <a:latin typeface="Arial" panose="020B0604020202020204" pitchFamily="34" charset="0"/>
              </a:rPr>
              <a:t>Települési </a:t>
            </a:r>
            <a:r>
              <a:rPr lang="hu-HU" altLang="hu-HU" sz="1200" b="1" dirty="0">
                <a:latin typeface="Arial" panose="020B0604020202020204" pitchFamily="34" charset="0"/>
              </a:rPr>
              <a:t>és épített környezetre </a:t>
            </a:r>
            <a:r>
              <a:rPr lang="hu-HU" altLang="hu-HU" sz="1200" b="1" dirty="0" smtClean="0">
                <a:latin typeface="Arial" panose="020B0604020202020204" pitchFamily="34" charset="0"/>
              </a:rPr>
              <a:t>	nincs </a:t>
            </a:r>
            <a:r>
              <a:rPr lang="hu-HU" altLang="hu-HU" sz="1200" b="1" dirty="0">
                <a:latin typeface="Arial" panose="020B0604020202020204" pitchFamily="34" charset="0"/>
              </a:rPr>
              <a:t>jelentős hatása a </a:t>
            </a:r>
            <a:r>
              <a:rPr lang="hu-HU" altLang="hu-HU" sz="1200" b="1" dirty="0" smtClean="0">
                <a:latin typeface="Arial" panose="020B0604020202020204" pitchFamily="34" charset="0"/>
              </a:rPr>
              <a:t>	kerékpárútnak</a:t>
            </a:r>
            <a:endParaRPr lang="hu-HU" altLang="hu-HU" sz="1200" b="1" dirty="0">
              <a:latin typeface="Arial" panose="020B0604020202020204" pitchFamily="34" charset="0"/>
            </a:endParaRPr>
          </a:p>
          <a:p>
            <a:pPr marL="342900" indent="-342900" algn="just">
              <a:buClr>
                <a:schemeClr val="accent2"/>
              </a:buClr>
              <a:buFont typeface="Wingdings" panose="05000000000000000000" pitchFamily="2" charset="2"/>
              <a:buChar char="ü"/>
              <a:defRPr/>
            </a:pPr>
            <a:endParaRPr lang="hu-HU" altLang="hu-H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Jobbra nyíl 10"/>
          <p:cNvSpPr/>
          <p:nvPr/>
        </p:nvSpPr>
        <p:spPr>
          <a:xfrm>
            <a:off x="4252626" y="4882623"/>
            <a:ext cx="648072" cy="288032"/>
          </a:xfrm>
          <a:prstGeom prst="rightArrow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9" name="Kép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6174081"/>
            <a:ext cx="591363" cy="57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86383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/>
          <p:cNvSpPr>
            <a:spLocks noGrp="1"/>
          </p:cNvSpPr>
          <p:nvPr>
            <p:ph idx="1"/>
          </p:nvPr>
        </p:nvSpPr>
        <p:spPr>
          <a:xfrm>
            <a:off x="395537" y="620688"/>
            <a:ext cx="8424936" cy="5688631"/>
          </a:xfrm>
        </p:spPr>
        <p:txBody>
          <a:bodyPr/>
          <a:lstStyle/>
          <a:p>
            <a:pPr marL="0" lvl="1" eaLnBrk="1" hangingPunct="1">
              <a:lnSpc>
                <a:spcPct val="6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Tx/>
              <a:buNone/>
            </a:pPr>
            <a:r>
              <a:rPr lang="hu-HU" altLang="hu-HU" sz="1200" b="1" dirty="0">
                <a:solidFill>
                  <a:srgbClr val="0070C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Alapállapot felmérése</a:t>
            </a:r>
          </a:p>
          <a:p>
            <a:pPr marL="0" lvl="1" eaLnBrk="1" hangingPunct="1">
              <a:lnSpc>
                <a:spcPct val="50000"/>
              </a:lnSpc>
              <a:spcBef>
                <a:spcPts val="300"/>
              </a:spcBef>
              <a:buClr>
                <a:schemeClr val="accent1"/>
              </a:buClr>
              <a:buFontTx/>
              <a:buNone/>
            </a:pPr>
            <a:r>
              <a:rPr lang="hu-HU" altLang="hu-HU" sz="1200" dirty="0" smtClean="0">
                <a:solidFill>
                  <a:srgbClr val="0070C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Elhelyezkedés:</a:t>
            </a:r>
            <a:r>
              <a:rPr lang="hu-HU" altLang="hu-HU" sz="1200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  <a:endParaRPr lang="hu-HU" altLang="hu-HU" sz="1200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0" lvl="1" eaLnBrk="1" hangingPunct="1"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Bükk flórajárás: erdőtársulása, középhegységi bükkös; </a:t>
            </a:r>
          </a:p>
          <a:p>
            <a:pPr marL="0" lvl="1" eaLnBrk="1" hangingPunct="1"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Közép-dunai faunakerület, </a:t>
            </a:r>
            <a:r>
              <a:rPr lang="hu-HU" altLang="hu-HU" sz="1200" dirty="0" err="1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Ősmátra</a:t>
            </a: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faunakörzet, Börzsöny, Cserhát, Mátra, Bükk alkotta faunajárás.</a:t>
            </a:r>
            <a:endParaRPr lang="hu-HU" altLang="hu-HU" sz="1200" dirty="0">
              <a:solidFill>
                <a:srgbClr val="0070C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0" lvl="1" indent="0" eaLnBrk="1" hangingPunct="1">
              <a:spcBef>
                <a:spcPts val="600"/>
              </a:spcBef>
              <a:buClr>
                <a:schemeClr val="accent2"/>
              </a:buClr>
              <a:buNone/>
            </a:pPr>
            <a:r>
              <a:rPr lang="hu-HU" altLang="hu-HU" sz="1200" dirty="0" smtClean="0">
                <a:solidFill>
                  <a:srgbClr val="0070C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Védett területek:</a:t>
            </a: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</a:p>
          <a:p>
            <a:pPr marL="0" lvl="1" eaLnBrk="1" hangingPunct="1">
              <a:lnSpc>
                <a:spcPct val="80000"/>
              </a:lnSpc>
              <a:spcBef>
                <a:spcPts val="3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altLang="hu-HU" sz="12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Helyi jelentőségű védett terület érintettség nincs;</a:t>
            </a:r>
            <a:endParaRPr lang="hu-HU" altLang="hu-HU" sz="1200" dirty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0" lvl="1" eaLnBrk="1" hangingPunct="1">
              <a:lnSpc>
                <a:spcPct val="80000"/>
              </a:lnSpc>
              <a:spcBef>
                <a:spcPts val="3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„Bükk-</a:t>
            </a:r>
            <a:r>
              <a:rPr lang="hu-HU" altLang="hu-HU" sz="1200" dirty="0" err="1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fennsik</a:t>
            </a: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és Lök-völgy” (HUBN20001) </a:t>
            </a:r>
            <a:r>
              <a:rPr lang="hu-HU" altLang="hu-HU" sz="1200" b="1" dirty="0" err="1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Natura</a:t>
            </a:r>
            <a:r>
              <a:rPr lang="hu-HU" altLang="hu-HU" sz="1200" b="1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2000 terület </a:t>
            </a: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igénybevétel ~</a:t>
            </a:r>
            <a:r>
              <a:rPr lang="hu-HU" altLang="hu-HU" sz="12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2 ha</a:t>
            </a: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;</a:t>
            </a:r>
          </a:p>
          <a:p>
            <a:pPr marL="0" lvl="1" eaLnBrk="1" hangingPunct="1">
              <a:lnSpc>
                <a:spcPct val="80000"/>
              </a:lnSpc>
              <a:spcBef>
                <a:spcPts val="3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„Bükk-hegység és peremterületei” (HUBN10003) </a:t>
            </a:r>
            <a:r>
              <a:rPr lang="hu-HU" altLang="hu-HU" sz="1200" b="1" dirty="0" err="1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Natura</a:t>
            </a:r>
            <a:r>
              <a:rPr lang="hu-HU" altLang="hu-HU" sz="1200" b="1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2000 terület </a:t>
            </a:r>
            <a:r>
              <a:rPr lang="hu-HU" altLang="hu-HU" sz="1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igénybevétel </a:t>
            </a: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~</a:t>
            </a:r>
            <a:r>
              <a:rPr lang="hu-HU" altLang="hu-HU" sz="12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4,5 ha</a:t>
            </a: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;</a:t>
            </a:r>
          </a:p>
          <a:p>
            <a:pPr marL="0" lvl="1" eaLnBrk="1" hangingPunct="1">
              <a:lnSpc>
                <a:spcPct val="80000"/>
              </a:lnSpc>
              <a:spcBef>
                <a:spcPts val="3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altLang="hu-HU" sz="12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Országos </a:t>
            </a:r>
            <a:r>
              <a:rPr lang="hu-HU" altLang="hu-HU" sz="1200" b="1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Ökológiai </a:t>
            </a:r>
            <a:r>
              <a:rPr lang="hu-HU" altLang="hu-HU" sz="12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Hálózat</a:t>
            </a: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: ökológiai </a:t>
            </a:r>
            <a:r>
              <a:rPr lang="hu-HU" altLang="hu-HU" sz="12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magterület</a:t>
            </a: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érintettség </a:t>
            </a: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~</a:t>
            </a:r>
            <a:r>
              <a:rPr lang="hu-HU" altLang="hu-HU" sz="12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4,6 </a:t>
            </a:r>
            <a:r>
              <a:rPr lang="hu-HU" altLang="hu-HU" sz="12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ha.</a:t>
            </a:r>
          </a:p>
          <a:p>
            <a:pPr marL="0" lvl="1" eaLnBrk="1" hangingPunct="1">
              <a:lnSpc>
                <a:spcPct val="80000"/>
              </a:lnSpc>
              <a:spcBef>
                <a:spcPts val="3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endParaRPr lang="hu-HU" altLang="hu-HU" sz="1200" b="1" dirty="0" smtClean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683568" y="-171400"/>
            <a:ext cx="7652403" cy="864096"/>
          </a:xfrm>
          <a:noFill/>
        </p:spPr>
        <p:txBody>
          <a:bodyPr/>
          <a:lstStyle/>
          <a:p>
            <a:r>
              <a:rPr lang="hu-HU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Élővilágvédelem</a:t>
            </a:r>
            <a:endParaRPr lang="hu-HU" sz="28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Kép 7" descr="vibrocomp_logo">
            <a:extLst>
              <a:ext uri="{FF2B5EF4-FFF2-40B4-BE49-F238E27FC236}">
                <a16:creationId xmlns:a16="http://schemas.microsoft.com/office/drawing/2014/main" id="{136BC1AD-1ACF-48CF-878A-6182164A262E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6309320"/>
            <a:ext cx="1675797" cy="302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6174081"/>
            <a:ext cx="591363" cy="573074"/>
          </a:xfrm>
          <a:prstGeom prst="rect">
            <a:avLst/>
          </a:prstGeom>
        </p:spPr>
      </p:pic>
      <p:pic>
        <p:nvPicPr>
          <p:cNvPr id="9" name="Kép 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647291"/>
            <a:ext cx="5680710" cy="3526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42109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/>
          <p:cNvSpPr>
            <a:spLocks noGrp="1"/>
          </p:cNvSpPr>
          <p:nvPr>
            <p:ph idx="1"/>
          </p:nvPr>
        </p:nvSpPr>
        <p:spPr>
          <a:xfrm>
            <a:off x="395537" y="620689"/>
            <a:ext cx="8424936" cy="3600400"/>
          </a:xfrm>
        </p:spPr>
        <p:txBody>
          <a:bodyPr/>
          <a:lstStyle/>
          <a:p>
            <a:pPr marL="0" lvl="1" eaLnBrk="1" hangingPunct="1">
              <a:lnSpc>
                <a:spcPct val="80000"/>
              </a:lnSpc>
              <a:spcBef>
                <a:spcPts val="3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endParaRPr lang="hu-HU" altLang="hu-HU" sz="1200" b="1" dirty="0" smtClean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0" lvl="1" eaLnBrk="1" hangingPunct="1">
              <a:lnSpc>
                <a:spcPct val="6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FontTx/>
              <a:buNone/>
            </a:pPr>
            <a:r>
              <a:rPr lang="hu-HU" altLang="hu-HU" sz="1200" b="1" dirty="0" smtClean="0">
                <a:solidFill>
                  <a:srgbClr val="0070C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Építés</a:t>
            </a:r>
            <a:r>
              <a:rPr lang="hu-HU" altLang="hu-HU" sz="1200" b="1" dirty="0">
                <a:solidFill>
                  <a:srgbClr val="0070C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, üzemelés hatásai</a:t>
            </a:r>
          </a:p>
          <a:p>
            <a:pPr marL="0" lvl="1" eaLnBrk="1" hangingPunct="1">
              <a:lnSpc>
                <a:spcPct val="60000"/>
              </a:lnSpc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altLang="hu-HU" sz="1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é</a:t>
            </a: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pítés során jelenlegi idegen anyagoktól mentes területre </a:t>
            </a:r>
            <a:r>
              <a:rPr lang="hu-HU" altLang="hu-HU" sz="12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inert és nem természetes anyagok beépítés;</a:t>
            </a:r>
          </a:p>
          <a:p>
            <a:pPr marL="0" lvl="1" eaLnBrk="1" hangingPunct="1">
              <a:lnSpc>
                <a:spcPct val="60000"/>
              </a:lnSpc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altLang="hu-HU" sz="1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é</a:t>
            </a: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lőhelyek, </a:t>
            </a:r>
            <a:r>
              <a:rPr lang="hu-HU" altLang="hu-HU" sz="12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természetszerű élőhelyek</a:t>
            </a: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 területének </a:t>
            </a:r>
            <a:r>
              <a:rPr lang="hu-HU" altLang="hu-HU" sz="12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csökkenése, közvetlenül 13 faj egyede érintett;</a:t>
            </a:r>
            <a:endParaRPr lang="hu-HU" altLang="hu-HU" sz="1200" b="1" dirty="0" smtClean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0" lvl="1" eaLnBrk="1" hangingPunct="1">
              <a:lnSpc>
                <a:spcPct val="60000"/>
              </a:lnSpc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altLang="hu-HU" sz="1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t</a:t>
            </a: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ermészetes növény-és talajtakaró roncsolása, visszatelepülő </a:t>
            </a:r>
            <a:r>
              <a:rPr lang="hu-HU" altLang="hu-HU" sz="1200" b="1" dirty="0" err="1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invazív</a:t>
            </a:r>
            <a:r>
              <a:rPr lang="hu-HU" altLang="hu-HU" sz="1200" b="1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hu-HU" altLang="hu-HU" sz="12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növényfajok;</a:t>
            </a:r>
          </a:p>
          <a:p>
            <a:pPr marL="0" lvl="1" eaLnBrk="1" hangingPunct="1">
              <a:lnSpc>
                <a:spcPct val="60000"/>
              </a:lnSpc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altLang="hu-HU" sz="1200" b="1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i</a:t>
            </a:r>
            <a:r>
              <a:rPr lang="hu-HU" altLang="hu-HU" sz="12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nváziós növényfajok betelepülése </a:t>
            </a: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 potenciális veszélyes a jelölő élőhelyekre </a:t>
            </a:r>
            <a:r>
              <a:rPr lang="hu-HU" altLang="hu-HU" sz="12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 őshonos</a:t>
            </a: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, tájra jellemző </a:t>
            </a:r>
            <a:r>
              <a:rPr lang="hu-HU" altLang="hu-HU" sz="12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fajok </a:t>
            </a:r>
            <a:r>
              <a:rPr lang="hu-HU" altLang="hu-HU" sz="12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kiszorulása</a:t>
            </a:r>
            <a:r>
              <a:rPr lang="hu-HU" altLang="hu-HU" sz="12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;</a:t>
            </a:r>
          </a:p>
          <a:p>
            <a:pPr marL="0" lvl="1" eaLnBrk="1" hangingPunct="1">
              <a:lnSpc>
                <a:spcPct val="60000"/>
              </a:lnSpc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élőhelyek </a:t>
            </a:r>
            <a:r>
              <a:rPr lang="hu-HU" altLang="hu-HU" sz="1200" b="1" dirty="0" err="1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fragmentáció</a:t>
            </a:r>
            <a:r>
              <a:rPr lang="hu-HU" altLang="hu-HU" sz="1200" dirty="0" err="1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ja</a:t>
            </a: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;</a:t>
            </a:r>
          </a:p>
          <a:p>
            <a:pPr marL="0" lvl="1" eaLnBrk="1" hangingPunct="1">
              <a:lnSpc>
                <a:spcPct val="60000"/>
              </a:lnSpc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közlekedésből </a:t>
            </a: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származó </a:t>
            </a:r>
            <a:r>
              <a:rPr lang="hu-HU" altLang="hu-HU" sz="12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szennyezőanyag-terhelés;</a:t>
            </a:r>
          </a:p>
          <a:p>
            <a:pPr marL="0" lvl="1" eaLnBrk="1" hangingPunct="1">
              <a:lnSpc>
                <a:spcPct val="60000"/>
              </a:lnSpc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út menti szegélynövényzet, rézsűnövényzet „csalogató” hatása, kistermetű állatfajok elütési kockázatának </a:t>
            </a: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növekedése</a:t>
            </a: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;</a:t>
            </a:r>
          </a:p>
          <a:p>
            <a:pPr marL="0" lvl="1" eaLnBrk="1" hangingPunct="1">
              <a:lnSpc>
                <a:spcPct val="60000"/>
              </a:lnSpc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altLang="hu-HU" sz="1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g</a:t>
            </a: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yalogos forgalom megjelenése az érintett területeken, zavaró hatás.</a:t>
            </a:r>
          </a:p>
          <a:p>
            <a:pPr marL="0" lvl="1" eaLnBrk="1" hangingPunct="1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Tx/>
              <a:buNone/>
            </a:pPr>
            <a:r>
              <a:rPr lang="hu-HU" altLang="hu-HU" sz="1200" b="1" dirty="0" smtClean="0">
                <a:solidFill>
                  <a:srgbClr val="0070C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Intézkedések</a:t>
            </a:r>
            <a:endParaRPr lang="hu-HU" altLang="hu-HU" sz="1200" b="1" dirty="0">
              <a:solidFill>
                <a:srgbClr val="0070C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0" lvl="1" eaLnBrk="1" hangingPunct="1">
              <a:lnSpc>
                <a:spcPct val="60000"/>
              </a:lnSpc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altLang="hu-HU" sz="1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hu-HU" altLang="hu-HU" sz="12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fás szárú növényzet kitermelése vegetációs időszakon kívül</a:t>
            </a: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(október 1. – március 1. között);</a:t>
            </a:r>
            <a:endParaRPr lang="hu-HU" altLang="hu-HU" sz="1200" dirty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0" lvl="1" eaLnBrk="1" hangingPunct="1">
              <a:lnSpc>
                <a:spcPct val="60000"/>
              </a:lnSpc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altLang="hu-HU" sz="1200" b="1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v</a:t>
            </a:r>
            <a:r>
              <a:rPr lang="hu-HU" altLang="hu-HU" sz="12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édett területen és </a:t>
            </a:r>
            <a:r>
              <a:rPr lang="hu-HU" altLang="hu-HU" sz="1200" b="1" dirty="0" err="1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Natura</a:t>
            </a:r>
            <a:r>
              <a:rPr lang="hu-HU" altLang="hu-HU" sz="12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2000 területen kizárólag a nyomvonalon és az erdészeti utakon lehet tartózkodni;</a:t>
            </a:r>
          </a:p>
          <a:p>
            <a:pPr marL="0" lvl="1" eaLnBrk="1" hangingPunct="1">
              <a:lnSpc>
                <a:spcPct val="60000"/>
              </a:lnSpc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altLang="hu-HU" sz="12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azon kívül munkálatok nem lehet végezni, depóniákat, telephelyeket nem lehet létesíteni;</a:t>
            </a:r>
          </a:p>
          <a:p>
            <a:pPr marL="0" lvl="1" eaLnBrk="1" hangingPunct="1">
              <a:lnSpc>
                <a:spcPct val="60000"/>
              </a:lnSpc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hu-HU" altLang="hu-HU" sz="1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k</a:t>
            </a: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ivitelezési időszak előtt </a:t>
            </a:r>
            <a:r>
              <a:rPr lang="hu-HU" altLang="hu-HU" sz="12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fakivágási terv</a:t>
            </a: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et kell készítése, </a:t>
            </a:r>
            <a:r>
              <a:rPr lang="hu-HU" altLang="hu-HU" sz="12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idős fák vizsgálata denevérek miatt </a:t>
            </a:r>
            <a:r>
              <a:rPr lang="hu-HU" altLang="hu-HU" sz="1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 denevérek lakta fák kivágása csak a denevérek biztonságának biztosítása mellett</a:t>
            </a:r>
            <a:r>
              <a:rPr lang="hu-HU" altLang="hu-HU" sz="1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.</a:t>
            </a:r>
            <a:endParaRPr lang="hu-HU" altLang="hu-HU" sz="1200" dirty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683568" y="-171400"/>
            <a:ext cx="7652403" cy="864096"/>
          </a:xfrm>
          <a:noFill/>
        </p:spPr>
        <p:txBody>
          <a:bodyPr/>
          <a:lstStyle/>
          <a:p>
            <a:r>
              <a:rPr lang="hu-HU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Élővilágvédelem</a:t>
            </a:r>
            <a:endParaRPr lang="hu-HU" sz="28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Kép 7" descr="vibrocomp_logo">
            <a:extLst>
              <a:ext uri="{FF2B5EF4-FFF2-40B4-BE49-F238E27FC236}">
                <a16:creationId xmlns:a16="http://schemas.microsoft.com/office/drawing/2014/main" id="{136BC1AD-1ACF-48CF-878A-6182164A262E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6309320"/>
            <a:ext cx="1675797" cy="302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6174081"/>
            <a:ext cx="591363" cy="573074"/>
          </a:xfrm>
          <a:prstGeom prst="rect">
            <a:avLst/>
          </a:prstGeom>
        </p:spPr>
      </p:pic>
      <p:pic>
        <p:nvPicPr>
          <p:cNvPr id="7" name="Kép 6" descr="Lillafured_kerekparut_NOH.jp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835696" y="3793813"/>
            <a:ext cx="5089381" cy="2883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42709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/>
          <p:cNvSpPr>
            <a:spLocks noGrp="1"/>
          </p:cNvSpPr>
          <p:nvPr>
            <p:ph idx="1"/>
          </p:nvPr>
        </p:nvSpPr>
        <p:spPr>
          <a:xfrm>
            <a:off x="611561" y="800809"/>
            <a:ext cx="7920880" cy="5373272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Clr>
                <a:schemeClr val="accent2"/>
              </a:buClr>
              <a:buFontTx/>
              <a:buNone/>
              <a:defRPr/>
            </a:pPr>
            <a:r>
              <a:rPr lang="hu-HU" altLang="hu-HU" sz="1200" b="1" dirty="0" smtClean="0">
                <a:solidFill>
                  <a:srgbClr val="0070C0"/>
                </a:solidFill>
                <a:latin typeface="Arial" panose="020B0604020202020204" pitchFamily="34" charset="0"/>
              </a:rPr>
              <a:t>Alapállapot felmérése</a:t>
            </a:r>
            <a:endParaRPr lang="hu-HU" altLang="hu-HU" sz="1200" dirty="0" smtClean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Clr>
                <a:schemeClr val="accent2"/>
              </a:buClr>
              <a:buFontTx/>
              <a:buNone/>
              <a:defRPr/>
            </a:pPr>
            <a:endParaRPr lang="hu-HU" altLang="hu-HU" sz="1200" dirty="0">
              <a:latin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spcAft>
                <a:spcPts val="600"/>
              </a:spcAft>
              <a:buClr>
                <a:srgbClr val="0070C0"/>
              </a:buClr>
              <a:buFont typeface="Wingdings" panose="05000000000000000000" pitchFamily="2" charset="2"/>
              <a:buChar char="ü"/>
              <a:defRPr/>
            </a:pPr>
            <a:r>
              <a:rPr lang="hu-HU" sz="1200" dirty="0">
                <a:latin typeface="Arial" panose="020B0604020202020204" pitchFamily="34" charset="0"/>
              </a:rPr>
              <a:t>Miskolc Megyei Jogú Város településszerkezeti terve alapján </a:t>
            </a:r>
            <a:r>
              <a:rPr lang="hu-HU" sz="1200" dirty="0" smtClean="0">
                <a:latin typeface="Arial" panose="020B0604020202020204" pitchFamily="34" charset="0"/>
              </a:rPr>
              <a:t>településközpont </a:t>
            </a:r>
            <a:r>
              <a:rPr lang="hu-HU" sz="1200" dirty="0">
                <a:latin typeface="Arial" panose="020B0604020202020204" pitchFamily="34" charset="0"/>
              </a:rPr>
              <a:t>vegyes zóna, védelmi rendeltetésű erdőzóna, gazdasági rendeltetésű erdőzóna és közpark zóna besorolású területeket </a:t>
            </a:r>
            <a:r>
              <a:rPr lang="hu-HU" sz="1200" dirty="0" smtClean="0">
                <a:latin typeface="Arial" panose="020B0604020202020204" pitchFamily="34" charset="0"/>
              </a:rPr>
              <a:t>érint;</a:t>
            </a:r>
          </a:p>
          <a:p>
            <a:pPr algn="just" eaLnBrk="1" hangingPunct="1">
              <a:spcBef>
                <a:spcPct val="0"/>
              </a:spcBef>
              <a:spcAft>
                <a:spcPts val="600"/>
              </a:spcAft>
              <a:buClr>
                <a:srgbClr val="0070C0"/>
              </a:buClr>
              <a:buFont typeface="Wingdings" panose="05000000000000000000" pitchFamily="2" charset="2"/>
              <a:buChar char="ü"/>
              <a:defRPr/>
            </a:pPr>
            <a:r>
              <a:rPr lang="hu-HU" sz="1200" dirty="0">
                <a:latin typeface="Arial" panose="020B0604020202020204" pitchFamily="34" charset="0"/>
              </a:rPr>
              <a:t>t</a:t>
            </a:r>
            <a:r>
              <a:rPr lang="hu-HU" sz="1200" dirty="0" smtClean="0">
                <a:latin typeface="Arial" panose="020B0604020202020204" pitchFamily="34" charset="0"/>
              </a:rPr>
              <a:t>öbb üzemtervezett erdőrészlet érintett;</a:t>
            </a:r>
          </a:p>
          <a:p>
            <a:pPr algn="just" eaLnBrk="1" hangingPunct="1">
              <a:spcBef>
                <a:spcPct val="0"/>
              </a:spcBef>
              <a:buClr>
                <a:srgbClr val="0070C0"/>
              </a:buClr>
              <a:buFont typeface="Wingdings" panose="05000000000000000000" pitchFamily="2" charset="2"/>
              <a:buChar char="ü"/>
              <a:defRPr/>
            </a:pPr>
            <a:r>
              <a:rPr lang="hu-HU" altLang="hu-HU" sz="1200" dirty="0" smtClean="0">
                <a:latin typeface="Arial" panose="020B0604020202020204" pitchFamily="34" charset="0"/>
              </a:rPr>
              <a:t>a nyomvonal mentén egyedi tájértékek találhatók (egyedülálló, kimagasló sziklák, kőtömbök, József Attila-szobor).</a:t>
            </a:r>
          </a:p>
          <a:p>
            <a:pPr algn="just" eaLnBrk="1" hangingPunct="1">
              <a:spcBef>
                <a:spcPct val="0"/>
              </a:spcBef>
              <a:buClr>
                <a:srgbClr val="0070C0"/>
              </a:buClr>
              <a:buFont typeface="Wingdings" panose="05000000000000000000" pitchFamily="2" charset="2"/>
              <a:buChar char="ü"/>
              <a:defRPr/>
            </a:pPr>
            <a:endParaRPr lang="hu-HU" altLang="hu-HU" sz="1200" dirty="0">
              <a:latin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Clr>
                <a:srgbClr val="0070C0"/>
              </a:buClr>
              <a:buFont typeface="Wingdings" panose="05000000000000000000" pitchFamily="2" charset="2"/>
              <a:buChar char="ü"/>
              <a:defRPr/>
            </a:pPr>
            <a:endParaRPr lang="hu-HU" altLang="hu-HU" sz="1200" dirty="0" smtClean="0">
              <a:latin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Clr>
                <a:srgbClr val="0070C0"/>
              </a:buClr>
              <a:buFont typeface="Wingdings" panose="05000000000000000000" pitchFamily="2" charset="2"/>
              <a:buChar char="ü"/>
              <a:defRPr/>
            </a:pPr>
            <a:endParaRPr lang="hu-HU" altLang="hu-HU" sz="1200" dirty="0">
              <a:latin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Clr>
                <a:srgbClr val="0070C0"/>
              </a:buClr>
              <a:buFont typeface="Wingdings" panose="05000000000000000000" pitchFamily="2" charset="2"/>
              <a:buChar char="ü"/>
              <a:defRPr/>
            </a:pPr>
            <a:endParaRPr lang="hu-HU" altLang="hu-HU" sz="1200" dirty="0" smtClean="0">
              <a:latin typeface="Arial" panose="020B0604020202020204" pitchFamily="34" charset="0"/>
            </a:endParaRPr>
          </a:p>
          <a:p>
            <a:pPr marL="0" indent="0" algn="just" eaLnBrk="1" hangingPunct="1">
              <a:spcBef>
                <a:spcPct val="0"/>
              </a:spcBef>
              <a:buClr>
                <a:srgbClr val="0070C0"/>
              </a:buClr>
              <a:buNone/>
              <a:defRPr/>
            </a:pPr>
            <a:endParaRPr lang="hu-HU" altLang="hu-HU" sz="1200" dirty="0" smtClean="0">
              <a:latin typeface="Arial" panose="020B0604020202020204" pitchFamily="34" charset="0"/>
            </a:endParaRPr>
          </a:p>
          <a:p>
            <a:pPr marL="0" indent="0" algn="just" eaLnBrk="1" hangingPunct="1">
              <a:spcBef>
                <a:spcPct val="0"/>
              </a:spcBef>
              <a:buClr>
                <a:srgbClr val="0070C0"/>
              </a:buClr>
              <a:buNone/>
              <a:defRPr/>
            </a:pPr>
            <a:endParaRPr lang="hu-HU" altLang="hu-HU" sz="1200" dirty="0">
              <a:latin typeface="Arial" panose="020B0604020202020204" pitchFamily="34" charset="0"/>
            </a:endParaRPr>
          </a:p>
          <a:p>
            <a:pPr marL="0" indent="0" algn="just" eaLnBrk="1" hangingPunct="1">
              <a:spcBef>
                <a:spcPct val="0"/>
              </a:spcBef>
              <a:buClr>
                <a:srgbClr val="0070C0"/>
              </a:buClr>
              <a:buNone/>
              <a:defRPr/>
            </a:pPr>
            <a:endParaRPr lang="hu-HU" altLang="hu-HU" sz="1200" dirty="0" smtClean="0">
              <a:latin typeface="Arial" panose="020B0604020202020204" pitchFamily="34" charset="0"/>
            </a:endParaRPr>
          </a:p>
          <a:p>
            <a:pPr marL="0" indent="0" algn="just" eaLnBrk="1" hangingPunct="1">
              <a:spcBef>
                <a:spcPct val="0"/>
              </a:spcBef>
              <a:buClr>
                <a:srgbClr val="0070C0"/>
              </a:buClr>
              <a:buNone/>
              <a:defRPr/>
            </a:pPr>
            <a:endParaRPr lang="hu-HU" altLang="hu-HU" sz="1200" dirty="0">
              <a:latin typeface="Arial" panose="020B0604020202020204" pitchFamily="34" charset="0"/>
            </a:endParaRPr>
          </a:p>
          <a:p>
            <a:pPr marL="0" indent="0" algn="just" eaLnBrk="1" hangingPunct="1">
              <a:spcBef>
                <a:spcPct val="0"/>
              </a:spcBef>
              <a:buClr>
                <a:srgbClr val="0070C0"/>
              </a:buClr>
              <a:buNone/>
              <a:defRPr/>
            </a:pPr>
            <a:endParaRPr lang="hu-HU" altLang="hu-HU" sz="1200" dirty="0" smtClean="0">
              <a:latin typeface="Arial" panose="020B0604020202020204" pitchFamily="34" charset="0"/>
            </a:endParaRPr>
          </a:p>
          <a:p>
            <a:pPr marL="0" indent="0" algn="just" eaLnBrk="1" hangingPunct="1">
              <a:spcBef>
                <a:spcPct val="0"/>
              </a:spcBef>
              <a:buClr>
                <a:srgbClr val="0070C0"/>
              </a:buClr>
              <a:buNone/>
              <a:defRPr/>
            </a:pPr>
            <a:endParaRPr lang="hu-HU" altLang="hu-HU" sz="1200" dirty="0">
              <a:latin typeface="Arial" panose="020B0604020202020204" pitchFamily="34" charset="0"/>
            </a:endParaRPr>
          </a:p>
          <a:p>
            <a:pPr marL="0" indent="0" algn="just" eaLnBrk="1" hangingPunct="1">
              <a:spcBef>
                <a:spcPct val="0"/>
              </a:spcBef>
              <a:buClr>
                <a:srgbClr val="0070C0"/>
              </a:buClr>
              <a:buNone/>
              <a:defRPr/>
            </a:pPr>
            <a:endParaRPr lang="hu-HU" altLang="hu-HU" sz="1200" dirty="0" smtClean="0">
              <a:latin typeface="Arial" panose="020B0604020202020204" pitchFamily="34" charset="0"/>
            </a:endParaRPr>
          </a:p>
          <a:p>
            <a:pPr marL="0" indent="0" algn="just" eaLnBrk="1" hangingPunct="1">
              <a:spcBef>
                <a:spcPct val="0"/>
              </a:spcBef>
              <a:buClr>
                <a:srgbClr val="0070C0"/>
              </a:buClr>
              <a:buNone/>
              <a:defRPr/>
            </a:pPr>
            <a:endParaRPr lang="hu-HU" altLang="hu-HU" sz="1200" dirty="0" smtClean="0">
              <a:latin typeface="Arial" panose="020B0604020202020204" pitchFamily="34" charset="0"/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Clr>
                <a:schemeClr val="accent2"/>
              </a:buClr>
              <a:buFontTx/>
              <a:buNone/>
              <a:defRPr/>
            </a:pPr>
            <a:endParaRPr lang="hu-HU" altLang="hu-HU" sz="1200" b="1" dirty="0" smtClean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Clr>
                <a:schemeClr val="accent2"/>
              </a:buClr>
              <a:buFontTx/>
              <a:buNone/>
              <a:defRPr/>
            </a:pPr>
            <a:endParaRPr lang="hu-HU" altLang="hu-HU" sz="1200" b="1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Clr>
                <a:schemeClr val="accent2"/>
              </a:buClr>
              <a:buFontTx/>
              <a:buNone/>
              <a:defRPr/>
            </a:pPr>
            <a:r>
              <a:rPr lang="hu-HU" altLang="hu-HU" sz="1200" b="1" dirty="0" smtClean="0">
                <a:solidFill>
                  <a:srgbClr val="0070C0"/>
                </a:solidFill>
                <a:latin typeface="Arial" panose="020B0604020202020204" pitchFamily="34" charset="0"/>
              </a:rPr>
              <a:t>Tájhasználati </a:t>
            </a:r>
            <a:r>
              <a:rPr lang="hu-HU" altLang="hu-HU" sz="1200" b="1" dirty="0">
                <a:solidFill>
                  <a:srgbClr val="0070C0"/>
                </a:solidFill>
                <a:latin typeface="Arial" panose="020B0604020202020204" pitchFamily="34" charset="0"/>
              </a:rPr>
              <a:t>konfliktusok</a:t>
            </a:r>
          </a:p>
          <a:p>
            <a:pPr marL="285750" indent="-285750" algn="just">
              <a:spcBef>
                <a:spcPts val="300"/>
              </a:spcBef>
              <a:spcAft>
                <a:spcPts val="600"/>
              </a:spcAft>
              <a:buClr>
                <a:srgbClr val="0070C0"/>
              </a:buClr>
              <a:buFont typeface="Wingdings" panose="05000000000000000000" pitchFamily="2" charset="2"/>
              <a:buChar char="ü"/>
              <a:defRPr/>
            </a:pPr>
            <a:r>
              <a:rPr lang="hu-HU" sz="1200" dirty="0">
                <a:latin typeface="Arial" panose="020B0604020202020204" pitchFamily="34" charset="0"/>
              </a:rPr>
              <a:t>ö</a:t>
            </a:r>
            <a:r>
              <a:rPr lang="hu-HU" sz="1200" dirty="0" smtClean="0">
                <a:latin typeface="Arial" panose="020B0604020202020204" pitchFamily="34" charset="0"/>
              </a:rPr>
              <a:t>kológiai szempontból értékes, természetközeli területeket érint;</a:t>
            </a:r>
          </a:p>
          <a:p>
            <a:pPr marL="285750" indent="-285750" algn="just">
              <a:spcBef>
                <a:spcPts val="300"/>
              </a:spcBef>
              <a:spcAft>
                <a:spcPts val="600"/>
              </a:spcAft>
              <a:buClr>
                <a:srgbClr val="0070C0"/>
              </a:buClr>
              <a:buFont typeface="Wingdings" panose="05000000000000000000" pitchFamily="2" charset="2"/>
              <a:buChar char="ü"/>
              <a:defRPr/>
            </a:pPr>
            <a:r>
              <a:rPr lang="hu-HU" altLang="hu-HU" sz="1200" dirty="0">
                <a:latin typeface="Arial" panose="020B0604020202020204" pitchFamily="34" charset="0"/>
              </a:rPr>
              <a:t>t</a:t>
            </a:r>
            <a:r>
              <a:rPr lang="hu-HU" altLang="hu-HU" sz="1200" dirty="0" smtClean="0">
                <a:latin typeface="Arial" panose="020B0604020202020204" pitchFamily="34" charset="0"/>
              </a:rPr>
              <a:t>ájképvédelmi terület övezetén halad keresztül </a:t>
            </a:r>
            <a:r>
              <a:rPr lang="hu-HU" altLang="hu-HU" sz="1200" i="1" dirty="0" smtClean="0">
                <a:latin typeface="Arial" panose="020B0604020202020204" pitchFamily="34" charset="0"/>
              </a:rPr>
              <a:t>(9/2019. (VI. 14. </a:t>
            </a:r>
            <a:r>
              <a:rPr lang="hu-HU" altLang="hu-HU" sz="1200" i="1" dirty="0" err="1" smtClean="0">
                <a:latin typeface="Arial" panose="020B0604020202020204" pitchFamily="34" charset="0"/>
              </a:rPr>
              <a:t>MvM</a:t>
            </a:r>
            <a:r>
              <a:rPr lang="hu-HU" altLang="hu-HU" sz="1200" i="1" dirty="0" smtClean="0">
                <a:latin typeface="Arial" panose="020B0604020202020204" pitchFamily="34" charset="0"/>
              </a:rPr>
              <a:t> rendelet)</a:t>
            </a:r>
            <a:r>
              <a:rPr lang="hu-HU" altLang="hu-HU" sz="1200" dirty="0" smtClean="0">
                <a:latin typeface="Arial" panose="020B0604020202020204" pitchFamily="34" charset="0"/>
              </a:rPr>
              <a:t>.</a:t>
            </a:r>
          </a:p>
          <a:p>
            <a:pPr marL="285750" indent="-285750" algn="just" eaLnBrk="1" hangingPunct="1">
              <a:spcBef>
                <a:spcPts val="6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/>
            </a:pPr>
            <a:endParaRPr lang="hu-HU" altLang="hu-HU" sz="1300" dirty="0">
              <a:solidFill>
                <a:schemeClr val="accent2"/>
              </a:solidFill>
              <a:latin typeface="Arial" panose="020B0604020202020204" pitchFamily="34" charset="0"/>
            </a:endParaRPr>
          </a:p>
          <a:p>
            <a:pPr marL="400050" lvl="1" indent="0">
              <a:buNone/>
            </a:pPr>
            <a:endParaRPr lang="hu-HU" sz="1600" b="1" i="1" dirty="0" smtClean="0"/>
          </a:p>
        </p:txBody>
      </p:sp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467544" y="-166822"/>
            <a:ext cx="7652403" cy="864096"/>
          </a:xfrm>
        </p:spPr>
        <p:txBody>
          <a:bodyPr/>
          <a:lstStyle/>
          <a:p>
            <a:r>
              <a:rPr lang="hu-HU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Tájvédelem</a:t>
            </a:r>
            <a:endParaRPr lang="hu-HU" sz="28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Kép 7" descr="vibrocomp_logo">
            <a:extLst>
              <a:ext uri="{FF2B5EF4-FFF2-40B4-BE49-F238E27FC236}">
                <a16:creationId xmlns:a16="http://schemas.microsoft.com/office/drawing/2014/main" id="{136BC1AD-1ACF-48CF-878A-6182164A262E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6309320"/>
            <a:ext cx="1675797" cy="302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6174081"/>
            <a:ext cx="591363" cy="573074"/>
          </a:xfrm>
          <a:prstGeom prst="rect">
            <a:avLst/>
          </a:prstGeom>
        </p:spPr>
      </p:pic>
      <p:pic>
        <p:nvPicPr>
          <p:cNvPr id="9" name="Kép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0951" y="2420888"/>
            <a:ext cx="6322100" cy="2347163"/>
          </a:xfrm>
          <a:prstGeom prst="rect">
            <a:avLst/>
          </a:prstGeom>
        </p:spPr>
      </p:pic>
      <p:pic>
        <p:nvPicPr>
          <p:cNvPr id="10" name="Kép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66328" y="4164495"/>
            <a:ext cx="2066723" cy="603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400797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39261</TotalTime>
  <Words>1684</Words>
  <Application>Microsoft Office PowerPoint</Application>
  <PresentationFormat>Diavetítés a képernyőre (4:3 oldalarány)</PresentationFormat>
  <Paragraphs>233</Paragraphs>
  <Slides>15</Slides>
  <Notes>5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6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15</vt:i4>
      </vt:variant>
    </vt:vector>
  </HeadingPairs>
  <TitlesOfParts>
    <vt:vector size="22" baseType="lpstr">
      <vt:lpstr>Arial Unicode MS</vt:lpstr>
      <vt:lpstr>Arial</vt:lpstr>
      <vt:lpstr>Calibri</vt:lpstr>
      <vt:lpstr>Times New Roman</vt:lpstr>
      <vt:lpstr>Verdana</vt:lpstr>
      <vt:lpstr>Wingdings</vt:lpstr>
      <vt:lpstr>Larissa-Design</vt:lpstr>
      <vt:lpstr>Miskolc, Diósgyőri Vár – Lillafüred kerékpárút létesítése  KÖRNYEZETi hatástanulmány prezentáció </vt:lpstr>
      <vt:lpstr>Környezeti hatástanulmány tárgya</vt:lpstr>
      <vt:lpstr>Környezeti hatástanulmány tartalma</vt:lpstr>
      <vt:lpstr>Talaj és felszín alatti vízvédelem</vt:lpstr>
      <vt:lpstr>Felszíni vízvédelem</vt:lpstr>
      <vt:lpstr>Levegőtisztaság-védelem</vt:lpstr>
      <vt:lpstr>Élővilágvédelem</vt:lpstr>
      <vt:lpstr>Élővilágvédelem</vt:lpstr>
      <vt:lpstr>Tájvédelem</vt:lpstr>
      <vt:lpstr>Tájvédelem</vt:lpstr>
      <vt:lpstr>Zajvédelem</vt:lpstr>
      <vt:lpstr>Javasolt monitoring vizsgálatok </vt:lpstr>
      <vt:lpstr>Natura 2000 hatásbecslés</vt:lpstr>
      <vt:lpstr>Barlangászati szakvélemény</vt:lpstr>
      <vt:lpstr>KÖSZÖNÖM A FIGYELMET!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klaus.wilhelm</dc:creator>
  <cp:lastModifiedBy>Váradi Éva</cp:lastModifiedBy>
  <cp:revision>1101</cp:revision>
  <cp:lastPrinted>2019-05-21T15:00:45Z</cp:lastPrinted>
  <dcterms:created xsi:type="dcterms:W3CDTF">2007-05-04T12:29:47Z</dcterms:created>
  <dcterms:modified xsi:type="dcterms:W3CDTF">2021-11-19T09:43:14Z</dcterms:modified>
</cp:coreProperties>
</file>