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heme/themeOverride1.xml" ContentType="application/vnd.openxmlformats-officedocument.themeOverr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heme/themeOverride2.xml" ContentType="application/vnd.openxmlformats-officedocument.themeOverr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heme/themeOverride3.xml" ContentType="application/vnd.openxmlformats-officedocument.themeOverr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heme/themeOverride4.xml" ContentType="application/vnd.openxmlformats-officedocument.themeOverr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theme/themeOverride5.xml" ContentType="application/vnd.openxmlformats-officedocument.themeOverr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theme/themeOverride6.xml" ContentType="application/vnd.openxmlformats-officedocument.themeOverr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80" r:id="rId7"/>
    <p:sldId id="264" r:id="rId8"/>
    <p:sldId id="279" r:id="rId9"/>
    <p:sldId id="265" r:id="rId10"/>
    <p:sldId id="267" r:id="rId11"/>
    <p:sldId id="268" r:id="rId12"/>
    <p:sldId id="269" r:id="rId13"/>
    <p:sldId id="270" r:id="rId14"/>
    <p:sldId id="271" r:id="rId15"/>
    <p:sldId id="274" r:id="rId16"/>
    <p:sldId id="275" r:id="rId17"/>
    <p:sldId id="276" r:id="rId18"/>
    <p:sldId id="277" r:id="rId19"/>
    <p:sldId id="278" r:id="rId20"/>
    <p:sldId id="282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1332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419969-1BB7-48AC-8CA4-4B939858BD3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18217ABD-27CA-4F2E-8829-080C0935E2CE}">
      <dgm:prSet/>
      <dgm:spPr/>
      <dgm:t>
        <a:bodyPr/>
        <a:lstStyle/>
        <a:p>
          <a:r>
            <a:rPr lang="hu-HU"/>
            <a:t>A pályák közül a tervezett fekete pálya nyomvonala mintegy 1950 m, a kezdőknek is alkalmas kék pálya hossza pedig mintegy 4700 m. A szintkülönbség 273 m. </a:t>
          </a:r>
          <a:endParaRPr lang="en-US"/>
        </a:p>
      </dgm:t>
    </dgm:pt>
    <dgm:pt modelId="{1821EAB0-C027-4D1A-886F-4286AA6B7B54}" type="parTrans" cxnId="{DB87C4C6-5D17-4CD0-9C68-1008915C9EBD}">
      <dgm:prSet/>
      <dgm:spPr/>
      <dgm:t>
        <a:bodyPr/>
        <a:lstStyle/>
        <a:p>
          <a:endParaRPr lang="en-US"/>
        </a:p>
      </dgm:t>
    </dgm:pt>
    <dgm:pt modelId="{716A8D62-33B5-4BB1-84FC-01187AF66143}" type="sibTrans" cxnId="{DB87C4C6-5D17-4CD0-9C68-1008915C9EBD}">
      <dgm:prSet/>
      <dgm:spPr/>
      <dgm:t>
        <a:bodyPr/>
        <a:lstStyle/>
        <a:p>
          <a:endParaRPr lang="en-US"/>
        </a:p>
      </dgm:t>
    </dgm:pt>
    <dgm:pt modelId="{3AE37D6B-9A0E-4539-BAA2-CA240A44852A}">
      <dgm:prSet/>
      <dgm:spPr/>
      <dgm:t>
        <a:bodyPr/>
        <a:lstStyle/>
        <a:p>
          <a:r>
            <a:rPr lang="hu-HU"/>
            <a:t>A Pumptrack pálya a libegő jávorhegyi felső érkezési pontjánál található fennsíkra kerül telepítésre, ideális helyigénye 800-1000 m</a:t>
          </a:r>
          <a:r>
            <a:rPr lang="hu-HU" baseline="30000"/>
            <a:t>2</a:t>
          </a:r>
          <a:r>
            <a:rPr lang="hu-HU"/>
            <a:t>-es sík terület.</a:t>
          </a:r>
          <a:endParaRPr lang="en-US"/>
        </a:p>
      </dgm:t>
    </dgm:pt>
    <dgm:pt modelId="{FE8212E9-6FA5-4CD5-B0B1-98A8F01CDAF1}" type="parTrans" cxnId="{48D004AC-D5D4-42B6-A397-12554152E641}">
      <dgm:prSet/>
      <dgm:spPr/>
      <dgm:t>
        <a:bodyPr/>
        <a:lstStyle/>
        <a:p>
          <a:endParaRPr lang="en-US"/>
        </a:p>
      </dgm:t>
    </dgm:pt>
    <dgm:pt modelId="{6677028A-0116-4D95-AAE5-C57C2734136F}" type="sibTrans" cxnId="{48D004AC-D5D4-42B6-A397-12554152E641}">
      <dgm:prSet/>
      <dgm:spPr/>
      <dgm:t>
        <a:bodyPr/>
        <a:lstStyle/>
        <a:p>
          <a:endParaRPr lang="en-US"/>
        </a:p>
      </dgm:t>
    </dgm:pt>
    <dgm:pt modelId="{AA117EE9-6C6A-4DD2-B0AF-59271E945D19}" type="pres">
      <dgm:prSet presAssocID="{63419969-1BB7-48AC-8CA4-4B939858BD3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79123A4-F78A-4CC7-888D-4772694094AE}" type="pres">
      <dgm:prSet presAssocID="{18217ABD-27CA-4F2E-8829-080C0935E2CE}" presName="hierRoot1" presStyleCnt="0"/>
      <dgm:spPr/>
    </dgm:pt>
    <dgm:pt modelId="{B56EC0FD-3527-4AC5-AC81-0CAC917D0671}" type="pres">
      <dgm:prSet presAssocID="{18217ABD-27CA-4F2E-8829-080C0935E2CE}" presName="composite" presStyleCnt="0"/>
      <dgm:spPr/>
    </dgm:pt>
    <dgm:pt modelId="{FB507840-4834-40D3-A4A1-5AAB9D4B7F51}" type="pres">
      <dgm:prSet presAssocID="{18217ABD-27CA-4F2E-8829-080C0935E2CE}" presName="background" presStyleLbl="node0" presStyleIdx="0" presStyleCnt="2"/>
      <dgm:spPr/>
    </dgm:pt>
    <dgm:pt modelId="{C7E80507-FDAC-4E9A-8B8B-4F45534857C0}" type="pres">
      <dgm:prSet presAssocID="{18217ABD-27CA-4F2E-8829-080C0935E2CE}" presName="text" presStyleLbl="fgAcc0" presStyleIdx="0" presStyleCnt="2">
        <dgm:presLayoutVars>
          <dgm:chPref val="3"/>
        </dgm:presLayoutVars>
      </dgm:prSet>
      <dgm:spPr/>
    </dgm:pt>
    <dgm:pt modelId="{58C892FD-0761-420D-AF14-0A775ADE4648}" type="pres">
      <dgm:prSet presAssocID="{18217ABD-27CA-4F2E-8829-080C0935E2CE}" presName="hierChild2" presStyleCnt="0"/>
      <dgm:spPr/>
    </dgm:pt>
    <dgm:pt modelId="{A3DD81D2-8B4F-462B-9A82-A27859F0197D}" type="pres">
      <dgm:prSet presAssocID="{3AE37D6B-9A0E-4539-BAA2-CA240A44852A}" presName="hierRoot1" presStyleCnt="0"/>
      <dgm:spPr/>
    </dgm:pt>
    <dgm:pt modelId="{2A47D0E8-D28D-4995-B1C7-9E95FAA1F532}" type="pres">
      <dgm:prSet presAssocID="{3AE37D6B-9A0E-4539-BAA2-CA240A44852A}" presName="composite" presStyleCnt="0"/>
      <dgm:spPr/>
    </dgm:pt>
    <dgm:pt modelId="{04DA0E16-4A6C-4BBB-BAA2-7790293CE7D3}" type="pres">
      <dgm:prSet presAssocID="{3AE37D6B-9A0E-4539-BAA2-CA240A44852A}" presName="background" presStyleLbl="node0" presStyleIdx="1" presStyleCnt="2"/>
      <dgm:spPr/>
    </dgm:pt>
    <dgm:pt modelId="{CA76DD96-D5CB-406B-9FD5-54F540BE5A8E}" type="pres">
      <dgm:prSet presAssocID="{3AE37D6B-9A0E-4539-BAA2-CA240A44852A}" presName="text" presStyleLbl="fgAcc0" presStyleIdx="1" presStyleCnt="2">
        <dgm:presLayoutVars>
          <dgm:chPref val="3"/>
        </dgm:presLayoutVars>
      </dgm:prSet>
      <dgm:spPr/>
    </dgm:pt>
    <dgm:pt modelId="{48F9B4E9-0040-4971-9D90-24AAB7CC6CB1}" type="pres">
      <dgm:prSet presAssocID="{3AE37D6B-9A0E-4539-BAA2-CA240A44852A}" presName="hierChild2" presStyleCnt="0"/>
      <dgm:spPr/>
    </dgm:pt>
  </dgm:ptLst>
  <dgm:cxnLst>
    <dgm:cxn modelId="{322ED95D-4417-44EA-A777-BE35D87FDA26}" type="presOf" srcId="{63419969-1BB7-48AC-8CA4-4B939858BD32}" destId="{AA117EE9-6C6A-4DD2-B0AF-59271E945D19}" srcOrd="0" destOrd="0" presId="urn:microsoft.com/office/officeart/2005/8/layout/hierarchy1"/>
    <dgm:cxn modelId="{46083564-36DC-40D7-A41E-1038ACE941C4}" type="presOf" srcId="{3AE37D6B-9A0E-4539-BAA2-CA240A44852A}" destId="{CA76DD96-D5CB-406B-9FD5-54F540BE5A8E}" srcOrd="0" destOrd="0" presId="urn:microsoft.com/office/officeart/2005/8/layout/hierarchy1"/>
    <dgm:cxn modelId="{48D004AC-D5D4-42B6-A397-12554152E641}" srcId="{63419969-1BB7-48AC-8CA4-4B939858BD32}" destId="{3AE37D6B-9A0E-4539-BAA2-CA240A44852A}" srcOrd="1" destOrd="0" parTransId="{FE8212E9-6FA5-4CD5-B0B1-98A8F01CDAF1}" sibTransId="{6677028A-0116-4D95-AAE5-C57C2734136F}"/>
    <dgm:cxn modelId="{E511A8AE-5898-486A-93D5-BDFD6D006CB4}" type="presOf" srcId="{18217ABD-27CA-4F2E-8829-080C0935E2CE}" destId="{C7E80507-FDAC-4E9A-8B8B-4F45534857C0}" srcOrd="0" destOrd="0" presId="urn:microsoft.com/office/officeart/2005/8/layout/hierarchy1"/>
    <dgm:cxn modelId="{DB87C4C6-5D17-4CD0-9C68-1008915C9EBD}" srcId="{63419969-1BB7-48AC-8CA4-4B939858BD32}" destId="{18217ABD-27CA-4F2E-8829-080C0935E2CE}" srcOrd="0" destOrd="0" parTransId="{1821EAB0-C027-4D1A-886F-4286AA6B7B54}" sibTransId="{716A8D62-33B5-4BB1-84FC-01187AF66143}"/>
    <dgm:cxn modelId="{A844C3D5-BF6D-43AE-B29C-BC399608AC83}" type="presParOf" srcId="{AA117EE9-6C6A-4DD2-B0AF-59271E945D19}" destId="{C79123A4-F78A-4CC7-888D-4772694094AE}" srcOrd="0" destOrd="0" presId="urn:microsoft.com/office/officeart/2005/8/layout/hierarchy1"/>
    <dgm:cxn modelId="{5D19AFC0-E15A-4D10-B05C-D2C2044678E7}" type="presParOf" srcId="{C79123A4-F78A-4CC7-888D-4772694094AE}" destId="{B56EC0FD-3527-4AC5-AC81-0CAC917D0671}" srcOrd="0" destOrd="0" presId="urn:microsoft.com/office/officeart/2005/8/layout/hierarchy1"/>
    <dgm:cxn modelId="{0DAD25E4-0F0A-43D4-B160-BA21837A85CB}" type="presParOf" srcId="{B56EC0FD-3527-4AC5-AC81-0CAC917D0671}" destId="{FB507840-4834-40D3-A4A1-5AAB9D4B7F51}" srcOrd="0" destOrd="0" presId="urn:microsoft.com/office/officeart/2005/8/layout/hierarchy1"/>
    <dgm:cxn modelId="{3B2E0718-FD56-4A3C-8D9B-EACF9EC5C2BE}" type="presParOf" srcId="{B56EC0FD-3527-4AC5-AC81-0CAC917D0671}" destId="{C7E80507-FDAC-4E9A-8B8B-4F45534857C0}" srcOrd="1" destOrd="0" presId="urn:microsoft.com/office/officeart/2005/8/layout/hierarchy1"/>
    <dgm:cxn modelId="{2DA80A46-6F4D-4015-B0AF-F00741634A95}" type="presParOf" srcId="{C79123A4-F78A-4CC7-888D-4772694094AE}" destId="{58C892FD-0761-420D-AF14-0A775ADE4648}" srcOrd="1" destOrd="0" presId="urn:microsoft.com/office/officeart/2005/8/layout/hierarchy1"/>
    <dgm:cxn modelId="{DF46CE24-DF41-4AAE-8538-FDB5872F6D28}" type="presParOf" srcId="{AA117EE9-6C6A-4DD2-B0AF-59271E945D19}" destId="{A3DD81D2-8B4F-462B-9A82-A27859F0197D}" srcOrd="1" destOrd="0" presId="urn:microsoft.com/office/officeart/2005/8/layout/hierarchy1"/>
    <dgm:cxn modelId="{5D6D9DFA-4380-4981-87FE-26AAB4EB5B08}" type="presParOf" srcId="{A3DD81D2-8B4F-462B-9A82-A27859F0197D}" destId="{2A47D0E8-D28D-4995-B1C7-9E95FAA1F532}" srcOrd="0" destOrd="0" presId="urn:microsoft.com/office/officeart/2005/8/layout/hierarchy1"/>
    <dgm:cxn modelId="{EC375EBF-28B7-41FF-9FAF-F7E3E3D57E88}" type="presParOf" srcId="{2A47D0E8-D28D-4995-B1C7-9E95FAA1F532}" destId="{04DA0E16-4A6C-4BBB-BAA2-7790293CE7D3}" srcOrd="0" destOrd="0" presId="urn:microsoft.com/office/officeart/2005/8/layout/hierarchy1"/>
    <dgm:cxn modelId="{3BA90867-8B24-4CB4-9E6D-81B8749C5843}" type="presParOf" srcId="{2A47D0E8-D28D-4995-B1C7-9E95FAA1F532}" destId="{CA76DD96-D5CB-406B-9FD5-54F540BE5A8E}" srcOrd="1" destOrd="0" presId="urn:microsoft.com/office/officeart/2005/8/layout/hierarchy1"/>
    <dgm:cxn modelId="{293B173F-0D4F-4895-8594-C5DAC837DDD1}" type="presParOf" srcId="{A3DD81D2-8B4F-462B-9A82-A27859F0197D}" destId="{48F9B4E9-0040-4971-9D90-24AAB7CC6CB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687688C-0D81-438B-9F29-5A0330C9E214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08E4F3C-89E2-467B-BFAF-4DC26E13D6BA}">
      <dgm:prSet/>
      <dgm:spPr/>
      <dgm:t>
        <a:bodyPr/>
        <a:lstStyle/>
        <a:p>
          <a:r>
            <a:rPr lang="hu-H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Mivel az illegális pályákat várhatóan nem használják a jövőben, azokat az élővilág kolonizálni fogja és a most eltűnő élőhelyekkel és felszínekkel közel azonos kiterjedésben tudja visszafoglalni azokat a természet. Ezért javasolt a korábban használt illegális pályák felszámolása és lezárásukkal, érintetlen állapotban tartásukkal elősegíteni az élőhelyek regenerációját. </a:t>
          </a:r>
          <a:endParaRPr lang="hu-HU" dirty="0">
            <a:effectLst/>
            <a:latin typeface="Times New Roman" panose="02020603050405020304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>
            <a:buFont typeface="Calibri" panose="020F0502020204030204" pitchFamily="34" charset="0"/>
            <a:buChar char="-"/>
          </a:pPr>
          <a:r>
            <a:rPr lang="hu-H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Javasolt a pályák használatát a nappali órákra korlátozni, elkerülendő az éjjel aktív, lassabb mozgású fajok gázolását. </a:t>
          </a:r>
          <a:endParaRPr lang="hu-HU" dirty="0">
            <a:effectLst/>
            <a:latin typeface="Times New Roman" panose="02020603050405020304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>
            <a:buFont typeface="Calibri" panose="020F0502020204030204" pitchFamily="34" charset="0"/>
            <a:buChar char="-"/>
          </a:pPr>
          <a:r>
            <a:rPr lang="hu-H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A kivitelezési munkákat a lehető legkevesebb fa kivágása mellett kell elvégezni.</a:t>
          </a:r>
          <a:endParaRPr lang="hu-HU" dirty="0">
            <a:effectLst/>
            <a:latin typeface="Times New Roman" panose="02020603050405020304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>
            <a:buFont typeface="Calibri" panose="020F0502020204030204" pitchFamily="34" charset="0"/>
            <a:buChar char="-"/>
          </a:pPr>
          <a:r>
            <a:rPr lang="hu-H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A kivitelezés során javasolt a fakivágási, talajfelszínt érintő kivitelezés munkálatokat fészkelési időszakon és vermelési időszakon kívül (augusztus 15 – október 31. között) végezni.</a:t>
          </a:r>
          <a:endParaRPr lang="hu-HU" dirty="0">
            <a:effectLst/>
            <a:latin typeface="Times New Roman" panose="02020603050405020304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>
            <a:buFont typeface="Calibri" panose="020F0502020204030204" pitchFamily="34" charset="0"/>
            <a:buChar char="-"/>
          </a:pPr>
          <a:r>
            <a:rPr lang="hu-H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A kerékpár pálya kivitelezését a területen megtalálható idős, odvas fák kíméletével, azok kivágása nélkül kell megvalósítani.</a:t>
          </a:r>
          <a:endParaRPr lang="hu-HU" dirty="0">
            <a:effectLst/>
            <a:latin typeface="Times New Roman" panose="02020603050405020304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>
            <a:buFont typeface="Calibri" panose="020F0502020204030204" pitchFamily="34" charset="0"/>
            <a:buChar char="-"/>
          </a:pPr>
          <a:r>
            <a:rPr lang="hu-H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Nézők előtt megrendezett versenyek esetében javasolt a nézők kizárása a zárt erdőtömbök területéről. Nézők számára a libegő sávjában, illetve az érkezési és induló állomáson javasolt kijelölni várakozó helyeket</a:t>
          </a:r>
          <a:endParaRPr lang="hu-HU" dirty="0">
            <a:effectLst/>
            <a:latin typeface="Times New Roman" panose="02020603050405020304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>
            <a:buFont typeface="Calibri" panose="020F0502020204030204" pitchFamily="34" charset="0"/>
            <a:buChar char="-"/>
          </a:pPr>
          <a:r>
            <a:rPr lang="hu-H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Javasolt a védett palástfű és nőszőfű </a:t>
          </a:r>
          <a:r>
            <a:rPr lang="hu-HU" dirty="0" err="1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egyedek</a:t>
          </a:r>
          <a:r>
            <a:rPr lang="hu-H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kijelölése kivitelezés előtt és a nyomvonalat azok elkerülésével javasolt kivitelezni.</a:t>
          </a:r>
          <a:endParaRPr lang="hu-HU" dirty="0">
            <a:effectLst/>
            <a:latin typeface="Times New Roman" panose="02020603050405020304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>
            <a:buFont typeface="Calibri" panose="020F0502020204030204" pitchFamily="34" charset="0"/>
            <a:buChar char="-"/>
          </a:pPr>
          <a:r>
            <a:rPr lang="hu-H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A kivitelezések során a keletkező munkaárkokba esetlegesen belekerülő kétéltű, hüllő, valamint a kisemlős egyeket ki kell menteni.</a:t>
          </a:r>
          <a:endParaRPr lang="en-US" dirty="0"/>
        </a:p>
      </dgm:t>
    </dgm:pt>
    <dgm:pt modelId="{7723CDB8-22AC-4BA0-90CA-2E2C31FBEB8D}" type="parTrans" cxnId="{8FAAD14B-D2AC-4CF9-B821-9011F58AB3B8}">
      <dgm:prSet/>
      <dgm:spPr/>
      <dgm:t>
        <a:bodyPr/>
        <a:lstStyle/>
        <a:p>
          <a:endParaRPr lang="en-US"/>
        </a:p>
      </dgm:t>
    </dgm:pt>
    <dgm:pt modelId="{D2FD9C96-4951-47A8-9C50-5891CC8D1A35}" type="sibTrans" cxnId="{8FAAD14B-D2AC-4CF9-B821-9011F58AB3B8}">
      <dgm:prSet/>
      <dgm:spPr/>
      <dgm:t>
        <a:bodyPr/>
        <a:lstStyle/>
        <a:p>
          <a:endParaRPr lang="en-US"/>
        </a:p>
      </dgm:t>
    </dgm:pt>
    <dgm:pt modelId="{FC9504AA-CC0F-42B6-8918-84990AD80EF9}" type="pres">
      <dgm:prSet presAssocID="{3687688C-0D81-438B-9F29-5A0330C9E214}" presName="linear" presStyleCnt="0">
        <dgm:presLayoutVars>
          <dgm:animLvl val="lvl"/>
          <dgm:resizeHandles val="exact"/>
        </dgm:presLayoutVars>
      </dgm:prSet>
      <dgm:spPr/>
    </dgm:pt>
    <dgm:pt modelId="{17907D07-A55A-4366-83A5-906EB789C732}" type="pres">
      <dgm:prSet presAssocID="{908E4F3C-89E2-467B-BFAF-4DC26E13D6BA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8FAAD14B-D2AC-4CF9-B821-9011F58AB3B8}" srcId="{3687688C-0D81-438B-9F29-5A0330C9E214}" destId="{908E4F3C-89E2-467B-BFAF-4DC26E13D6BA}" srcOrd="0" destOrd="0" parTransId="{7723CDB8-22AC-4BA0-90CA-2E2C31FBEB8D}" sibTransId="{D2FD9C96-4951-47A8-9C50-5891CC8D1A35}"/>
    <dgm:cxn modelId="{8C748A74-73EB-4114-8084-959A550ADCDB}" type="presOf" srcId="{3687688C-0D81-438B-9F29-5A0330C9E214}" destId="{FC9504AA-CC0F-42B6-8918-84990AD80EF9}" srcOrd="0" destOrd="0" presId="urn:microsoft.com/office/officeart/2005/8/layout/vList2"/>
    <dgm:cxn modelId="{40A869F9-8654-46A3-BD17-C9E60EEFD4EA}" type="presOf" srcId="{908E4F3C-89E2-467B-BFAF-4DC26E13D6BA}" destId="{17907D07-A55A-4366-83A5-906EB789C732}" srcOrd="0" destOrd="0" presId="urn:microsoft.com/office/officeart/2005/8/layout/vList2"/>
    <dgm:cxn modelId="{BCE16229-3AA2-4345-B4BE-4DB74BE949E3}" type="presParOf" srcId="{FC9504AA-CC0F-42B6-8918-84990AD80EF9}" destId="{17907D07-A55A-4366-83A5-906EB789C73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87688C-0D81-438B-9F29-5A0330C9E214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08E4F3C-89E2-467B-BFAF-4DC26E13D6BA}">
      <dgm:prSet/>
      <dgm:spPr/>
      <dgm:t>
        <a:bodyPr/>
        <a:lstStyle/>
        <a:p>
          <a:r>
            <a:rPr lang="hu-HU"/>
            <a:t>Építés: Munkagépek által okozott légszennyezés hatása várhatóan nem lesz érzékelhető.</a:t>
          </a:r>
          <a:endParaRPr lang="en-US"/>
        </a:p>
      </dgm:t>
    </dgm:pt>
    <dgm:pt modelId="{7723CDB8-22AC-4BA0-90CA-2E2C31FBEB8D}" type="parTrans" cxnId="{8FAAD14B-D2AC-4CF9-B821-9011F58AB3B8}">
      <dgm:prSet/>
      <dgm:spPr/>
      <dgm:t>
        <a:bodyPr/>
        <a:lstStyle/>
        <a:p>
          <a:endParaRPr lang="en-US"/>
        </a:p>
      </dgm:t>
    </dgm:pt>
    <dgm:pt modelId="{D2FD9C96-4951-47A8-9C50-5891CC8D1A35}" type="sibTrans" cxnId="{8FAAD14B-D2AC-4CF9-B821-9011F58AB3B8}">
      <dgm:prSet/>
      <dgm:spPr/>
      <dgm:t>
        <a:bodyPr/>
        <a:lstStyle/>
        <a:p>
          <a:endParaRPr lang="en-US"/>
        </a:p>
      </dgm:t>
    </dgm:pt>
    <dgm:pt modelId="{755A3A7E-2A11-42FC-A40E-631291210F29}">
      <dgm:prSet/>
      <dgm:spPr/>
      <dgm:t>
        <a:bodyPr/>
        <a:lstStyle/>
        <a:p>
          <a:r>
            <a:rPr lang="hu-HU"/>
            <a:t>Működés: A downhill pálya és pumptrack pálya, valamint a beruházáshoz kapcsolódó további létesítmények (esőbeálló, kerékpáros kiszálló) működése esetében légszennyezés nem várható. Robbanómotoros járművekkel nem lehet közlekedni a kiépített pályákon. A kiszolgáló épület esetében bejelentésköteles légszennyező pontforrás nem létesül. Az épület fűtését, melegvíz-ellátását hőszivattyúval kívánják biztosítani.</a:t>
          </a:r>
          <a:endParaRPr lang="en-US"/>
        </a:p>
      </dgm:t>
    </dgm:pt>
    <dgm:pt modelId="{B94FF843-C460-4C6E-976E-46CD816AC618}" type="parTrans" cxnId="{42CEBBB0-73A4-4BF3-B98C-A13D6646BBA5}">
      <dgm:prSet/>
      <dgm:spPr/>
      <dgm:t>
        <a:bodyPr/>
        <a:lstStyle/>
        <a:p>
          <a:endParaRPr lang="en-US"/>
        </a:p>
      </dgm:t>
    </dgm:pt>
    <dgm:pt modelId="{10CC9824-6C3B-48AF-A1B2-B021016BFA7A}" type="sibTrans" cxnId="{42CEBBB0-73A4-4BF3-B98C-A13D6646BBA5}">
      <dgm:prSet/>
      <dgm:spPr/>
      <dgm:t>
        <a:bodyPr/>
        <a:lstStyle/>
        <a:p>
          <a:endParaRPr lang="en-US"/>
        </a:p>
      </dgm:t>
    </dgm:pt>
    <dgm:pt modelId="{2731A472-D971-4C11-9B6F-8DBCAABAB6F9}">
      <dgm:prSet/>
      <dgm:spPr/>
      <dgm:t>
        <a:bodyPr/>
        <a:lstStyle/>
        <a:p>
          <a:r>
            <a:rPr lang="hu-HU"/>
            <a:t>Összefoglalva a leírtak alapján kijelenthető, hogy a beruházás hatása semlegesnek tekinthető levegőtisztaság-védelmi szempontból. A kivitelezési munka kis mértékben terhelőnek tekinthető, hatása elviselhetőnek minősíthető.</a:t>
          </a:r>
          <a:endParaRPr lang="en-US"/>
        </a:p>
      </dgm:t>
    </dgm:pt>
    <dgm:pt modelId="{88C55292-BBDE-4773-B88E-34DFC19AA42E}" type="parTrans" cxnId="{C47F06ED-462C-43A5-AB08-88E79AB75A2D}">
      <dgm:prSet/>
      <dgm:spPr/>
      <dgm:t>
        <a:bodyPr/>
        <a:lstStyle/>
        <a:p>
          <a:endParaRPr lang="en-US"/>
        </a:p>
      </dgm:t>
    </dgm:pt>
    <dgm:pt modelId="{A25D0AB9-7285-4F17-8CCB-84173B0CCE45}" type="sibTrans" cxnId="{C47F06ED-462C-43A5-AB08-88E79AB75A2D}">
      <dgm:prSet/>
      <dgm:spPr/>
      <dgm:t>
        <a:bodyPr/>
        <a:lstStyle/>
        <a:p>
          <a:endParaRPr lang="en-US"/>
        </a:p>
      </dgm:t>
    </dgm:pt>
    <dgm:pt modelId="{CB6F1EF4-6B08-49AD-B54F-D417CC4534D0}" type="pres">
      <dgm:prSet presAssocID="{3687688C-0D81-438B-9F29-5A0330C9E214}" presName="linear" presStyleCnt="0">
        <dgm:presLayoutVars>
          <dgm:animLvl val="lvl"/>
          <dgm:resizeHandles val="exact"/>
        </dgm:presLayoutVars>
      </dgm:prSet>
      <dgm:spPr/>
    </dgm:pt>
    <dgm:pt modelId="{DCAD1D0D-C6F1-47A8-9956-69D0753102B0}" type="pres">
      <dgm:prSet presAssocID="{908E4F3C-89E2-467B-BFAF-4DC26E13D6B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A44FDAD-152F-466C-87EE-3F47626D1F55}" type="pres">
      <dgm:prSet presAssocID="{D2FD9C96-4951-47A8-9C50-5891CC8D1A35}" presName="spacer" presStyleCnt="0"/>
      <dgm:spPr/>
    </dgm:pt>
    <dgm:pt modelId="{7F3278C7-2C8A-4F97-B86C-84600B715D10}" type="pres">
      <dgm:prSet presAssocID="{755A3A7E-2A11-42FC-A40E-631291210F2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017B207-8520-4316-978D-534E9B0B8BC2}" type="pres">
      <dgm:prSet presAssocID="{10CC9824-6C3B-48AF-A1B2-B021016BFA7A}" presName="spacer" presStyleCnt="0"/>
      <dgm:spPr/>
    </dgm:pt>
    <dgm:pt modelId="{D709BBB4-5730-4C7B-A863-2112330DAB39}" type="pres">
      <dgm:prSet presAssocID="{2731A472-D971-4C11-9B6F-8DBCAABAB6F9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89D88062-A5F7-481B-902E-05D6D842789A}" type="presOf" srcId="{755A3A7E-2A11-42FC-A40E-631291210F29}" destId="{7F3278C7-2C8A-4F97-B86C-84600B715D10}" srcOrd="0" destOrd="0" presId="urn:microsoft.com/office/officeart/2005/8/layout/vList2"/>
    <dgm:cxn modelId="{C27DA169-F8CA-4C32-B9DD-C02B70FADB90}" type="presOf" srcId="{908E4F3C-89E2-467B-BFAF-4DC26E13D6BA}" destId="{DCAD1D0D-C6F1-47A8-9956-69D0753102B0}" srcOrd="0" destOrd="0" presId="urn:microsoft.com/office/officeart/2005/8/layout/vList2"/>
    <dgm:cxn modelId="{8FAAD14B-D2AC-4CF9-B821-9011F58AB3B8}" srcId="{3687688C-0D81-438B-9F29-5A0330C9E214}" destId="{908E4F3C-89E2-467B-BFAF-4DC26E13D6BA}" srcOrd="0" destOrd="0" parTransId="{7723CDB8-22AC-4BA0-90CA-2E2C31FBEB8D}" sibTransId="{D2FD9C96-4951-47A8-9C50-5891CC8D1A35}"/>
    <dgm:cxn modelId="{23249B5A-249F-4462-9889-E87A3BBCFACE}" type="presOf" srcId="{3687688C-0D81-438B-9F29-5A0330C9E214}" destId="{CB6F1EF4-6B08-49AD-B54F-D417CC4534D0}" srcOrd="0" destOrd="0" presId="urn:microsoft.com/office/officeart/2005/8/layout/vList2"/>
    <dgm:cxn modelId="{42CEBBB0-73A4-4BF3-B98C-A13D6646BBA5}" srcId="{3687688C-0D81-438B-9F29-5A0330C9E214}" destId="{755A3A7E-2A11-42FC-A40E-631291210F29}" srcOrd="1" destOrd="0" parTransId="{B94FF843-C460-4C6E-976E-46CD816AC618}" sibTransId="{10CC9824-6C3B-48AF-A1B2-B021016BFA7A}"/>
    <dgm:cxn modelId="{DC5F03D1-BBD2-4797-A0B9-47559AE0AFE9}" type="presOf" srcId="{2731A472-D971-4C11-9B6F-8DBCAABAB6F9}" destId="{D709BBB4-5730-4C7B-A863-2112330DAB39}" srcOrd="0" destOrd="0" presId="urn:microsoft.com/office/officeart/2005/8/layout/vList2"/>
    <dgm:cxn modelId="{C47F06ED-462C-43A5-AB08-88E79AB75A2D}" srcId="{3687688C-0D81-438B-9F29-5A0330C9E214}" destId="{2731A472-D971-4C11-9B6F-8DBCAABAB6F9}" srcOrd="2" destOrd="0" parTransId="{88C55292-BBDE-4773-B88E-34DFC19AA42E}" sibTransId="{A25D0AB9-7285-4F17-8CCB-84173B0CCE45}"/>
    <dgm:cxn modelId="{A237E473-CB15-48C2-8DF9-B88EF4A7114F}" type="presParOf" srcId="{CB6F1EF4-6B08-49AD-B54F-D417CC4534D0}" destId="{DCAD1D0D-C6F1-47A8-9956-69D0753102B0}" srcOrd="0" destOrd="0" presId="urn:microsoft.com/office/officeart/2005/8/layout/vList2"/>
    <dgm:cxn modelId="{422170CD-CCC8-40B6-B3FB-5C80153BA5C3}" type="presParOf" srcId="{CB6F1EF4-6B08-49AD-B54F-D417CC4534D0}" destId="{AA44FDAD-152F-466C-87EE-3F47626D1F55}" srcOrd="1" destOrd="0" presId="urn:microsoft.com/office/officeart/2005/8/layout/vList2"/>
    <dgm:cxn modelId="{38AC9137-DBC0-459D-A2E2-F14702A12D00}" type="presParOf" srcId="{CB6F1EF4-6B08-49AD-B54F-D417CC4534D0}" destId="{7F3278C7-2C8A-4F97-B86C-84600B715D10}" srcOrd="2" destOrd="0" presId="urn:microsoft.com/office/officeart/2005/8/layout/vList2"/>
    <dgm:cxn modelId="{70191E5B-6CD0-4E40-A3D6-E7F928F5B96A}" type="presParOf" srcId="{CB6F1EF4-6B08-49AD-B54F-D417CC4534D0}" destId="{7017B207-8520-4316-978D-534E9B0B8BC2}" srcOrd="3" destOrd="0" presId="urn:microsoft.com/office/officeart/2005/8/layout/vList2"/>
    <dgm:cxn modelId="{2CBF72EB-DC19-449F-BB19-AB2BFB9ED8ED}" type="presParOf" srcId="{CB6F1EF4-6B08-49AD-B54F-D417CC4534D0}" destId="{D709BBB4-5730-4C7B-A863-2112330DAB3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87688C-0D81-438B-9F29-5A0330C9E214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08E4F3C-89E2-467B-BFAF-4DC26E13D6BA}">
      <dgm:prSet/>
      <dgm:spPr/>
      <dgm:t>
        <a:bodyPr/>
        <a:lstStyle/>
        <a:p>
          <a:r>
            <a:rPr lang="hu-HU" dirty="0"/>
            <a:t>Építés: A jelenlegi </a:t>
          </a:r>
          <a:r>
            <a:rPr lang="hu-HU" dirty="0" err="1"/>
            <a:t>geokörnyezeti</a:t>
          </a:r>
          <a:r>
            <a:rPr lang="hu-HU" dirty="0"/>
            <a:t> (domborzat, földtan, talaj) viszonyokban a beruházás elhanyagolható változást eredményez a telepítési (pályakialakítási) szakaszban.</a:t>
          </a:r>
        </a:p>
        <a:p>
          <a:r>
            <a:rPr lang="hu-HU" dirty="0"/>
            <a:t>Termőföldet nem érint a beruházás.</a:t>
          </a:r>
          <a:endParaRPr lang="en-US" dirty="0"/>
        </a:p>
      </dgm:t>
    </dgm:pt>
    <dgm:pt modelId="{7723CDB8-22AC-4BA0-90CA-2E2C31FBEB8D}" type="parTrans" cxnId="{8FAAD14B-D2AC-4CF9-B821-9011F58AB3B8}">
      <dgm:prSet/>
      <dgm:spPr/>
      <dgm:t>
        <a:bodyPr/>
        <a:lstStyle/>
        <a:p>
          <a:endParaRPr lang="en-US"/>
        </a:p>
      </dgm:t>
    </dgm:pt>
    <dgm:pt modelId="{D2FD9C96-4951-47A8-9C50-5891CC8D1A35}" type="sibTrans" cxnId="{8FAAD14B-D2AC-4CF9-B821-9011F58AB3B8}">
      <dgm:prSet/>
      <dgm:spPr/>
      <dgm:t>
        <a:bodyPr/>
        <a:lstStyle/>
        <a:p>
          <a:endParaRPr lang="en-US"/>
        </a:p>
      </dgm:t>
    </dgm:pt>
    <dgm:pt modelId="{755A3A7E-2A11-42FC-A40E-631291210F29}">
      <dgm:prSet/>
      <dgm:spPr/>
      <dgm:t>
        <a:bodyPr/>
        <a:lstStyle/>
        <a:p>
          <a:r>
            <a:rPr lang="hu-HU" dirty="0"/>
            <a:t>Működés: A kerékpárokkal a már kiépített, tömörített pályavonalon közlekednek. Robbanómotoros járművekkel nem lehet közlekedni a kiépített pályákon.</a:t>
          </a:r>
        </a:p>
        <a:p>
          <a:r>
            <a:rPr lang="hu-HU" dirty="0"/>
            <a:t>Talajerózió kizárólag a nyomvonalak keskeny sávját érinti..</a:t>
          </a:r>
          <a:endParaRPr lang="en-US" dirty="0"/>
        </a:p>
      </dgm:t>
    </dgm:pt>
    <dgm:pt modelId="{B94FF843-C460-4C6E-976E-46CD816AC618}" type="parTrans" cxnId="{42CEBBB0-73A4-4BF3-B98C-A13D6646BBA5}">
      <dgm:prSet/>
      <dgm:spPr/>
      <dgm:t>
        <a:bodyPr/>
        <a:lstStyle/>
        <a:p>
          <a:endParaRPr lang="en-US"/>
        </a:p>
      </dgm:t>
    </dgm:pt>
    <dgm:pt modelId="{10CC9824-6C3B-48AF-A1B2-B021016BFA7A}" type="sibTrans" cxnId="{42CEBBB0-73A4-4BF3-B98C-A13D6646BBA5}">
      <dgm:prSet/>
      <dgm:spPr/>
      <dgm:t>
        <a:bodyPr/>
        <a:lstStyle/>
        <a:p>
          <a:endParaRPr lang="en-US"/>
        </a:p>
      </dgm:t>
    </dgm:pt>
    <dgm:pt modelId="{2731A472-D971-4C11-9B6F-8DBCAABAB6F9}">
      <dgm:prSet/>
      <dgm:spPr/>
      <dgm:t>
        <a:bodyPr/>
        <a:lstStyle/>
        <a:p>
          <a:r>
            <a:rPr lang="hu-HU" dirty="0"/>
            <a:t>Összefoglalva a leírtak alapján kijelenthető, hogy a beruházás hatása, illetve a kivitelezési munka kis mértékben terhelőnek tekinthető a </a:t>
          </a:r>
          <a:r>
            <a:rPr lang="hu-HU" dirty="0" err="1"/>
            <a:t>geokörnyezeti</a:t>
          </a:r>
          <a:r>
            <a:rPr lang="hu-HU" dirty="0"/>
            <a:t> viszonyokra, hatása elviselhetőnek minősíthető.</a:t>
          </a:r>
          <a:endParaRPr lang="en-US" dirty="0"/>
        </a:p>
      </dgm:t>
    </dgm:pt>
    <dgm:pt modelId="{88C55292-BBDE-4773-B88E-34DFC19AA42E}" type="parTrans" cxnId="{C47F06ED-462C-43A5-AB08-88E79AB75A2D}">
      <dgm:prSet/>
      <dgm:spPr/>
      <dgm:t>
        <a:bodyPr/>
        <a:lstStyle/>
        <a:p>
          <a:endParaRPr lang="en-US"/>
        </a:p>
      </dgm:t>
    </dgm:pt>
    <dgm:pt modelId="{A25D0AB9-7285-4F17-8CCB-84173B0CCE45}" type="sibTrans" cxnId="{C47F06ED-462C-43A5-AB08-88E79AB75A2D}">
      <dgm:prSet/>
      <dgm:spPr/>
      <dgm:t>
        <a:bodyPr/>
        <a:lstStyle/>
        <a:p>
          <a:endParaRPr lang="en-US"/>
        </a:p>
      </dgm:t>
    </dgm:pt>
    <dgm:pt modelId="{49986EAA-63CE-4F6A-BA7C-A74ADD9A4C29}" type="pres">
      <dgm:prSet presAssocID="{3687688C-0D81-438B-9F29-5A0330C9E214}" presName="linear" presStyleCnt="0">
        <dgm:presLayoutVars>
          <dgm:animLvl val="lvl"/>
          <dgm:resizeHandles val="exact"/>
        </dgm:presLayoutVars>
      </dgm:prSet>
      <dgm:spPr/>
    </dgm:pt>
    <dgm:pt modelId="{33D5776F-C31F-4F45-A556-4A77B96D7DF0}" type="pres">
      <dgm:prSet presAssocID="{908E4F3C-89E2-467B-BFAF-4DC26E13D6B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2416A2D-76EE-4610-8B8F-98993C220D4E}" type="pres">
      <dgm:prSet presAssocID="{D2FD9C96-4951-47A8-9C50-5891CC8D1A35}" presName="spacer" presStyleCnt="0"/>
      <dgm:spPr/>
    </dgm:pt>
    <dgm:pt modelId="{23ADD891-3800-412E-97C9-6C416E825967}" type="pres">
      <dgm:prSet presAssocID="{755A3A7E-2A11-42FC-A40E-631291210F2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9A06C41-C579-4542-869C-37417376C0DB}" type="pres">
      <dgm:prSet presAssocID="{10CC9824-6C3B-48AF-A1B2-B021016BFA7A}" presName="spacer" presStyleCnt="0"/>
      <dgm:spPr/>
    </dgm:pt>
    <dgm:pt modelId="{C24B701D-4B17-4E04-8F80-B74596466799}" type="pres">
      <dgm:prSet presAssocID="{2731A472-D971-4C11-9B6F-8DBCAABAB6F9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8FAAD14B-D2AC-4CF9-B821-9011F58AB3B8}" srcId="{3687688C-0D81-438B-9F29-5A0330C9E214}" destId="{908E4F3C-89E2-467B-BFAF-4DC26E13D6BA}" srcOrd="0" destOrd="0" parTransId="{7723CDB8-22AC-4BA0-90CA-2E2C31FBEB8D}" sibTransId="{D2FD9C96-4951-47A8-9C50-5891CC8D1A35}"/>
    <dgm:cxn modelId="{F03EAD6C-E0CA-47BD-8CF0-1984B2216FF6}" type="presOf" srcId="{755A3A7E-2A11-42FC-A40E-631291210F29}" destId="{23ADD891-3800-412E-97C9-6C416E825967}" srcOrd="0" destOrd="0" presId="urn:microsoft.com/office/officeart/2005/8/layout/vList2"/>
    <dgm:cxn modelId="{BBC3349E-E3A1-4BA6-8D67-F21F8D83557C}" type="presOf" srcId="{2731A472-D971-4C11-9B6F-8DBCAABAB6F9}" destId="{C24B701D-4B17-4E04-8F80-B74596466799}" srcOrd="0" destOrd="0" presId="urn:microsoft.com/office/officeart/2005/8/layout/vList2"/>
    <dgm:cxn modelId="{597793A3-7602-4A10-9B1E-33F81F37C933}" type="presOf" srcId="{908E4F3C-89E2-467B-BFAF-4DC26E13D6BA}" destId="{33D5776F-C31F-4F45-A556-4A77B96D7DF0}" srcOrd="0" destOrd="0" presId="urn:microsoft.com/office/officeart/2005/8/layout/vList2"/>
    <dgm:cxn modelId="{42CEBBB0-73A4-4BF3-B98C-A13D6646BBA5}" srcId="{3687688C-0D81-438B-9F29-5A0330C9E214}" destId="{755A3A7E-2A11-42FC-A40E-631291210F29}" srcOrd="1" destOrd="0" parTransId="{B94FF843-C460-4C6E-976E-46CD816AC618}" sibTransId="{10CC9824-6C3B-48AF-A1B2-B021016BFA7A}"/>
    <dgm:cxn modelId="{C47F06ED-462C-43A5-AB08-88E79AB75A2D}" srcId="{3687688C-0D81-438B-9F29-5A0330C9E214}" destId="{2731A472-D971-4C11-9B6F-8DBCAABAB6F9}" srcOrd="2" destOrd="0" parTransId="{88C55292-BBDE-4773-B88E-34DFC19AA42E}" sibTransId="{A25D0AB9-7285-4F17-8CCB-84173B0CCE45}"/>
    <dgm:cxn modelId="{3DF720EE-13DA-4738-9A96-2C2A415A6C2F}" type="presOf" srcId="{3687688C-0D81-438B-9F29-5A0330C9E214}" destId="{49986EAA-63CE-4F6A-BA7C-A74ADD9A4C29}" srcOrd="0" destOrd="0" presId="urn:microsoft.com/office/officeart/2005/8/layout/vList2"/>
    <dgm:cxn modelId="{D59BA8DD-676C-4986-B6CE-3CA0EF76A4E5}" type="presParOf" srcId="{49986EAA-63CE-4F6A-BA7C-A74ADD9A4C29}" destId="{33D5776F-C31F-4F45-A556-4A77B96D7DF0}" srcOrd="0" destOrd="0" presId="urn:microsoft.com/office/officeart/2005/8/layout/vList2"/>
    <dgm:cxn modelId="{294382CA-D717-497D-8055-6959C79D88A9}" type="presParOf" srcId="{49986EAA-63CE-4F6A-BA7C-A74ADD9A4C29}" destId="{52416A2D-76EE-4610-8B8F-98993C220D4E}" srcOrd="1" destOrd="0" presId="urn:microsoft.com/office/officeart/2005/8/layout/vList2"/>
    <dgm:cxn modelId="{7255E353-D364-4A9A-9DB2-73F7933CB2D6}" type="presParOf" srcId="{49986EAA-63CE-4F6A-BA7C-A74ADD9A4C29}" destId="{23ADD891-3800-412E-97C9-6C416E825967}" srcOrd="2" destOrd="0" presId="urn:microsoft.com/office/officeart/2005/8/layout/vList2"/>
    <dgm:cxn modelId="{FA3763DE-75EA-48EF-99EC-C8F28E0CA7BA}" type="presParOf" srcId="{49986EAA-63CE-4F6A-BA7C-A74ADD9A4C29}" destId="{F9A06C41-C579-4542-869C-37417376C0DB}" srcOrd="3" destOrd="0" presId="urn:microsoft.com/office/officeart/2005/8/layout/vList2"/>
    <dgm:cxn modelId="{55CDD0B6-DF9C-4A17-ADA1-1DEB462F2320}" type="presParOf" srcId="{49986EAA-63CE-4F6A-BA7C-A74ADD9A4C29}" destId="{C24B701D-4B17-4E04-8F80-B7459646679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87688C-0D81-438B-9F29-5A0330C9E214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08E4F3C-89E2-467B-BFAF-4DC26E13D6BA}">
      <dgm:prSet/>
      <dgm:spPr/>
      <dgm:t>
        <a:bodyPr/>
        <a:lstStyle/>
        <a:p>
          <a:r>
            <a:rPr lang="hu-HU" dirty="0"/>
            <a:t>Építés: A kivitelezés önmagában nem jelent veszélyt a felszíni vizek vízminőségére, a felszíni vizeket közvetlen és közvetett igénybevételek, hatások nem érik.</a:t>
          </a:r>
        </a:p>
        <a:p>
          <a:r>
            <a:rPr lang="hu-HU" dirty="0"/>
            <a:t>A munkagépek diesel üzeműek, csak olyan gépekkel dolgoznak, amelyek műszaki állapota hibátlan. A munkagépek tankolása a helyszínen történik, a tankolás során, illetve a területen történő tárolás, állás során is minden esetben textil olajfelszívó szőnyeget használnak, arra az esetre, ha a tankolás/állás során üzemanyag folyna el.</a:t>
          </a:r>
          <a:endParaRPr lang="en-US" dirty="0"/>
        </a:p>
      </dgm:t>
    </dgm:pt>
    <dgm:pt modelId="{7723CDB8-22AC-4BA0-90CA-2E2C31FBEB8D}" type="parTrans" cxnId="{8FAAD14B-D2AC-4CF9-B821-9011F58AB3B8}">
      <dgm:prSet/>
      <dgm:spPr/>
      <dgm:t>
        <a:bodyPr/>
        <a:lstStyle/>
        <a:p>
          <a:endParaRPr lang="en-US"/>
        </a:p>
      </dgm:t>
    </dgm:pt>
    <dgm:pt modelId="{D2FD9C96-4951-47A8-9C50-5891CC8D1A35}" type="sibTrans" cxnId="{8FAAD14B-D2AC-4CF9-B821-9011F58AB3B8}">
      <dgm:prSet/>
      <dgm:spPr/>
      <dgm:t>
        <a:bodyPr/>
        <a:lstStyle/>
        <a:p>
          <a:endParaRPr lang="en-US"/>
        </a:p>
      </dgm:t>
    </dgm:pt>
    <dgm:pt modelId="{755A3A7E-2A11-42FC-A40E-631291210F29}">
      <dgm:prSet/>
      <dgm:spPr/>
      <dgm:t>
        <a:bodyPr/>
        <a:lstStyle/>
        <a:p>
          <a:r>
            <a:rPr lang="hu-HU" dirty="0"/>
            <a:t>Működés: A kerékpár pályák valamint a beruházáshoz kapcsolódó további létesítmények (esőbeálló, kerékpáros kiszálló) üzemelése során a felszíni vizeket közvetlen és közvetett igénybevételek, hatások nem érik.</a:t>
          </a:r>
        </a:p>
        <a:p>
          <a:r>
            <a:rPr lang="hu-HU" dirty="0"/>
            <a:t>A csapadékvíz nem szennyeződik semmilyen anyaggal.</a:t>
          </a:r>
        </a:p>
        <a:p>
          <a:r>
            <a:rPr lang="hu-HU" dirty="0"/>
            <a:t>A kiszolgáló épületben keletkező kommunális szennyvizet a városi közcsatornába vezetik. A kerékpármosó esetében építőipari műszaki engedéllyel (ÉME engedély), vagy CE megfelelőségi jelöléssel rendelkező olajfogót fognak letelepíteni.</a:t>
          </a:r>
          <a:endParaRPr lang="en-US" dirty="0"/>
        </a:p>
      </dgm:t>
    </dgm:pt>
    <dgm:pt modelId="{B94FF843-C460-4C6E-976E-46CD816AC618}" type="parTrans" cxnId="{42CEBBB0-73A4-4BF3-B98C-A13D6646BBA5}">
      <dgm:prSet/>
      <dgm:spPr/>
      <dgm:t>
        <a:bodyPr/>
        <a:lstStyle/>
        <a:p>
          <a:endParaRPr lang="en-US"/>
        </a:p>
      </dgm:t>
    </dgm:pt>
    <dgm:pt modelId="{10CC9824-6C3B-48AF-A1B2-B021016BFA7A}" type="sibTrans" cxnId="{42CEBBB0-73A4-4BF3-B98C-A13D6646BBA5}">
      <dgm:prSet/>
      <dgm:spPr/>
      <dgm:t>
        <a:bodyPr/>
        <a:lstStyle/>
        <a:p>
          <a:endParaRPr lang="en-US"/>
        </a:p>
      </dgm:t>
    </dgm:pt>
    <dgm:pt modelId="{2731A472-D971-4C11-9B6F-8DBCAABAB6F9}">
      <dgm:prSet/>
      <dgm:spPr/>
      <dgm:t>
        <a:bodyPr/>
        <a:lstStyle/>
        <a:p>
          <a:r>
            <a:rPr lang="hu-HU" dirty="0"/>
            <a:t>Összefoglalva a leírtak alapján kijelenthető, hogy a beruházás, kivitelezési munka hatása semlegesnek tekinthető vízvédelmi szempontból. </a:t>
          </a:r>
          <a:r>
            <a:rPr lang="hu-HU" dirty="0" err="1"/>
            <a:t>Havária</a:t>
          </a:r>
          <a:r>
            <a:rPr lang="hu-HU" dirty="0"/>
            <a:t> esetében esetleg terhelőnek tekinthető, hatása elviselhetőnek minősíthető.</a:t>
          </a:r>
          <a:endParaRPr lang="en-US" dirty="0"/>
        </a:p>
      </dgm:t>
    </dgm:pt>
    <dgm:pt modelId="{88C55292-BBDE-4773-B88E-34DFC19AA42E}" type="parTrans" cxnId="{C47F06ED-462C-43A5-AB08-88E79AB75A2D}">
      <dgm:prSet/>
      <dgm:spPr/>
      <dgm:t>
        <a:bodyPr/>
        <a:lstStyle/>
        <a:p>
          <a:endParaRPr lang="en-US"/>
        </a:p>
      </dgm:t>
    </dgm:pt>
    <dgm:pt modelId="{A25D0AB9-7285-4F17-8CCB-84173B0CCE45}" type="sibTrans" cxnId="{C47F06ED-462C-43A5-AB08-88E79AB75A2D}">
      <dgm:prSet/>
      <dgm:spPr/>
      <dgm:t>
        <a:bodyPr/>
        <a:lstStyle/>
        <a:p>
          <a:endParaRPr lang="en-US"/>
        </a:p>
      </dgm:t>
    </dgm:pt>
    <dgm:pt modelId="{FC9504AA-CC0F-42B6-8918-84990AD80EF9}" type="pres">
      <dgm:prSet presAssocID="{3687688C-0D81-438B-9F29-5A0330C9E214}" presName="linear" presStyleCnt="0">
        <dgm:presLayoutVars>
          <dgm:animLvl val="lvl"/>
          <dgm:resizeHandles val="exact"/>
        </dgm:presLayoutVars>
      </dgm:prSet>
      <dgm:spPr/>
    </dgm:pt>
    <dgm:pt modelId="{17907D07-A55A-4366-83A5-906EB789C732}" type="pres">
      <dgm:prSet presAssocID="{908E4F3C-89E2-467B-BFAF-4DC26E13D6B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44509B3-23F6-4004-89C8-C49AF03B1B53}" type="pres">
      <dgm:prSet presAssocID="{D2FD9C96-4951-47A8-9C50-5891CC8D1A35}" presName="spacer" presStyleCnt="0"/>
      <dgm:spPr/>
    </dgm:pt>
    <dgm:pt modelId="{9BFA440B-BC5F-4990-BFE3-5D905CD7F8DA}" type="pres">
      <dgm:prSet presAssocID="{755A3A7E-2A11-42FC-A40E-631291210F29}" presName="parentText" presStyleLbl="node1" presStyleIdx="1" presStyleCnt="3" custLinFactNeighborX="-1110" custLinFactNeighborY="-14298">
        <dgm:presLayoutVars>
          <dgm:chMax val="0"/>
          <dgm:bulletEnabled val="1"/>
        </dgm:presLayoutVars>
      </dgm:prSet>
      <dgm:spPr/>
    </dgm:pt>
    <dgm:pt modelId="{2F4D37C0-97F7-4704-AF5A-9C32823860D6}" type="pres">
      <dgm:prSet presAssocID="{10CC9824-6C3B-48AF-A1B2-B021016BFA7A}" presName="spacer" presStyleCnt="0"/>
      <dgm:spPr/>
    </dgm:pt>
    <dgm:pt modelId="{0150DE8D-D52E-4432-81FA-F3A921966C5D}" type="pres">
      <dgm:prSet presAssocID="{2731A472-D971-4C11-9B6F-8DBCAABAB6F9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8FAAD14B-D2AC-4CF9-B821-9011F58AB3B8}" srcId="{3687688C-0D81-438B-9F29-5A0330C9E214}" destId="{908E4F3C-89E2-467B-BFAF-4DC26E13D6BA}" srcOrd="0" destOrd="0" parTransId="{7723CDB8-22AC-4BA0-90CA-2E2C31FBEB8D}" sibTransId="{D2FD9C96-4951-47A8-9C50-5891CC8D1A35}"/>
    <dgm:cxn modelId="{8C748A74-73EB-4114-8084-959A550ADCDB}" type="presOf" srcId="{3687688C-0D81-438B-9F29-5A0330C9E214}" destId="{FC9504AA-CC0F-42B6-8918-84990AD80EF9}" srcOrd="0" destOrd="0" presId="urn:microsoft.com/office/officeart/2005/8/layout/vList2"/>
    <dgm:cxn modelId="{B05DDD7D-26B6-4CA0-9AEC-AC2342F5A7AC}" type="presOf" srcId="{2731A472-D971-4C11-9B6F-8DBCAABAB6F9}" destId="{0150DE8D-D52E-4432-81FA-F3A921966C5D}" srcOrd="0" destOrd="0" presId="urn:microsoft.com/office/officeart/2005/8/layout/vList2"/>
    <dgm:cxn modelId="{004D41AA-EE31-415F-8166-7684AB8CDC7F}" type="presOf" srcId="{755A3A7E-2A11-42FC-A40E-631291210F29}" destId="{9BFA440B-BC5F-4990-BFE3-5D905CD7F8DA}" srcOrd="0" destOrd="0" presId="urn:microsoft.com/office/officeart/2005/8/layout/vList2"/>
    <dgm:cxn modelId="{42CEBBB0-73A4-4BF3-B98C-A13D6646BBA5}" srcId="{3687688C-0D81-438B-9F29-5A0330C9E214}" destId="{755A3A7E-2A11-42FC-A40E-631291210F29}" srcOrd="1" destOrd="0" parTransId="{B94FF843-C460-4C6E-976E-46CD816AC618}" sibTransId="{10CC9824-6C3B-48AF-A1B2-B021016BFA7A}"/>
    <dgm:cxn modelId="{C47F06ED-462C-43A5-AB08-88E79AB75A2D}" srcId="{3687688C-0D81-438B-9F29-5A0330C9E214}" destId="{2731A472-D971-4C11-9B6F-8DBCAABAB6F9}" srcOrd="2" destOrd="0" parTransId="{88C55292-BBDE-4773-B88E-34DFC19AA42E}" sibTransId="{A25D0AB9-7285-4F17-8CCB-84173B0CCE45}"/>
    <dgm:cxn modelId="{40A869F9-8654-46A3-BD17-C9E60EEFD4EA}" type="presOf" srcId="{908E4F3C-89E2-467B-BFAF-4DC26E13D6BA}" destId="{17907D07-A55A-4366-83A5-906EB789C732}" srcOrd="0" destOrd="0" presId="urn:microsoft.com/office/officeart/2005/8/layout/vList2"/>
    <dgm:cxn modelId="{BCE16229-3AA2-4345-B4BE-4DB74BE949E3}" type="presParOf" srcId="{FC9504AA-CC0F-42B6-8918-84990AD80EF9}" destId="{17907D07-A55A-4366-83A5-906EB789C732}" srcOrd="0" destOrd="0" presId="urn:microsoft.com/office/officeart/2005/8/layout/vList2"/>
    <dgm:cxn modelId="{09362C6A-4163-4C51-BC7C-2912FC5DEFDD}" type="presParOf" srcId="{FC9504AA-CC0F-42B6-8918-84990AD80EF9}" destId="{E44509B3-23F6-4004-89C8-C49AF03B1B53}" srcOrd="1" destOrd="0" presId="urn:microsoft.com/office/officeart/2005/8/layout/vList2"/>
    <dgm:cxn modelId="{08FBD357-2E65-4D3D-93D3-DD88767C17A8}" type="presParOf" srcId="{FC9504AA-CC0F-42B6-8918-84990AD80EF9}" destId="{9BFA440B-BC5F-4990-BFE3-5D905CD7F8DA}" srcOrd="2" destOrd="0" presId="urn:microsoft.com/office/officeart/2005/8/layout/vList2"/>
    <dgm:cxn modelId="{A5F981DA-1DC2-41EE-8DD2-C888B7054B4D}" type="presParOf" srcId="{FC9504AA-CC0F-42B6-8918-84990AD80EF9}" destId="{2F4D37C0-97F7-4704-AF5A-9C32823860D6}" srcOrd="3" destOrd="0" presId="urn:microsoft.com/office/officeart/2005/8/layout/vList2"/>
    <dgm:cxn modelId="{D5D5EA8F-7146-4147-9AB0-79D9CF9378D9}" type="presParOf" srcId="{FC9504AA-CC0F-42B6-8918-84990AD80EF9}" destId="{0150DE8D-D52E-4432-81FA-F3A921966C5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687688C-0D81-438B-9F29-5A0330C9E214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08E4F3C-89E2-467B-BFAF-4DC26E13D6BA}">
      <dgm:prSet/>
      <dgm:spPr/>
      <dgm:t>
        <a:bodyPr/>
        <a:lstStyle/>
        <a:p>
          <a:r>
            <a:rPr lang="hu-HU" dirty="0"/>
            <a:t>Építés: A pályák kialakítása természetes anyagokból történik, a kialakítás során „üzemszerűen” nem várható hulladékképződés.</a:t>
          </a:r>
        </a:p>
        <a:p>
          <a:r>
            <a:rPr lang="hu-HU" dirty="0"/>
            <a:t>A területen dolgozó munkagépek diesel üzeműek, csak olyan gépekkel dolgoznak, amelyek műszaki állapota hibátlan. A mini munkagépek tankolása a helyszínen történik, a tankolás során minden esetben textil olajfelszívó szőnyeget használnak, arra az esetre, ha a tankolás során üzemanyag folyna el, illetve a munkagépek állása idején is használják ezeket. A már nem használt, szennyezett olajfelszívó szőnyegeket összegyűjtik, veszélyes hulladékként kezelik, arra engedéllyel rendelkező szakcégnek átadják ártalmatlanításra.</a:t>
          </a:r>
          <a:endParaRPr lang="en-US" dirty="0"/>
        </a:p>
      </dgm:t>
    </dgm:pt>
    <dgm:pt modelId="{7723CDB8-22AC-4BA0-90CA-2E2C31FBEB8D}" type="parTrans" cxnId="{8FAAD14B-D2AC-4CF9-B821-9011F58AB3B8}">
      <dgm:prSet/>
      <dgm:spPr/>
      <dgm:t>
        <a:bodyPr/>
        <a:lstStyle/>
        <a:p>
          <a:endParaRPr lang="en-US"/>
        </a:p>
      </dgm:t>
    </dgm:pt>
    <dgm:pt modelId="{D2FD9C96-4951-47A8-9C50-5891CC8D1A35}" type="sibTrans" cxnId="{8FAAD14B-D2AC-4CF9-B821-9011F58AB3B8}">
      <dgm:prSet/>
      <dgm:spPr/>
      <dgm:t>
        <a:bodyPr/>
        <a:lstStyle/>
        <a:p>
          <a:endParaRPr lang="en-US"/>
        </a:p>
      </dgm:t>
    </dgm:pt>
    <dgm:pt modelId="{755A3A7E-2A11-42FC-A40E-631291210F29}">
      <dgm:prSet/>
      <dgm:spPr/>
      <dgm:t>
        <a:bodyPr/>
        <a:lstStyle/>
        <a:p>
          <a:r>
            <a:rPr lang="hu-HU" dirty="0"/>
            <a:t>Működés: Az üzemelés során a pályán, valamint a beruházáshoz kapcsolódó további létesítményeknél (esőbeálló, kerékpáros kiszálló) várhatóan csak kommunális hulladék fog képződni.</a:t>
          </a:r>
        </a:p>
        <a:p>
          <a:r>
            <a:rPr lang="hu-HU" dirty="0"/>
            <a:t>A keletkező kommunális hulladékokat a kihelyezett kukákban gyűjtik, heti rendszerességgel közszolgáltatóval elszállíttatják.</a:t>
          </a:r>
        </a:p>
        <a:p>
          <a:r>
            <a:rPr lang="hu-HU" dirty="0"/>
            <a:t>A kiszolgáló épületben kialakításra kerül egy kerékpárszervíz is, így indokolt az épületben a keletkező hulladékok tárolására egy munkahelyi gyűjtőhely kialakítása. Az itt gyűjtött hulladékokat a vonatkozó jogszabályi előírásoknak megfelelően fogják gyűjteni, </a:t>
          </a:r>
          <a:r>
            <a:rPr lang="hu-HU" dirty="0" err="1"/>
            <a:t>elszállíttatni</a:t>
          </a:r>
          <a:r>
            <a:rPr lang="hu-HU" dirty="0"/>
            <a:t>.</a:t>
          </a:r>
          <a:endParaRPr lang="en-US" dirty="0"/>
        </a:p>
      </dgm:t>
    </dgm:pt>
    <dgm:pt modelId="{B94FF843-C460-4C6E-976E-46CD816AC618}" type="parTrans" cxnId="{42CEBBB0-73A4-4BF3-B98C-A13D6646BBA5}">
      <dgm:prSet/>
      <dgm:spPr/>
      <dgm:t>
        <a:bodyPr/>
        <a:lstStyle/>
        <a:p>
          <a:endParaRPr lang="en-US"/>
        </a:p>
      </dgm:t>
    </dgm:pt>
    <dgm:pt modelId="{10CC9824-6C3B-48AF-A1B2-B021016BFA7A}" type="sibTrans" cxnId="{42CEBBB0-73A4-4BF3-B98C-A13D6646BBA5}">
      <dgm:prSet/>
      <dgm:spPr/>
      <dgm:t>
        <a:bodyPr/>
        <a:lstStyle/>
        <a:p>
          <a:endParaRPr lang="en-US"/>
        </a:p>
      </dgm:t>
    </dgm:pt>
    <dgm:pt modelId="{2731A472-D971-4C11-9B6F-8DBCAABAB6F9}">
      <dgm:prSet/>
      <dgm:spPr/>
      <dgm:t>
        <a:bodyPr/>
        <a:lstStyle/>
        <a:p>
          <a:r>
            <a:rPr lang="hu-HU" dirty="0"/>
            <a:t>Összefoglalva a leírtak alapján kijelenthető, hogy a keletkező hulladékok gyűjtése, tárolása a jogszabályi előírásoknak megfelelően fog történni.</a:t>
          </a:r>
          <a:endParaRPr lang="en-US" dirty="0"/>
        </a:p>
      </dgm:t>
    </dgm:pt>
    <dgm:pt modelId="{88C55292-BBDE-4773-B88E-34DFC19AA42E}" type="parTrans" cxnId="{C47F06ED-462C-43A5-AB08-88E79AB75A2D}">
      <dgm:prSet/>
      <dgm:spPr/>
      <dgm:t>
        <a:bodyPr/>
        <a:lstStyle/>
        <a:p>
          <a:endParaRPr lang="en-US"/>
        </a:p>
      </dgm:t>
    </dgm:pt>
    <dgm:pt modelId="{A25D0AB9-7285-4F17-8CCB-84173B0CCE45}" type="sibTrans" cxnId="{C47F06ED-462C-43A5-AB08-88E79AB75A2D}">
      <dgm:prSet/>
      <dgm:spPr/>
      <dgm:t>
        <a:bodyPr/>
        <a:lstStyle/>
        <a:p>
          <a:endParaRPr lang="en-US"/>
        </a:p>
      </dgm:t>
    </dgm:pt>
    <dgm:pt modelId="{FC9504AA-CC0F-42B6-8918-84990AD80EF9}" type="pres">
      <dgm:prSet presAssocID="{3687688C-0D81-438B-9F29-5A0330C9E214}" presName="linear" presStyleCnt="0">
        <dgm:presLayoutVars>
          <dgm:animLvl val="lvl"/>
          <dgm:resizeHandles val="exact"/>
        </dgm:presLayoutVars>
      </dgm:prSet>
      <dgm:spPr/>
    </dgm:pt>
    <dgm:pt modelId="{17907D07-A55A-4366-83A5-906EB789C732}" type="pres">
      <dgm:prSet presAssocID="{908E4F3C-89E2-467B-BFAF-4DC26E13D6B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44509B3-23F6-4004-89C8-C49AF03B1B53}" type="pres">
      <dgm:prSet presAssocID="{D2FD9C96-4951-47A8-9C50-5891CC8D1A35}" presName="spacer" presStyleCnt="0"/>
      <dgm:spPr/>
    </dgm:pt>
    <dgm:pt modelId="{9BFA440B-BC5F-4990-BFE3-5D905CD7F8DA}" type="pres">
      <dgm:prSet presAssocID="{755A3A7E-2A11-42FC-A40E-631291210F29}" presName="parentText" presStyleLbl="node1" presStyleIdx="1" presStyleCnt="3" custLinFactNeighborX="-1110" custLinFactNeighborY="-14298">
        <dgm:presLayoutVars>
          <dgm:chMax val="0"/>
          <dgm:bulletEnabled val="1"/>
        </dgm:presLayoutVars>
      </dgm:prSet>
      <dgm:spPr/>
    </dgm:pt>
    <dgm:pt modelId="{2F4D37C0-97F7-4704-AF5A-9C32823860D6}" type="pres">
      <dgm:prSet presAssocID="{10CC9824-6C3B-48AF-A1B2-B021016BFA7A}" presName="spacer" presStyleCnt="0"/>
      <dgm:spPr/>
    </dgm:pt>
    <dgm:pt modelId="{0150DE8D-D52E-4432-81FA-F3A921966C5D}" type="pres">
      <dgm:prSet presAssocID="{2731A472-D971-4C11-9B6F-8DBCAABAB6F9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8FAAD14B-D2AC-4CF9-B821-9011F58AB3B8}" srcId="{3687688C-0D81-438B-9F29-5A0330C9E214}" destId="{908E4F3C-89E2-467B-BFAF-4DC26E13D6BA}" srcOrd="0" destOrd="0" parTransId="{7723CDB8-22AC-4BA0-90CA-2E2C31FBEB8D}" sibTransId="{D2FD9C96-4951-47A8-9C50-5891CC8D1A35}"/>
    <dgm:cxn modelId="{8C748A74-73EB-4114-8084-959A550ADCDB}" type="presOf" srcId="{3687688C-0D81-438B-9F29-5A0330C9E214}" destId="{FC9504AA-CC0F-42B6-8918-84990AD80EF9}" srcOrd="0" destOrd="0" presId="urn:microsoft.com/office/officeart/2005/8/layout/vList2"/>
    <dgm:cxn modelId="{B05DDD7D-26B6-4CA0-9AEC-AC2342F5A7AC}" type="presOf" srcId="{2731A472-D971-4C11-9B6F-8DBCAABAB6F9}" destId="{0150DE8D-D52E-4432-81FA-F3A921966C5D}" srcOrd="0" destOrd="0" presId="urn:microsoft.com/office/officeart/2005/8/layout/vList2"/>
    <dgm:cxn modelId="{004D41AA-EE31-415F-8166-7684AB8CDC7F}" type="presOf" srcId="{755A3A7E-2A11-42FC-A40E-631291210F29}" destId="{9BFA440B-BC5F-4990-BFE3-5D905CD7F8DA}" srcOrd="0" destOrd="0" presId="urn:microsoft.com/office/officeart/2005/8/layout/vList2"/>
    <dgm:cxn modelId="{42CEBBB0-73A4-4BF3-B98C-A13D6646BBA5}" srcId="{3687688C-0D81-438B-9F29-5A0330C9E214}" destId="{755A3A7E-2A11-42FC-A40E-631291210F29}" srcOrd="1" destOrd="0" parTransId="{B94FF843-C460-4C6E-976E-46CD816AC618}" sibTransId="{10CC9824-6C3B-48AF-A1B2-B021016BFA7A}"/>
    <dgm:cxn modelId="{C47F06ED-462C-43A5-AB08-88E79AB75A2D}" srcId="{3687688C-0D81-438B-9F29-5A0330C9E214}" destId="{2731A472-D971-4C11-9B6F-8DBCAABAB6F9}" srcOrd="2" destOrd="0" parTransId="{88C55292-BBDE-4773-B88E-34DFC19AA42E}" sibTransId="{A25D0AB9-7285-4F17-8CCB-84173B0CCE45}"/>
    <dgm:cxn modelId="{40A869F9-8654-46A3-BD17-C9E60EEFD4EA}" type="presOf" srcId="{908E4F3C-89E2-467B-BFAF-4DC26E13D6BA}" destId="{17907D07-A55A-4366-83A5-906EB789C732}" srcOrd="0" destOrd="0" presId="urn:microsoft.com/office/officeart/2005/8/layout/vList2"/>
    <dgm:cxn modelId="{BCE16229-3AA2-4345-B4BE-4DB74BE949E3}" type="presParOf" srcId="{FC9504AA-CC0F-42B6-8918-84990AD80EF9}" destId="{17907D07-A55A-4366-83A5-906EB789C732}" srcOrd="0" destOrd="0" presId="urn:microsoft.com/office/officeart/2005/8/layout/vList2"/>
    <dgm:cxn modelId="{09362C6A-4163-4C51-BC7C-2912FC5DEFDD}" type="presParOf" srcId="{FC9504AA-CC0F-42B6-8918-84990AD80EF9}" destId="{E44509B3-23F6-4004-89C8-C49AF03B1B53}" srcOrd="1" destOrd="0" presId="urn:microsoft.com/office/officeart/2005/8/layout/vList2"/>
    <dgm:cxn modelId="{08FBD357-2E65-4D3D-93D3-DD88767C17A8}" type="presParOf" srcId="{FC9504AA-CC0F-42B6-8918-84990AD80EF9}" destId="{9BFA440B-BC5F-4990-BFE3-5D905CD7F8DA}" srcOrd="2" destOrd="0" presId="urn:microsoft.com/office/officeart/2005/8/layout/vList2"/>
    <dgm:cxn modelId="{A5F981DA-1DC2-41EE-8DD2-C888B7054B4D}" type="presParOf" srcId="{FC9504AA-CC0F-42B6-8918-84990AD80EF9}" destId="{2F4D37C0-97F7-4704-AF5A-9C32823860D6}" srcOrd="3" destOrd="0" presId="urn:microsoft.com/office/officeart/2005/8/layout/vList2"/>
    <dgm:cxn modelId="{D5D5EA8F-7146-4147-9AB0-79D9CF9378D9}" type="presParOf" srcId="{FC9504AA-CC0F-42B6-8918-84990AD80EF9}" destId="{0150DE8D-D52E-4432-81FA-F3A921966C5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87688C-0D81-438B-9F29-5A0330C9E214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08E4F3C-89E2-467B-BFAF-4DC26E13D6BA}">
      <dgm:prSet/>
      <dgm:spPr/>
      <dgm:t>
        <a:bodyPr/>
        <a:lstStyle/>
        <a:p>
          <a:r>
            <a:rPr lang="hu-HU" b="0" dirty="0"/>
            <a:t>Építés: </a:t>
          </a:r>
          <a:r>
            <a:rPr lang="hu-HU" b="0" i="0" dirty="0"/>
            <a:t>A tervezett beruházás építése során várhatóan számolni kell a nyomvonal kialakításokkal végzett földmunkák felső talajréteget érintő élőhely hatásával. A munka végzése érinti a pálya keskeny sávjában az erdő aljnövényzetét. A védett növényfajok közül a legnagyobb egyedszámban a kardos madársisak és madárfészek kosbor vannak jelen. Esetükben a hatások csökkentése érdekében elkerülhetetlen a legkörültekintőbb és legóvatosabb kivitelezés. A két faj vizsgálat során előkerült egyedei azonban - a térségi és országos szintű állománynagyságához viszonyítva - igen kis számban érintettek. Szintén ide sorolható érintettség tekintetében a piros madársisak faj is. Érzékenyebbnek tekinthetők az észlelt nőszőfű és palástfű </a:t>
          </a:r>
          <a:r>
            <a:rPr lang="hu-HU" b="0" i="0" dirty="0" err="1"/>
            <a:t>egyedek</a:t>
          </a:r>
          <a:r>
            <a:rPr lang="hu-HU" b="0" i="0" dirty="0"/>
            <a:t>. Ez utóbbiak „Javasolt hatáscsökkentő intézkedések” fejezetben betartottak kíméletével megóvhatóak és ezzel összességében megállapítható, hogy a védett növényfajokra és a térképezett élőhelyekre vonatkozóan a tervezett beruházás hatását elviselhető mértékűnek ítéljük.</a:t>
          </a:r>
        </a:p>
        <a:p>
          <a:r>
            <a:rPr lang="hu-HU" b="0" i="0" dirty="0"/>
            <a:t>Az állatfajok esetében a kevésbé mobilis fajok tekintetében várható nagyobb hatás. A mozgékonyabb és röpképes fajok esetében várható, hogy azok egyedei a kivitelezés során a területről elmenekülnek. A védett állatfajok közül három lepkefaj, tíz madárfaj költése </a:t>
          </a:r>
          <a:r>
            <a:rPr lang="hu-HU" b="0" i="0" dirty="0" err="1"/>
            <a:t>valószínűsítva</a:t>
          </a:r>
          <a:r>
            <a:rPr lang="hu-HU" b="0" i="0" dirty="0"/>
            <a:t>, a nyomvonal mentén a hatásterületen belül egy-egy kétéltű és hüllő két emlősfaj jelenlétét igazoltuk, A „Javasolt hatáscsökkentő intézkedések” fejezetben betartottak mellett és az állatfajok egyedeinek érintettsége jelentősen mérsékelhető és az állatok esetében is megállapítható, hogy a tervezett beruházás hatását elviselhető mértékűnek ítéljük.</a:t>
          </a:r>
          <a:endParaRPr lang="en-US" b="0" dirty="0"/>
        </a:p>
      </dgm:t>
    </dgm:pt>
    <dgm:pt modelId="{7723CDB8-22AC-4BA0-90CA-2E2C31FBEB8D}" type="parTrans" cxnId="{8FAAD14B-D2AC-4CF9-B821-9011F58AB3B8}">
      <dgm:prSet/>
      <dgm:spPr/>
      <dgm:t>
        <a:bodyPr/>
        <a:lstStyle/>
        <a:p>
          <a:endParaRPr lang="en-US"/>
        </a:p>
      </dgm:t>
    </dgm:pt>
    <dgm:pt modelId="{D2FD9C96-4951-47A8-9C50-5891CC8D1A35}" type="sibTrans" cxnId="{8FAAD14B-D2AC-4CF9-B821-9011F58AB3B8}">
      <dgm:prSet/>
      <dgm:spPr/>
      <dgm:t>
        <a:bodyPr/>
        <a:lstStyle/>
        <a:p>
          <a:endParaRPr lang="en-US"/>
        </a:p>
      </dgm:t>
    </dgm:pt>
    <dgm:pt modelId="{FC9504AA-CC0F-42B6-8918-84990AD80EF9}" type="pres">
      <dgm:prSet presAssocID="{3687688C-0D81-438B-9F29-5A0330C9E214}" presName="linear" presStyleCnt="0">
        <dgm:presLayoutVars>
          <dgm:animLvl val="lvl"/>
          <dgm:resizeHandles val="exact"/>
        </dgm:presLayoutVars>
      </dgm:prSet>
      <dgm:spPr/>
    </dgm:pt>
    <dgm:pt modelId="{17907D07-A55A-4366-83A5-906EB789C732}" type="pres">
      <dgm:prSet presAssocID="{908E4F3C-89E2-467B-BFAF-4DC26E13D6BA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8FAAD14B-D2AC-4CF9-B821-9011F58AB3B8}" srcId="{3687688C-0D81-438B-9F29-5A0330C9E214}" destId="{908E4F3C-89E2-467B-BFAF-4DC26E13D6BA}" srcOrd="0" destOrd="0" parTransId="{7723CDB8-22AC-4BA0-90CA-2E2C31FBEB8D}" sibTransId="{D2FD9C96-4951-47A8-9C50-5891CC8D1A35}"/>
    <dgm:cxn modelId="{8C748A74-73EB-4114-8084-959A550ADCDB}" type="presOf" srcId="{3687688C-0D81-438B-9F29-5A0330C9E214}" destId="{FC9504AA-CC0F-42B6-8918-84990AD80EF9}" srcOrd="0" destOrd="0" presId="urn:microsoft.com/office/officeart/2005/8/layout/vList2"/>
    <dgm:cxn modelId="{40A869F9-8654-46A3-BD17-C9E60EEFD4EA}" type="presOf" srcId="{908E4F3C-89E2-467B-BFAF-4DC26E13D6BA}" destId="{17907D07-A55A-4366-83A5-906EB789C732}" srcOrd="0" destOrd="0" presId="urn:microsoft.com/office/officeart/2005/8/layout/vList2"/>
    <dgm:cxn modelId="{BCE16229-3AA2-4345-B4BE-4DB74BE949E3}" type="presParOf" srcId="{FC9504AA-CC0F-42B6-8918-84990AD80EF9}" destId="{17907D07-A55A-4366-83A5-906EB789C73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687688C-0D81-438B-9F29-5A0330C9E214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08E4F3C-89E2-467B-BFAF-4DC26E13D6BA}">
      <dgm:prSet/>
      <dgm:spPr/>
      <dgm:t>
        <a:bodyPr/>
        <a:lstStyle/>
        <a:p>
          <a:r>
            <a:rPr lang="hu-HU" b="0" dirty="0"/>
            <a:t>Üzemelés: Védett növényfajok egyedeinek további pusztulása és az élőhelyek állapotának további károsítása nem várható az üzemelési fázis során, amennyiben a pályákat a sportolók </a:t>
          </a:r>
          <a:r>
            <a:rPr lang="hu-HU" b="0" dirty="0" err="1"/>
            <a:t>rendeltetésszerűen</a:t>
          </a:r>
          <a:r>
            <a:rPr lang="hu-HU" b="0" dirty="0"/>
            <a:t> fogják használni és azokról nem térnek le. Mivel a tervezett kerékpáros pályák tervezett területén már napjainkban is végzik a - jövőben intézményesített formában és keretek között végzendő - </a:t>
          </a:r>
          <a:r>
            <a:rPr lang="hu-HU" b="0" dirty="0" err="1"/>
            <a:t>downhill</a:t>
          </a:r>
          <a:r>
            <a:rPr lang="hu-HU" b="0" dirty="0"/>
            <a:t> sportot, valamint azt a már meglévő libegő, egyébként is zavart, degradált nyomvonala mentén valósítják meg, a botanikai értékek jelentős károsítása az üzemelési időszakban nem várható. Ezért a tervezett beruházás hatását a botanikai értékek tekintetében az üzemelési időszakban semleges mértékűnek ítéljük.</a:t>
          </a:r>
        </a:p>
        <a:p>
          <a:endParaRPr lang="hu-HU" b="0" dirty="0"/>
        </a:p>
        <a:p>
          <a:r>
            <a:rPr lang="hu-HU" b="0" dirty="0"/>
            <a:t>Az üzemelési fázisban a pályák területén a nagy sebességgel mozgó kerékpárok által okozott gázolások jelenthetik a legnagyobb veszélyt a területen élő állatfajok egyedeire nézve. Ezért a fekete pálya esetében éjszakai, illetve csapadékos időben megvalósuló kerékpározás esetén elképzelhető a lassabb mozgású élőlények (pl.: puhatestűek, rovarok, szalamandra, stb.) esetleges gázolása. Azonban a „Javasolt hatáscsökkentő intézkedések” fejezetben részletezettek betartása mellett a tervezett beruházás hatását az üzemelési időszakban is elviselhető mértékűnek ítéljük.</a:t>
          </a:r>
          <a:endParaRPr lang="en-US" b="0" dirty="0"/>
        </a:p>
      </dgm:t>
    </dgm:pt>
    <dgm:pt modelId="{7723CDB8-22AC-4BA0-90CA-2E2C31FBEB8D}" type="parTrans" cxnId="{8FAAD14B-D2AC-4CF9-B821-9011F58AB3B8}">
      <dgm:prSet/>
      <dgm:spPr/>
      <dgm:t>
        <a:bodyPr/>
        <a:lstStyle/>
        <a:p>
          <a:endParaRPr lang="en-US"/>
        </a:p>
      </dgm:t>
    </dgm:pt>
    <dgm:pt modelId="{D2FD9C96-4951-47A8-9C50-5891CC8D1A35}" type="sibTrans" cxnId="{8FAAD14B-D2AC-4CF9-B821-9011F58AB3B8}">
      <dgm:prSet/>
      <dgm:spPr/>
      <dgm:t>
        <a:bodyPr/>
        <a:lstStyle/>
        <a:p>
          <a:endParaRPr lang="en-US"/>
        </a:p>
      </dgm:t>
    </dgm:pt>
    <dgm:pt modelId="{FC9504AA-CC0F-42B6-8918-84990AD80EF9}" type="pres">
      <dgm:prSet presAssocID="{3687688C-0D81-438B-9F29-5A0330C9E214}" presName="linear" presStyleCnt="0">
        <dgm:presLayoutVars>
          <dgm:animLvl val="lvl"/>
          <dgm:resizeHandles val="exact"/>
        </dgm:presLayoutVars>
      </dgm:prSet>
      <dgm:spPr/>
    </dgm:pt>
    <dgm:pt modelId="{17907D07-A55A-4366-83A5-906EB789C732}" type="pres">
      <dgm:prSet presAssocID="{908E4F3C-89E2-467B-BFAF-4DC26E13D6BA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8FAAD14B-D2AC-4CF9-B821-9011F58AB3B8}" srcId="{3687688C-0D81-438B-9F29-5A0330C9E214}" destId="{908E4F3C-89E2-467B-BFAF-4DC26E13D6BA}" srcOrd="0" destOrd="0" parTransId="{7723CDB8-22AC-4BA0-90CA-2E2C31FBEB8D}" sibTransId="{D2FD9C96-4951-47A8-9C50-5891CC8D1A35}"/>
    <dgm:cxn modelId="{8C748A74-73EB-4114-8084-959A550ADCDB}" type="presOf" srcId="{3687688C-0D81-438B-9F29-5A0330C9E214}" destId="{FC9504AA-CC0F-42B6-8918-84990AD80EF9}" srcOrd="0" destOrd="0" presId="urn:microsoft.com/office/officeart/2005/8/layout/vList2"/>
    <dgm:cxn modelId="{40A869F9-8654-46A3-BD17-C9E60EEFD4EA}" type="presOf" srcId="{908E4F3C-89E2-467B-BFAF-4DC26E13D6BA}" destId="{17907D07-A55A-4366-83A5-906EB789C732}" srcOrd="0" destOrd="0" presId="urn:microsoft.com/office/officeart/2005/8/layout/vList2"/>
    <dgm:cxn modelId="{BCE16229-3AA2-4345-B4BE-4DB74BE949E3}" type="presParOf" srcId="{FC9504AA-CC0F-42B6-8918-84990AD80EF9}" destId="{17907D07-A55A-4366-83A5-906EB789C73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687688C-0D81-438B-9F29-5A0330C9E214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08E4F3C-89E2-467B-BFAF-4DC26E13D6BA}">
      <dgm:prSet/>
      <dgm:spPr/>
      <dgm:t>
        <a:bodyPr/>
        <a:lstStyle/>
        <a:p>
          <a:r>
            <a:rPr lang="hu-HU" dirty="0"/>
            <a:t>A „Kerékpáros park” létesítésének tájképi hatása az érintett területeken a libegő és a hozzákapcsolódó építmények megvalósításával már módosuló tájképi megjelenés mellett semleges, illetve elviselhető hatású</a:t>
          </a:r>
          <a:endParaRPr lang="en-US" dirty="0"/>
        </a:p>
      </dgm:t>
    </dgm:pt>
    <dgm:pt modelId="{7723CDB8-22AC-4BA0-90CA-2E2C31FBEB8D}" type="parTrans" cxnId="{8FAAD14B-D2AC-4CF9-B821-9011F58AB3B8}">
      <dgm:prSet/>
      <dgm:spPr/>
      <dgm:t>
        <a:bodyPr/>
        <a:lstStyle/>
        <a:p>
          <a:endParaRPr lang="en-US"/>
        </a:p>
      </dgm:t>
    </dgm:pt>
    <dgm:pt modelId="{D2FD9C96-4951-47A8-9C50-5891CC8D1A35}" type="sibTrans" cxnId="{8FAAD14B-D2AC-4CF9-B821-9011F58AB3B8}">
      <dgm:prSet/>
      <dgm:spPr/>
      <dgm:t>
        <a:bodyPr/>
        <a:lstStyle/>
        <a:p>
          <a:endParaRPr lang="en-US"/>
        </a:p>
      </dgm:t>
    </dgm:pt>
    <dgm:pt modelId="{FC9504AA-CC0F-42B6-8918-84990AD80EF9}" type="pres">
      <dgm:prSet presAssocID="{3687688C-0D81-438B-9F29-5A0330C9E214}" presName="linear" presStyleCnt="0">
        <dgm:presLayoutVars>
          <dgm:animLvl val="lvl"/>
          <dgm:resizeHandles val="exact"/>
        </dgm:presLayoutVars>
      </dgm:prSet>
      <dgm:spPr/>
    </dgm:pt>
    <dgm:pt modelId="{17907D07-A55A-4366-83A5-906EB789C732}" type="pres">
      <dgm:prSet presAssocID="{908E4F3C-89E2-467B-BFAF-4DC26E13D6BA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8FAAD14B-D2AC-4CF9-B821-9011F58AB3B8}" srcId="{3687688C-0D81-438B-9F29-5A0330C9E214}" destId="{908E4F3C-89E2-467B-BFAF-4DC26E13D6BA}" srcOrd="0" destOrd="0" parTransId="{7723CDB8-22AC-4BA0-90CA-2E2C31FBEB8D}" sibTransId="{D2FD9C96-4951-47A8-9C50-5891CC8D1A35}"/>
    <dgm:cxn modelId="{8C748A74-73EB-4114-8084-959A550ADCDB}" type="presOf" srcId="{3687688C-0D81-438B-9F29-5A0330C9E214}" destId="{FC9504AA-CC0F-42B6-8918-84990AD80EF9}" srcOrd="0" destOrd="0" presId="urn:microsoft.com/office/officeart/2005/8/layout/vList2"/>
    <dgm:cxn modelId="{40A869F9-8654-46A3-BD17-C9E60EEFD4EA}" type="presOf" srcId="{908E4F3C-89E2-467B-BFAF-4DC26E13D6BA}" destId="{17907D07-A55A-4366-83A5-906EB789C732}" srcOrd="0" destOrd="0" presId="urn:microsoft.com/office/officeart/2005/8/layout/vList2"/>
    <dgm:cxn modelId="{BCE16229-3AA2-4345-B4BE-4DB74BE949E3}" type="presParOf" srcId="{FC9504AA-CC0F-42B6-8918-84990AD80EF9}" destId="{17907D07-A55A-4366-83A5-906EB789C73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687688C-0D81-438B-9F29-5A0330C9E214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08E4F3C-89E2-467B-BFAF-4DC26E13D6BA}">
      <dgm:prSet/>
      <dgm:spPr/>
      <dgm:t>
        <a:bodyPr/>
        <a:lstStyle/>
        <a:p>
          <a:r>
            <a:rPr lang="hu-HU" dirty="0"/>
            <a:t>Építés: A 27/2008. (XII. 3.) </a:t>
          </a:r>
          <a:r>
            <a:rPr lang="hu-HU" dirty="0" err="1"/>
            <a:t>KvVM</a:t>
          </a:r>
          <a:r>
            <a:rPr lang="hu-HU" dirty="0"/>
            <a:t>-EüM. együttes rendelet 2. mellékletében szereplő zajterhelési határértékekkel összehasonlítva a védendő homlokzat előtt kialakuló hangnyomásszintet, megállapítható, hogy a zajterhelés, illetve a zajkibocsátás a követelmény értéknek nappali időszakra megfelel.</a:t>
          </a:r>
        </a:p>
        <a:p>
          <a:r>
            <a:rPr lang="hu-HU" dirty="0"/>
            <a:t>Éjszakai időszakban munkavégzés nem történik</a:t>
          </a:r>
          <a:endParaRPr lang="en-US" dirty="0"/>
        </a:p>
      </dgm:t>
    </dgm:pt>
    <dgm:pt modelId="{7723CDB8-22AC-4BA0-90CA-2E2C31FBEB8D}" type="parTrans" cxnId="{8FAAD14B-D2AC-4CF9-B821-9011F58AB3B8}">
      <dgm:prSet/>
      <dgm:spPr/>
      <dgm:t>
        <a:bodyPr/>
        <a:lstStyle/>
        <a:p>
          <a:endParaRPr lang="en-US"/>
        </a:p>
      </dgm:t>
    </dgm:pt>
    <dgm:pt modelId="{D2FD9C96-4951-47A8-9C50-5891CC8D1A35}" type="sibTrans" cxnId="{8FAAD14B-D2AC-4CF9-B821-9011F58AB3B8}">
      <dgm:prSet/>
      <dgm:spPr/>
      <dgm:t>
        <a:bodyPr/>
        <a:lstStyle/>
        <a:p>
          <a:endParaRPr lang="en-US"/>
        </a:p>
      </dgm:t>
    </dgm:pt>
    <dgm:pt modelId="{755A3A7E-2A11-42FC-A40E-631291210F29}">
      <dgm:prSet/>
      <dgm:spPr/>
      <dgm:t>
        <a:bodyPr/>
        <a:lstStyle/>
        <a:p>
          <a:r>
            <a:rPr lang="hu-HU" dirty="0"/>
            <a:t>Működés: </a:t>
          </a:r>
          <a:r>
            <a:rPr lang="hu-HU" dirty="0">
              <a:effectLst/>
              <a:latin typeface="Calibri" panose="020F0502020204030204" pitchFamily="34" charset="0"/>
              <a:ea typeface="Times New Roman" panose="02020603050405020304" pitchFamily="18" charset="0"/>
            </a:rPr>
            <a:t>A „Kerékpáros Park” működése során várhatóan nem kerül letelepítésre olyan zajforrás, amely az alapzajtól elkülönülő zajkibocsátással üzemel. A pályákon robbanómotoros járművekkel tilos közlekedni.</a:t>
          </a:r>
          <a:endParaRPr lang="en-US" dirty="0"/>
        </a:p>
      </dgm:t>
    </dgm:pt>
    <dgm:pt modelId="{B94FF843-C460-4C6E-976E-46CD816AC618}" type="parTrans" cxnId="{42CEBBB0-73A4-4BF3-B98C-A13D6646BBA5}">
      <dgm:prSet/>
      <dgm:spPr/>
      <dgm:t>
        <a:bodyPr/>
        <a:lstStyle/>
        <a:p>
          <a:endParaRPr lang="en-US"/>
        </a:p>
      </dgm:t>
    </dgm:pt>
    <dgm:pt modelId="{10CC9824-6C3B-48AF-A1B2-B021016BFA7A}" type="sibTrans" cxnId="{42CEBBB0-73A4-4BF3-B98C-A13D6646BBA5}">
      <dgm:prSet/>
      <dgm:spPr/>
      <dgm:t>
        <a:bodyPr/>
        <a:lstStyle/>
        <a:p>
          <a:endParaRPr lang="en-US"/>
        </a:p>
      </dgm:t>
    </dgm:pt>
    <dgm:pt modelId="{2731A472-D971-4C11-9B6F-8DBCAABAB6F9}">
      <dgm:prSet/>
      <dgm:spPr/>
      <dgm:t>
        <a:bodyPr/>
        <a:lstStyle/>
        <a:p>
          <a:r>
            <a:rPr lang="hu-HU" dirty="0"/>
            <a:t>Összefoglalva a leírtak alapján kijelenthető, hogy a beruházás hatása semlegesnek tekinthető zajvédelmi szempontból. A kivitelezési munka kis mértékben terhelőnek tekinthető, hatása elviselhetőnek minősíthető.</a:t>
          </a:r>
          <a:endParaRPr lang="en-US" dirty="0"/>
        </a:p>
      </dgm:t>
    </dgm:pt>
    <dgm:pt modelId="{88C55292-BBDE-4773-B88E-34DFC19AA42E}" type="parTrans" cxnId="{C47F06ED-462C-43A5-AB08-88E79AB75A2D}">
      <dgm:prSet/>
      <dgm:spPr/>
      <dgm:t>
        <a:bodyPr/>
        <a:lstStyle/>
        <a:p>
          <a:endParaRPr lang="en-US"/>
        </a:p>
      </dgm:t>
    </dgm:pt>
    <dgm:pt modelId="{A25D0AB9-7285-4F17-8CCB-84173B0CCE45}" type="sibTrans" cxnId="{C47F06ED-462C-43A5-AB08-88E79AB75A2D}">
      <dgm:prSet/>
      <dgm:spPr/>
      <dgm:t>
        <a:bodyPr/>
        <a:lstStyle/>
        <a:p>
          <a:endParaRPr lang="en-US"/>
        </a:p>
      </dgm:t>
    </dgm:pt>
    <dgm:pt modelId="{CB6F1EF4-6B08-49AD-B54F-D417CC4534D0}" type="pres">
      <dgm:prSet presAssocID="{3687688C-0D81-438B-9F29-5A0330C9E214}" presName="linear" presStyleCnt="0">
        <dgm:presLayoutVars>
          <dgm:animLvl val="lvl"/>
          <dgm:resizeHandles val="exact"/>
        </dgm:presLayoutVars>
      </dgm:prSet>
      <dgm:spPr/>
    </dgm:pt>
    <dgm:pt modelId="{DCAD1D0D-C6F1-47A8-9956-69D0753102B0}" type="pres">
      <dgm:prSet presAssocID="{908E4F3C-89E2-467B-BFAF-4DC26E13D6B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A44FDAD-152F-466C-87EE-3F47626D1F55}" type="pres">
      <dgm:prSet presAssocID="{D2FD9C96-4951-47A8-9C50-5891CC8D1A35}" presName="spacer" presStyleCnt="0"/>
      <dgm:spPr/>
    </dgm:pt>
    <dgm:pt modelId="{7F3278C7-2C8A-4F97-B86C-84600B715D10}" type="pres">
      <dgm:prSet presAssocID="{755A3A7E-2A11-42FC-A40E-631291210F2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017B207-8520-4316-978D-534E9B0B8BC2}" type="pres">
      <dgm:prSet presAssocID="{10CC9824-6C3B-48AF-A1B2-B021016BFA7A}" presName="spacer" presStyleCnt="0"/>
      <dgm:spPr/>
    </dgm:pt>
    <dgm:pt modelId="{D709BBB4-5730-4C7B-A863-2112330DAB39}" type="pres">
      <dgm:prSet presAssocID="{2731A472-D971-4C11-9B6F-8DBCAABAB6F9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89D88062-A5F7-481B-902E-05D6D842789A}" type="presOf" srcId="{755A3A7E-2A11-42FC-A40E-631291210F29}" destId="{7F3278C7-2C8A-4F97-B86C-84600B715D10}" srcOrd="0" destOrd="0" presId="urn:microsoft.com/office/officeart/2005/8/layout/vList2"/>
    <dgm:cxn modelId="{C27DA169-F8CA-4C32-B9DD-C02B70FADB90}" type="presOf" srcId="{908E4F3C-89E2-467B-BFAF-4DC26E13D6BA}" destId="{DCAD1D0D-C6F1-47A8-9956-69D0753102B0}" srcOrd="0" destOrd="0" presId="urn:microsoft.com/office/officeart/2005/8/layout/vList2"/>
    <dgm:cxn modelId="{8FAAD14B-D2AC-4CF9-B821-9011F58AB3B8}" srcId="{3687688C-0D81-438B-9F29-5A0330C9E214}" destId="{908E4F3C-89E2-467B-BFAF-4DC26E13D6BA}" srcOrd="0" destOrd="0" parTransId="{7723CDB8-22AC-4BA0-90CA-2E2C31FBEB8D}" sibTransId="{D2FD9C96-4951-47A8-9C50-5891CC8D1A35}"/>
    <dgm:cxn modelId="{23249B5A-249F-4462-9889-E87A3BBCFACE}" type="presOf" srcId="{3687688C-0D81-438B-9F29-5A0330C9E214}" destId="{CB6F1EF4-6B08-49AD-B54F-D417CC4534D0}" srcOrd="0" destOrd="0" presId="urn:microsoft.com/office/officeart/2005/8/layout/vList2"/>
    <dgm:cxn modelId="{42CEBBB0-73A4-4BF3-B98C-A13D6646BBA5}" srcId="{3687688C-0D81-438B-9F29-5A0330C9E214}" destId="{755A3A7E-2A11-42FC-A40E-631291210F29}" srcOrd="1" destOrd="0" parTransId="{B94FF843-C460-4C6E-976E-46CD816AC618}" sibTransId="{10CC9824-6C3B-48AF-A1B2-B021016BFA7A}"/>
    <dgm:cxn modelId="{DC5F03D1-BBD2-4797-A0B9-47559AE0AFE9}" type="presOf" srcId="{2731A472-D971-4C11-9B6F-8DBCAABAB6F9}" destId="{D709BBB4-5730-4C7B-A863-2112330DAB39}" srcOrd="0" destOrd="0" presId="urn:microsoft.com/office/officeart/2005/8/layout/vList2"/>
    <dgm:cxn modelId="{C47F06ED-462C-43A5-AB08-88E79AB75A2D}" srcId="{3687688C-0D81-438B-9F29-5A0330C9E214}" destId="{2731A472-D971-4C11-9B6F-8DBCAABAB6F9}" srcOrd="2" destOrd="0" parTransId="{88C55292-BBDE-4773-B88E-34DFC19AA42E}" sibTransId="{A25D0AB9-7285-4F17-8CCB-84173B0CCE45}"/>
    <dgm:cxn modelId="{A237E473-CB15-48C2-8DF9-B88EF4A7114F}" type="presParOf" srcId="{CB6F1EF4-6B08-49AD-B54F-D417CC4534D0}" destId="{DCAD1D0D-C6F1-47A8-9956-69D0753102B0}" srcOrd="0" destOrd="0" presId="urn:microsoft.com/office/officeart/2005/8/layout/vList2"/>
    <dgm:cxn modelId="{422170CD-CCC8-40B6-B3FB-5C80153BA5C3}" type="presParOf" srcId="{CB6F1EF4-6B08-49AD-B54F-D417CC4534D0}" destId="{AA44FDAD-152F-466C-87EE-3F47626D1F55}" srcOrd="1" destOrd="0" presId="urn:microsoft.com/office/officeart/2005/8/layout/vList2"/>
    <dgm:cxn modelId="{38AC9137-DBC0-459D-A2E2-F14702A12D00}" type="presParOf" srcId="{CB6F1EF4-6B08-49AD-B54F-D417CC4534D0}" destId="{7F3278C7-2C8A-4F97-B86C-84600B715D10}" srcOrd="2" destOrd="0" presId="urn:microsoft.com/office/officeart/2005/8/layout/vList2"/>
    <dgm:cxn modelId="{70191E5B-6CD0-4E40-A3D6-E7F928F5B96A}" type="presParOf" srcId="{CB6F1EF4-6B08-49AD-B54F-D417CC4534D0}" destId="{7017B207-8520-4316-978D-534E9B0B8BC2}" srcOrd="3" destOrd="0" presId="urn:microsoft.com/office/officeart/2005/8/layout/vList2"/>
    <dgm:cxn modelId="{2CBF72EB-DC19-449F-BB19-AB2BFB9ED8ED}" type="presParOf" srcId="{CB6F1EF4-6B08-49AD-B54F-D417CC4534D0}" destId="{D709BBB4-5730-4C7B-A863-2112330DAB3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07840-4834-40D3-A4A1-5AAB9D4B7F51}">
      <dsp:nvSpPr>
        <dsp:cNvPr id="0" name=""/>
        <dsp:cNvSpPr/>
      </dsp:nvSpPr>
      <dsp:spPr>
        <a:xfrm>
          <a:off x="1174" y="520807"/>
          <a:ext cx="4121050" cy="2616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E80507-FDAC-4E9A-8B8B-4F45534857C0}">
      <dsp:nvSpPr>
        <dsp:cNvPr id="0" name=""/>
        <dsp:cNvSpPr/>
      </dsp:nvSpPr>
      <dsp:spPr>
        <a:xfrm>
          <a:off x="459068" y="955807"/>
          <a:ext cx="4121050" cy="26168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400" kern="1200"/>
            <a:t>A pályák közül a tervezett fekete pálya nyomvonala mintegy 1950 m, a kezdőknek is alkalmas kék pálya hossza pedig mintegy 4700 m. A szintkülönbség 273 m. </a:t>
          </a:r>
          <a:endParaRPr lang="en-US" sz="2400" kern="1200"/>
        </a:p>
      </dsp:txBody>
      <dsp:txXfrm>
        <a:off x="535713" y="1032452"/>
        <a:ext cx="3967760" cy="2463577"/>
      </dsp:txXfrm>
    </dsp:sp>
    <dsp:sp modelId="{04DA0E16-4A6C-4BBB-BAA2-7790293CE7D3}">
      <dsp:nvSpPr>
        <dsp:cNvPr id="0" name=""/>
        <dsp:cNvSpPr/>
      </dsp:nvSpPr>
      <dsp:spPr>
        <a:xfrm>
          <a:off x="5038013" y="520807"/>
          <a:ext cx="4121050" cy="2616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76DD96-D5CB-406B-9FD5-54F540BE5A8E}">
      <dsp:nvSpPr>
        <dsp:cNvPr id="0" name=""/>
        <dsp:cNvSpPr/>
      </dsp:nvSpPr>
      <dsp:spPr>
        <a:xfrm>
          <a:off x="5495908" y="955807"/>
          <a:ext cx="4121050" cy="26168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400" kern="1200"/>
            <a:t>A Pumptrack pálya a libegő jávorhegyi felső érkezési pontjánál található fennsíkra kerül telepítésre, ideális helyigénye 800-1000 m</a:t>
          </a:r>
          <a:r>
            <a:rPr lang="hu-HU" sz="2400" kern="1200" baseline="30000"/>
            <a:t>2</a:t>
          </a:r>
          <a:r>
            <a:rPr lang="hu-HU" sz="2400" kern="1200"/>
            <a:t>-es sík terület.</a:t>
          </a:r>
          <a:endParaRPr lang="en-US" sz="2400" kern="1200"/>
        </a:p>
      </dsp:txBody>
      <dsp:txXfrm>
        <a:off x="5572553" y="1032452"/>
        <a:ext cx="3967760" cy="246357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907D07-A55A-4366-83A5-906EB789C732}">
      <dsp:nvSpPr>
        <dsp:cNvPr id="0" name=""/>
        <dsp:cNvSpPr/>
      </dsp:nvSpPr>
      <dsp:spPr>
        <a:xfrm>
          <a:off x="0" y="117030"/>
          <a:ext cx="6628804" cy="47455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3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Mivel az illegális pályákat várhatóan nem használják a jövőben, azokat az élővilág kolonizálni fogja és a most eltűnő élőhelyekkel és felszínekkel közel azonos kiterjedésben tudja visszafoglalni azokat a természet. Ezért javasolt a korábban használt illegális pályák felszámolása és lezárásukkal, érintetlen állapotban tartásukkal elősegíteni az élőhelyek regenerációját. </a:t>
          </a:r>
          <a:endParaRPr lang="hu-HU" sz="1300" kern="1200" dirty="0">
            <a:effectLst/>
            <a:latin typeface="Times New Roman" panose="02020603050405020304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alibri" panose="020F0502020204030204" pitchFamily="34" charset="0"/>
            <a:buNone/>
          </a:pPr>
          <a:r>
            <a:rPr lang="hu-HU" sz="13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Javasolt a pályák használatát a nappali órákra korlátozni, elkerülendő az éjjel aktív, lassabb mozgású fajok gázolását. </a:t>
          </a:r>
          <a:endParaRPr lang="hu-HU" sz="1300" kern="1200" dirty="0">
            <a:effectLst/>
            <a:latin typeface="Times New Roman" panose="02020603050405020304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alibri" panose="020F0502020204030204" pitchFamily="34" charset="0"/>
            <a:buNone/>
          </a:pPr>
          <a:r>
            <a:rPr lang="hu-HU" sz="13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A kivitelezési munkákat a lehető legkevesebb fa kivágása mellett kell elvégezni.</a:t>
          </a:r>
          <a:endParaRPr lang="hu-HU" sz="1300" kern="1200" dirty="0">
            <a:effectLst/>
            <a:latin typeface="Times New Roman" panose="02020603050405020304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alibri" panose="020F0502020204030204" pitchFamily="34" charset="0"/>
            <a:buNone/>
          </a:pPr>
          <a:r>
            <a:rPr lang="hu-HU" sz="13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A kivitelezés során javasolt a fakivágási, talajfelszínt érintő kivitelezés munkálatokat fészkelési időszakon és vermelési időszakon kívül (augusztus 15 – október 31. között) végezni.</a:t>
          </a:r>
          <a:endParaRPr lang="hu-HU" sz="1300" kern="1200" dirty="0">
            <a:effectLst/>
            <a:latin typeface="Times New Roman" panose="02020603050405020304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alibri" panose="020F0502020204030204" pitchFamily="34" charset="0"/>
            <a:buNone/>
          </a:pPr>
          <a:r>
            <a:rPr lang="hu-HU" sz="13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A kerékpár pálya kivitelezését a területen megtalálható idős, odvas fák kíméletével, azok kivágása nélkül kell megvalósítani.</a:t>
          </a:r>
          <a:endParaRPr lang="hu-HU" sz="1300" kern="1200" dirty="0">
            <a:effectLst/>
            <a:latin typeface="Times New Roman" panose="02020603050405020304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alibri" panose="020F0502020204030204" pitchFamily="34" charset="0"/>
            <a:buNone/>
          </a:pPr>
          <a:r>
            <a:rPr lang="hu-HU" sz="13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Nézők előtt megrendezett versenyek esetében javasolt a nézők kizárása a zárt erdőtömbök területéről. Nézők számára a libegő sávjában, illetve az érkezési és induló állomáson javasolt kijelölni várakozó helyeket</a:t>
          </a:r>
          <a:endParaRPr lang="hu-HU" sz="1300" kern="1200" dirty="0">
            <a:effectLst/>
            <a:latin typeface="Times New Roman" panose="02020603050405020304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alibri" panose="020F0502020204030204" pitchFamily="34" charset="0"/>
            <a:buNone/>
          </a:pPr>
          <a:r>
            <a:rPr lang="hu-HU" sz="13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Javasolt a védett palástfű és nőszőfű </a:t>
          </a:r>
          <a:r>
            <a:rPr lang="hu-HU" sz="1300" kern="1200" dirty="0" err="1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egyedek</a:t>
          </a:r>
          <a:r>
            <a:rPr lang="hu-HU" sz="13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kijelölése kivitelezés előtt és a nyomvonalat azok elkerülésével javasolt kivitelezni.</a:t>
          </a:r>
          <a:endParaRPr lang="hu-HU" sz="1300" kern="1200" dirty="0">
            <a:effectLst/>
            <a:latin typeface="Times New Roman" panose="02020603050405020304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alibri" panose="020F0502020204030204" pitchFamily="34" charset="0"/>
            <a:buNone/>
          </a:pPr>
          <a:r>
            <a:rPr lang="hu-HU" sz="13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A kivitelezések során a keletkező munkaárkokba esetlegesen belekerülő kétéltű, hüllő, valamint a kisemlős egyeket ki kell menteni.</a:t>
          </a:r>
          <a:endParaRPr lang="en-US" sz="1300" kern="1200" dirty="0"/>
        </a:p>
      </dsp:txBody>
      <dsp:txXfrm>
        <a:off x="231657" y="348687"/>
        <a:ext cx="6165490" cy="42822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AD1D0D-C6F1-47A8-9956-69D0753102B0}">
      <dsp:nvSpPr>
        <dsp:cNvPr id="0" name=""/>
        <dsp:cNvSpPr/>
      </dsp:nvSpPr>
      <dsp:spPr>
        <a:xfrm>
          <a:off x="0" y="220482"/>
          <a:ext cx="6628804" cy="148407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/>
            <a:t>Építés: Munkagépek által okozott légszennyezés hatása várhatóan nem lesz érzékelhető.</a:t>
          </a:r>
          <a:endParaRPr lang="en-US" sz="1500" kern="1200"/>
        </a:p>
      </dsp:txBody>
      <dsp:txXfrm>
        <a:off x="72446" y="292928"/>
        <a:ext cx="6483912" cy="1339179"/>
      </dsp:txXfrm>
    </dsp:sp>
    <dsp:sp modelId="{7F3278C7-2C8A-4F97-B86C-84600B715D10}">
      <dsp:nvSpPr>
        <dsp:cNvPr id="0" name=""/>
        <dsp:cNvSpPr/>
      </dsp:nvSpPr>
      <dsp:spPr>
        <a:xfrm>
          <a:off x="0" y="1747754"/>
          <a:ext cx="6628804" cy="1484071"/>
        </a:xfrm>
        <a:prstGeom prst="roundRect">
          <a:avLst/>
        </a:prstGeom>
        <a:gradFill rotWithShape="0">
          <a:gsLst>
            <a:gs pos="0">
              <a:schemeClr val="accent2">
                <a:hueOff val="-1482143"/>
                <a:satOff val="7100"/>
                <a:lumOff val="6569"/>
                <a:alphaOff val="0"/>
                <a:tint val="96000"/>
                <a:lumMod val="100000"/>
              </a:schemeClr>
            </a:gs>
            <a:gs pos="78000">
              <a:schemeClr val="accent2">
                <a:hueOff val="-1482143"/>
                <a:satOff val="7100"/>
                <a:lumOff val="6569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/>
            <a:t>Működés: A downhill pálya és pumptrack pálya, valamint a beruházáshoz kapcsolódó további létesítmények (esőbeálló, kerékpáros kiszálló) működése esetében légszennyezés nem várható. Robbanómotoros járművekkel nem lehet közlekedni a kiépített pályákon. A kiszolgáló épület esetében bejelentésköteles légszennyező pontforrás nem létesül. Az épület fűtését, melegvíz-ellátását hőszivattyúval kívánják biztosítani.</a:t>
          </a:r>
          <a:endParaRPr lang="en-US" sz="1500" kern="1200"/>
        </a:p>
      </dsp:txBody>
      <dsp:txXfrm>
        <a:off x="72446" y="1820200"/>
        <a:ext cx="6483912" cy="1339179"/>
      </dsp:txXfrm>
    </dsp:sp>
    <dsp:sp modelId="{D709BBB4-5730-4C7B-A863-2112330DAB39}">
      <dsp:nvSpPr>
        <dsp:cNvPr id="0" name=""/>
        <dsp:cNvSpPr/>
      </dsp:nvSpPr>
      <dsp:spPr>
        <a:xfrm>
          <a:off x="0" y="3275026"/>
          <a:ext cx="6628804" cy="1484071"/>
        </a:xfrm>
        <a:prstGeom prst="roundRect">
          <a:avLst/>
        </a:prstGeom>
        <a:gradFill rotWithShape="0">
          <a:gsLst>
            <a:gs pos="0">
              <a:schemeClr val="accent2">
                <a:hueOff val="-2964286"/>
                <a:satOff val="14200"/>
                <a:lumOff val="13137"/>
                <a:alphaOff val="0"/>
                <a:tint val="96000"/>
                <a:lumMod val="100000"/>
              </a:schemeClr>
            </a:gs>
            <a:gs pos="78000">
              <a:schemeClr val="accent2">
                <a:hueOff val="-2964286"/>
                <a:satOff val="14200"/>
                <a:lumOff val="1313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/>
            <a:t>Összefoglalva a leírtak alapján kijelenthető, hogy a beruházás hatása semlegesnek tekinthető levegőtisztaság-védelmi szempontból. A kivitelezési munka kis mértékben terhelőnek tekinthető, hatása elviselhetőnek minősíthető.</a:t>
          </a:r>
          <a:endParaRPr lang="en-US" sz="1500" kern="1200"/>
        </a:p>
      </dsp:txBody>
      <dsp:txXfrm>
        <a:off x="72446" y="3347472"/>
        <a:ext cx="6483912" cy="13391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D5776F-C31F-4F45-A556-4A77B96D7DF0}">
      <dsp:nvSpPr>
        <dsp:cNvPr id="0" name=""/>
        <dsp:cNvSpPr/>
      </dsp:nvSpPr>
      <dsp:spPr>
        <a:xfrm>
          <a:off x="0" y="447780"/>
          <a:ext cx="6628804" cy="132677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800" kern="1200" dirty="0"/>
            <a:t>Építés: A jelenlegi </a:t>
          </a:r>
          <a:r>
            <a:rPr lang="hu-HU" sz="1800" kern="1200" dirty="0" err="1"/>
            <a:t>geokörnyezeti</a:t>
          </a:r>
          <a:r>
            <a:rPr lang="hu-HU" sz="1800" kern="1200" dirty="0"/>
            <a:t> (domborzat, földtan, talaj) viszonyokban a beruházás elhanyagolható változást eredményez a telepítési (pályakialakítási) szakaszban.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800" kern="1200" dirty="0"/>
            <a:t>Termőföldet nem érint a beruházás.</a:t>
          </a:r>
          <a:endParaRPr lang="en-US" sz="1800" kern="1200" dirty="0"/>
        </a:p>
      </dsp:txBody>
      <dsp:txXfrm>
        <a:off x="64768" y="512548"/>
        <a:ext cx="6499268" cy="1197243"/>
      </dsp:txXfrm>
    </dsp:sp>
    <dsp:sp modelId="{23ADD891-3800-412E-97C9-6C416E825967}">
      <dsp:nvSpPr>
        <dsp:cNvPr id="0" name=""/>
        <dsp:cNvSpPr/>
      </dsp:nvSpPr>
      <dsp:spPr>
        <a:xfrm>
          <a:off x="0" y="1826400"/>
          <a:ext cx="6628804" cy="1326779"/>
        </a:xfrm>
        <a:prstGeom prst="roundRect">
          <a:avLst/>
        </a:prstGeom>
        <a:gradFill rotWithShape="0">
          <a:gsLst>
            <a:gs pos="0">
              <a:schemeClr val="accent2">
                <a:hueOff val="-1482143"/>
                <a:satOff val="7100"/>
                <a:lumOff val="6569"/>
                <a:alphaOff val="0"/>
                <a:tint val="96000"/>
                <a:lumMod val="100000"/>
              </a:schemeClr>
            </a:gs>
            <a:gs pos="78000">
              <a:schemeClr val="accent2">
                <a:hueOff val="-1482143"/>
                <a:satOff val="7100"/>
                <a:lumOff val="6569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800" kern="1200" dirty="0"/>
            <a:t>Működés: A kerékpárokkal a már kiépített, tömörített pályavonalon közlekednek. Robbanómotoros járművekkel nem lehet közlekedni a kiépített pályákon.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800" kern="1200" dirty="0"/>
            <a:t>Talajerózió kizárólag a nyomvonalak keskeny sávját érinti..</a:t>
          </a:r>
          <a:endParaRPr lang="en-US" sz="1800" kern="1200" dirty="0"/>
        </a:p>
      </dsp:txBody>
      <dsp:txXfrm>
        <a:off x="64768" y="1891168"/>
        <a:ext cx="6499268" cy="1197243"/>
      </dsp:txXfrm>
    </dsp:sp>
    <dsp:sp modelId="{C24B701D-4B17-4E04-8F80-B74596466799}">
      <dsp:nvSpPr>
        <dsp:cNvPr id="0" name=""/>
        <dsp:cNvSpPr/>
      </dsp:nvSpPr>
      <dsp:spPr>
        <a:xfrm>
          <a:off x="0" y="3205020"/>
          <a:ext cx="6628804" cy="1326779"/>
        </a:xfrm>
        <a:prstGeom prst="roundRect">
          <a:avLst/>
        </a:prstGeom>
        <a:gradFill rotWithShape="0">
          <a:gsLst>
            <a:gs pos="0">
              <a:schemeClr val="accent2">
                <a:hueOff val="-2964286"/>
                <a:satOff val="14200"/>
                <a:lumOff val="13137"/>
                <a:alphaOff val="0"/>
                <a:tint val="96000"/>
                <a:lumMod val="100000"/>
              </a:schemeClr>
            </a:gs>
            <a:gs pos="78000">
              <a:schemeClr val="accent2">
                <a:hueOff val="-2964286"/>
                <a:satOff val="14200"/>
                <a:lumOff val="1313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800" kern="1200" dirty="0"/>
            <a:t>Összefoglalva a leírtak alapján kijelenthető, hogy a beruházás hatása, illetve a kivitelezési munka kis mértékben terhelőnek tekinthető a </a:t>
          </a:r>
          <a:r>
            <a:rPr lang="hu-HU" sz="1800" kern="1200" dirty="0" err="1"/>
            <a:t>geokörnyezeti</a:t>
          </a:r>
          <a:r>
            <a:rPr lang="hu-HU" sz="1800" kern="1200" dirty="0"/>
            <a:t> viszonyokra, hatása elviselhetőnek minősíthető.</a:t>
          </a:r>
          <a:endParaRPr lang="en-US" sz="1800" kern="1200" dirty="0"/>
        </a:p>
      </dsp:txBody>
      <dsp:txXfrm>
        <a:off x="64768" y="3269788"/>
        <a:ext cx="6499268" cy="119724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907D07-A55A-4366-83A5-906EB789C732}">
      <dsp:nvSpPr>
        <dsp:cNvPr id="0" name=""/>
        <dsp:cNvSpPr/>
      </dsp:nvSpPr>
      <dsp:spPr>
        <a:xfrm>
          <a:off x="0" y="5441"/>
          <a:ext cx="6628804" cy="163127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300" kern="1200" dirty="0"/>
            <a:t>Építés: A kivitelezés önmagában nem jelent veszélyt a felszíni vizek vízminőségére, a felszíni vizeket közvetlen és közvetett igénybevételek, hatások nem érik.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300" kern="1200" dirty="0"/>
            <a:t>A munkagépek diesel üzeműek, csak olyan gépekkel dolgoznak, amelyek műszaki állapota hibátlan. A munkagépek tankolása a helyszínen történik, a tankolás során, illetve a területen történő tárolás, állás során is minden esetben textil olajfelszívó szőnyeget használnak, arra az esetre, ha a tankolás/állás során üzemanyag folyna el.</a:t>
          </a:r>
          <a:endParaRPr lang="en-US" sz="1300" kern="1200" dirty="0"/>
        </a:p>
      </dsp:txBody>
      <dsp:txXfrm>
        <a:off x="79632" y="85073"/>
        <a:ext cx="6469540" cy="1472008"/>
      </dsp:txXfrm>
    </dsp:sp>
    <dsp:sp modelId="{9BFA440B-BC5F-4990-BFE3-5D905CD7F8DA}">
      <dsp:nvSpPr>
        <dsp:cNvPr id="0" name=""/>
        <dsp:cNvSpPr/>
      </dsp:nvSpPr>
      <dsp:spPr>
        <a:xfrm>
          <a:off x="0" y="1668801"/>
          <a:ext cx="6628804" cy="1631272"/>
        </a:xfrm>
        <a:prstGeom prst="roundRect">
          <a:avLst/>
        </a:prstGeom>
        <a:gradFill rotWithShape="0">
          <a:gsLst>
            <a:gs pos="0">
              <a:schemeClr val="accent2">
                <a:hueOff val="-1482143"/>
                <a:satOff val="7100"/>
                <a:lumOff val="6569"/>
                <a:alphaOff val="0"/>
                <a:tint val="96000"/>
                <a:lumMod val="100000"/>
              </a:schemeClr>
            </a:gs>
            <a:gs pos="78000">
              <a:schemeClr val="accent2">
                <a:hueOff val="-1482143"/>
                <a:satOff val="7100"/>
                <a:lumOff val="6569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300" kern="1200" dirty="0"/>
            <a:t>Működés: A kerékpár pályák valamint a beruházáshoz kapcsolódó további létesítmények (esőbeálló, kerékpáros kiszálló) üzemelése során a felszíni vizeket közvetlen és közvetett igénybevételek, hatások nem érik.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300" kern="1200" dirty="0"/>
            <a:t>A csapadékvíz nem szennyeződik semmilyen anyaggal.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300" kern="1200" dirty="0"/>
            <a:t>A kiszolgáló épületben keletkező kommunális szennyvizet a városi közcsatornába vezetik. A kerékpármosó esetében építőipari műszaki engedéllyel (ÉME engedély), vagy CE megfelelőségi jelöléssel rendelkező olajfogót fognak letelepíteni.</a:t>
          </a:r>
          <a:endParaRPr lang="en-US" sz="1300" kern="1200" dirty="0"/>
        </a:p>
      </dsp:txBody>
      <dsp:txXfrm>
        <a:off x="79632" y="1748433"/>
        <a:ext cx="6469540" cy="1472008"/>
      </dsp:txXfrm>
    </dsp:sp>
    <dsp:sp modelId="{0150DE8D-D52E-4432-81FA-F3A921966C5D}">
      <dsp:nvSpPr>
        <dsp:cNvPr id="0" name=""/>
        <dsp:cNvSpPr/>
      </dsp:nvSpPr>
      <dsp:spPr>
        <a:xfrm>
          <a:off x="0" y="3342866"/>
          <a:ext cx="6628804" cy="1631272"/>
        </a:xfrm>
        <a:prstGeom prst="roundRect">
          <a:avLst/>
        </a:prstGeom>
        <a:gradFill rotWithShape="0">
          <a:gsLst>
            <a:gs pos="0">
              <a:schemeClr val="accent2">
                <a:hueOff val="-2964286"/>
                <a:satOff val="14200"/>
                <a:lumOff val="13137"/>
                <a:alphaOff val="0"/>
                <a:tint val="96000"/>
                <a:lumMod val="100000"/>
              </a:schemeClr>
            </a:gs>
            <a:gs pos="78000">
              <a:schemeClr val="accent2">
                <a:hueOff val="-2964286"/>
                <a:satOff val="14200"/>
                <a:lumOff val="1313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300" kern="1200" dirty="0"/>
            <a:t>Összefoglalva a leírtak alapján kijelenthető, hogy a beruházás, kivitelezési munka hatása semlegesnek tekinthető vízvédelmi szempontból. </a:t>
          </a:r>
          <a:r>
            <a:rPr lang="hu-HU" sz="1300" kern="1200" dirty="0" err="1"/>
            <a:t>Havária</a:t>
          </a:r>
          <a:r>
            <a:rPr lang="hu-HU" sz="1300" kern="1200" dirty="0"/>
            <a:t> esetében esetleg terhelőnek tekinthető, hatása elviselhetőnek minősíthető.</a:t>
          </a:r>
          <a:endParaRPr lang="en-US" sz="1300" kern="1200" dirty="0"/>
        </a:p>
      </dsp:txBody>
      <dsp:txXfrm>
        <a:off x="79632" y="3422498"/>
        <a:ext cx="6469540" cy="147200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907D07-A55A-4366-83A5-906EB789C732}">
      <dsp:nvSpPr>
        <dsp:cNvPr id="0" name=""/>
        <dsp:cNvSpPr/>
      </dsp:nvSpPr>
      <dsp:spPr>
        <a:xfrm>
          <a:off x="0" y="257340"/>
          <a:ext cx="6628804" cy="14671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100" kern="1200" dirty="0"/>
            <a:t>Építés: A pályák kialakítása természetes anyagokból történik, a kialakítás során „üzemszerűen” nem várható hulladékképződés.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100" kern="1200" dirty="0"/>
            <a:t>A területen dolgozó munkagépek diesel üzeműek, csak olyan gépekkel dolgoznak, amelyek műszaki állapota hibátlan. A mini munkagépek tankolása a helyszínen történik, a tankolás során minden esetben textil olajfelszívó szőnyeget használnak, arra az esetre, ha a tankolás során üzemanyag folyna el, illetve a munkagépek állása idején is használják ezeket. A már nem használt, szennyezett olajfelszívó szőnyegeket összegyűjtik, veszélyes hulladékként kezelik, arra engedéllyel rendelkező szakcégnek átadják ártalmatlanításra.</a:t>
          </a:r>
          <a:endParaRPr lang="en-US" sz="1100" kern="1200" dirty="0"/>
        </a:p>
      </dsp:txBody>
      <dsp:txXfrm>
        <a:off x="71622" y="328962"/>
        <a:ext cx="6485560" cy="1323936"/>
      </dsp:txXfrm>
    </dsp:sp>
    <dsp:sp modelId="{9BFA440B-BC5F-4990-BFE3-5D905CD7F8DA}">
      <dsp:nvSpPr>
        <dsp:cNvPr id="0" name=""/>
        <dsp:cNvSpPr/>
      </dsp:nvSpPr>
      <dsp:spPr>
        <a:xfrm>
          <a:off x="0" y="1751670"/>
          <a:ext cx="6628804" cy="1467180"/>
        </a:xfrm>
        <a:prstGeom prst="roundRect">
          <a:avLst/>
        </a:prstGeom>
        <a:gradFill rotWithShape="0">
          <a:gsLst>
            <a:gs pos="0">
              <a:schemeClr val="accent2">
                <a:hueOff val="-1482143"/>
                <a:satOff val="7100"/>
                <a:lumOff val="6569"/>
                <a:alphaOff val="0"/>
                <a:tint val="96000"/>
                <a:lumMod val="100000"/>
              </a:schemeClr>
            </a:gs>
            <a:gs pos="78000">
              <a:schemeClr val="accent2">
                <a:hueOff val="-1482143"/>
                <a:satOff val="7100"/>
                <a:lumOff val="6569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100" kern="1200" dirty="0"/>
            <a:t>Működés: Az üzemelés során a pályán, valamint a beruházáshoz kapcsolódó további létesítményeknél (esőbeálló, kerékpáros kiszálló) várhatóan csak kommunális hulladék fog képződni.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100" kern="1200" dirty="0"/>
            <a:t>A keletkező kommunális hulladékokat a kihelyezett kukákban gyűjtik, heti rendszerességgel közszolgáltatóval elszállíttatják.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100" kern="1200" dirty="0"/>
            <a:t>A kiszolgáló épületben kialakításra kerül egy kerékpárszervíz is, így indokolt az épületben a keletkező hulladékok tárolására egy munkahelyi gyűjtőhely kialakítása. Az itt gyűjtött hulladékokat a vonatkozó jogszabályi előírásoknak megfelelően fogják gyűjteni, </a:t>
          </a:r>
          <a:r>
            <a:rPr lang="hu-HU" sz="1100" kern="1200" dirty="0" err="1"/>
            <a:t>elszállíttatni</a:t>
          </a:r>
          <a:r>
            <a:rPr lang="hu-HU" sz="1100" kern="1200" dirty="0"/>
            <a:t>.</a:t>
          </a:r>
          <a:endParaRPr lang="en-US" sz="1100" kern="1200" dirty="0"/>
        </a:p>
      </dsp:txBody>
      <dsp:txXfrm>
        <a:off x="71622" y="1823292"/>
        <a:ext cx="6485560" cy="1323936"/>
      </dsp:txXfrm>
    </dsp:sp>
    <dsp:sp modelId="{0150DE8D-D52E-4432-81FA-F3A921966C5D}">
      <dsp:nvSpPr>
        <dsp:cNvPr id="0" name=""/>
        <dsp:cNvSpPr/>
      </dsp:nvSpPr>
      <dsp:spPr>
        <a:xfrm>
          <a:off x="0" y="3255060"/>
          <a:ext cx="6628804" cy="1467180"/>
        </a:xfrm>
        <a:prstGeom prst="roundRect">
          <a:avLst/>
        </a:prstGeom>
        <a:gradFill rotWithShape="0">
          <a:gsLst>
            <a:gs pos="0">
              <a:schemeClr val="accent2">
                <a:hueOff val="-2964286"/>
                <a:satOff val="14200"/>
                <a:lumOff val="13137"/>
                <a:alphaOff val="0"/>
                <a:tint val="96000"/>
                <a:lumMod val="100000"/>
              </a:schemeClr>
            </a:gs>
            <a:gs pos="78000">
              <a:schemeClr val="accent2">
                <a:hueOff val="-2964286"/>
                <a:satOff val="14200"/>
                <a:lumOff val="1313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100" kern="1200" dirty="0"/>
            <a:t>Összefoglalva a leírtak alapján kijelenthető, hogy a keletkező hulladékok gyűjtése, tárolása a jogszabályi előírásoknak megfelelően fog történni.</a:t>
          </a:r>
          <a:endParaRPr lang="en-US" sz="1100" kern="1200" dirty="0"/>
        </a:p>
      </dsp:txBody>
      <dsp:txXfrm>
        <a:off x="71622" y="3326682"/>
        <a:ext cx="6485560" cy="132393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907D07-A55A-4366-83A5-906EB789C732}">
      <dsp:nvSpPr>
        <dsp:cNvPr id="0" name=""/>
        <dsp:cNvSpPr/>
      </dsp:nvSpPr>
      <dsp:spPr>
        <a:xfrm>
          <a:off x="0" y="177870"/>
          <a:ext cx="6628804" cy="46238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300" b="0" kern="1200" dirty="0"/>
            <a:t>Építés: </a:t>
          </a:r>
          <a:r>
            <a:rPr lang="hu-HU" sz="1300" b="0" i="0" kern="1200" dirty="0"/>
            <a:t>A tervezett beruházás építése során várhatóan számolni kell a nyomvonal kialakításokkal végzett földmunkák felső talajréteget érintő élőhely hatásával. A munka végzése érinti a pálya keskeny sávjában az erdő aljnövényzetét. A védett növényfajok közül a legnagyobb egyedszámban a kardos madársisak és madárfészek kosbor vannak jelen. Esetükben a hatások csökkentése érdekében elkerülhetetlen a legkörültekintőbb és legóvatosabb kivitelezés. A két faj vizsgálat során előkerült egyedei azonban - a térségi és országos szintű állománynagyságához viszonyítva - igen kis számban érintettek. Szintén ide sorolható érintettség tekintetében a piros madársisak faj is. Érzékenyebbnek tekinthetők az észlelt nőszőfű és palástfű </a:t>
          </a:r>
          <a:r>
            <a:rPr lang="hu-HU" sz="1300" b="0" i="0" kern="1200" dirty="0" err="1"/>
            <a:t>egyedek</a:t>
          </a:r>
          <a:r>
            <a:rPr lang="hu-HU" sz="1300" b="0" i="0" kern="1200" dirty="0"/>
            <a:t>. Ez utóbbiak „Javasolt hatáscsökkentő intézkedések” fejezetben betartottak kíméletével megóvhatóak és ezzel összességében megállapítható, hogy a védett növényfajokra és a térképezett élőhelyekre vonatkozóan a tervezett beruházás hatását elviselhető mértékűnek ítéljük.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300" b="0" i="0" kern="1200" dirty="0"/>
            <a:t>Az állatfajok esetében a kevésbé mobilis fajok tekintetében várható nagyobb hatás. A mozgékonyabb és röpképes fajok esetében várható, hogy azok egyedei a kivitelezés során a területről elmenekülnek. A védett állatfajok közül három lepkefaj, tíz madárfaj költése </a:t>
          </a:r>
          <a:r>
            <a:rPr lang="hu-HU" sz="1300" b="0" i="0" kern="1200" dirty="0" err="1"/>
            <a:t>valószínűsítva</a:t>
          </a:r>
          <a:r>
            <a:rPr lang="hu-HU" sz="1300" b="0" i="0" kern="1200" dirty="0"/>
            <a:t>, a nyomvonal mentén a hatásterületen belül egy-egy kétéltű és hüllő két emlősfaj jelenlétét igazoltuk, A „Javasolt hatáscsökkentő intézkedések” fejezetben betartottak mellett és az állatfajok egyedeinek érintettsége jelentősen mérsékelhető és az állatok esetében is megállapítható, hogy a tervezett beruházás hatását elviselhető mértékűnek ítéljük.</a:t>
          </a:r>
          <a:endParaRPr lang="en-US" sz="1300" b="0" kern="1200" dirty="0"/>
        </a:p>
      </dsp:txBody>
      <dsp:txXfrm>
        <a:off x="225717" y="403587"/>
        <a:ext cx="6177370" cy="417240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907D07-A55A-4366-83A5-906EB789C732}">
      <dsp:nvSpPr>
        <dsp:cNvPr id="0" name=""/>
        <dsp:cNvSpPr/>
      </dsp:nvSpPr>
      <dsp:spPr>
        <a:xfrm>
          <a:off x="0" y="131070"/>
          <a:ext cx="6628804" cy="47174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400" b="0" kern="1200" dirty="0"/>
            <a:t>Üzemelés: Védett növényfajok egyedeinek további pusztulása és az élőhelyek állapotának további károsítása nem várható az üzemelési fázis során, amennyiben a pályákat a sportolók </a:t>
          </a:r>
          <a:r>
            <a:rPr lang="hu-HU" sz="1400" b="0" kern="1200" dirty="0" err="1"/>
            <a:t>rendeltetésszerűen</a:t>
          </a:r>
          <a:r>
            <a:rPr lang="hu-HU" sz="1400" b="0" kern="1200" dirty="0"/>
            <a:t> fogják használni és azokról nem térnek le. Mivel a tervezett kerékpáros pályák tervezett területén már napjainkban is végzik a - jövőben intézményesített formában és keretek között végzendő - </a:t>
          </a:r>
          <a:r>
            <a:rPr lang="hu-HU" sz="1400" b="0" kern="1200" dirty="0" err="1"/>
            <a:t>downhill</a:t>
          </a:r>
          <a:r>
            <a:rPr lang="hu-HU" sz="1400" b="0" kern="1200" dirty="0"/>
            <a:t> sportot, valamint azt a már meglévő libegő, egyébként is zavart, degradált nyomvonala mentén valósítják meg, a botanikai értékek jelentős károsítása az üzemelési időszakban nem várható. Ezért a tervezett beruházás hatását a botanikai értékek tekintetében az üzemelési időszakban semleges mértékűnek ítéljük.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u-HU" sz="1400" b="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400" b="0" kern="1200" dirty="0"/>
            <a:t>Az üzemelési fázisban a pályák területén a nagy sebességgel mozgó kerékpárok által okozott gázolások jelenthetik a legnagyobb veszélyt a területen élő állatfajok egyedeire nézve. Ezért a fekete pálya esetében éjszakai, illetve csapadékos időben megvalósuló kerékpározás esetén elképzelhető a lassabb mozgású élőlények (pl.: puhatestűek, rovarok, szalamandra, stb.) esetleges gázolása. Azonban a „Javasolt hatáscsökkentő intézkedések” fejezetben részletezettek betartása mellett a tervezett beruházás hatását az üzemelési időszakban is elviselhető mértékűnek ítéljük.</a:t>
          </a:r>
          <a:endParaRPr lang="en-US" sz="1400" b="0" kern="1200" dirty="0"/>
        </a:p>
      </dsp:txBody>
      <dsp:txXfrm>
        <a:off x="230286" y="361356"/>
        <a:ext cx="6168232" cy="425686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907D07-A55A-4366-83A5-906EB789C732}">
      <dsp:nvSpPr>
        <dsp:cNvPr id="0" name=""/>
        <dsp:cNvSpPr/>
      </dsp:nvSpPr>
      <dsp:spPr>
        <a:xfrm>
          <a:off x="0" y="341670"/>
          <a:ext cx="6628804" cy="429623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400" kern="1200" dirty="0"/>
            <a:t>A „Kerékpáros park” létesítésének tájképi hatása az érintett területeken a libegő és a hozzákapcsolódó építmények megvalósításával már módosuló tájképi megjelenés mellett semleges, illetve elviselhető hatású</a:t>
          </a:r>
          <a:endParaRPr lang="en-US" sz="3400" kern="1200" dirty="0"/>
        </a:p>
      </dsp:txBody>
      <dsp:txXfrm>
        <a:off x="209725" y="551395"/>
        <a:ext cx="6209354" cy="387678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AD1D0D-C6F1-47A8-9956-69D0753102B0}">
      <dsp:nvSpPr>
        <dsp:cNvPr id="0" name=""/>
        <dsp:cNvSpPr/>
      </dsp:nvSpPr>
      <dsp:spPr>
        <a:xfrm>
          <a:off x="0" y="129990"/>
          <a:ext cx="6628804" cy="15444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Építés: A 27/2008. (XII. 3.) </a:t>
          </a:r>
          <a:r>
            <a:rPr lang="hu-HU" sz="1500" kern="1200" dirty="0" err="1"/>
            <a:t>KvVM</a:t>
          </a:r>
          <a:r>
            <a:rPr lang="hu-HU" sz="1500" kern="1200" dirty="0"/>
            <a:t>-EüM. együttes rendelet 2. mellékletében szereplő zajterhelési határértékekkel összehasonlítva a védendő homlokzat előtt kialakuló hangnyomásszintet, megállapítható, hogy a zajterhelés, illetve a zajkibocsátás a követelmény értéknek nappali időszakra megfelel.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Éjszakai időszakban munkavégzés nem történik</a:t>
          </a:r>
          <a:endParaRPr lang="en-US" sz="1500" kern="1200" dirty="0"/>
        </a:p>
      </dsp:txBody>
      <dsp:txXfrm>
        <a:off x="75391" y="205381"/>
        <a:ext cx="6478022" cy="1393618"/>
      </dsp:txXfrm>
    </dsp:sp>
    <dsp:sp modelId="{7F3278C7-2C8A-4F97-B86C-84600B715D10}">
      <dsp:nvSpPr>
        <dsp:cNvPr id="0" name=""/>
        <dsp:cNvSpPr/>
      </dsp:nvSpPr>
      <dsp:spPr>
        <a:xfrm>
          <a:off x="0" y="1717590"/>
          <a:ext cx="6628804" cy="1544400"/>
        </a:xfrm>
        <a:prstGeom prst="roundRect">
          <a:avLst/>
        </a:prstGeom>
        <a:gradFill rotWithShape="0">
          <a:gsLst>
            <a:gs pos="0">
              <a:schemeClr val="accent2">
                <a:hueOff val="-1482143"/>
                <a:satOff val="7100"/>
                <a:lumOff val="6569"/>
                <a:alphaOff val="0"/>
                <a:tint val="96000"/>
                <a:lumMod val="100000"/>
              </a:schemeClr>
            </a:gs>
            <a:gs pos="78000">
              <a:schemeClr val="accent2">
                <a:hueOff val="-1482143"/>
                <a:satOff val="7100"/>
                <a:lumOff val="6569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Működés: </a:t>
          </a:r>
          <a:r>
            <a:rPr lang="hu-HU" sz="1500" kern="1200" dirty="0">
              <a:effectLst/>
              <a:latin typeface="Calibri" panose="020F0502020204030204" pitchFamily="34" charset="0"/>
              <a:ea typeface="Times New Roman" panose="02020603050405020304" pitchFamily="18" charset="0"/>
            </a:rPr>
            <a:t>A „Kerékpáros Park” működése során várhatóan nem kerül letelepítésre olyan zajforrás, amely az alapzajtól elkülönülő zajkibocsátással üzemel. A pályákon robbanómotoros járművekkel tilos közlekedni.</a:t>
          </a:r>
          <a:endParaRPr lang="en-US" sz="1500" kern="1200" dirty="0"/>
        </a:p>
      </dsp:txBody>
      <dsp:txXfrm>
        <a:off x="75391" y="1792981"/>
        <a:ext cx="6478022" cy="1393618"/>
      </dsp:txXfrm>
    </dsp:sp>
    <dsp:sp modelId="{D709BBB4-5730-4C7B-A863-2112330DAB39}">
      <dsp:nvSpPr>
        <dsp:cNvPr id="0" name=""/>
        <dsp:cNvSpPr/>
      </dsp:nvSpPr>
      <dsp:spPr>
        <a:xfrm>
          <a:off x="0" y="3305190"/>
          <a:ext cx="6628804" cy="1544400"/>
        </a:xfrm>
        <a:prstGeom prst="roundRect">
          <a:avLst/>
        </a:prstGeom>
        <a:gradFill rotWithShape="0">
          <a:gsLst>
            <a:gs pos="0">
              <a:schemeClr val="accent2">
                <a:hueOff val="-2964286"/>
                <a:satOff val="14200"/>
                <a:lumOff val="13137"/>
                <a:alphaOff val="0"/>
                <a:tint val="96000"/>
                <a:lumMod val="100000"/>
              </a:schemeClr>
            </a:gs>
            <a:gs pos="78000">
              <a:schemeClr val="accent2">
                <a:hueOff val="-2964286"/>
                <a:satOff val="14200"/>
                <a:lumOff val="1313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500" kern="1200" dirty="0"/>
            <a:t>Összefoglalva a leírtak alapján kijelenthető, hogy a beruházás hatása semlegesnek tekinthető zajvédelmi szempontból. A kivitelezési munka kis mértékben terhelőnek tekinthető, hatása elviselhetőnek minősíthető.</a:t>
          </a:r>
          <a:endParaRPr lang="en-US" sz="1500" kern="1200" dirty="0"/>
        </a:p>
      </dsp:txBody>
      <dsp:txXfrm>
        <a:off x="75391" y="3380581"/>
        <a:ext cx="6478022" cy="13936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7">
            <a:extLst>
              <a:ext uri="{FF2B5EF4-FFF2-40B4-BE49-F238E27FC236}">
                <a16:creationId xmlns:a16="http://schemas.microsoft.com/office/drawing/2014/main" id="{0ADFFC45-3DC9-4433-926F-043E879D9D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9">
            <a:extLst>
              <a:ext uri="{FF2B5EF4-FFF2-40B4-BE49-F238E27FC236}">
                <a16:creationId xmlns:a16="http://schemas.microsoft.com/office/drawing/2014/main" id="{B5F26A87-0610-435F-AA13-BD658385C9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67230" y="-8468"/>
            <a:ext cx="4763558" cy="6866467"/>
            <a:chOff x="67175" y="-8467"/>
            <a:chExt cx="4763558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6321436-5AAD-4FB6-BB0D-316D4540E8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448300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11">
              <a:extLst>
                <a:ext uri="{FF2B5EF4-FFF2-40B4-BE49-F238E27FC236}">
                  <a16:creationId xmlns:a16="http://schemas.microsoft.com/office/drawing/2014/main" id="{94B0BD33-3D46-4F43-947A-825DFEF610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67175" y="3681413"/>
              <a:ext cx="4763558" cy="3176587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92E26C27-E1F5-47DC-9F83-469D196C55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58764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25">
              <a:extLst>
                <a:ext uri="{FF2B5EF4-FFF2-40B4-BE49-F238E27FC236}">
                  <a16:creationId xmlns:a16="http://schemas.microsoft.com/office/drawing/2014/main" id="{95F944E7-2B4E-4AE2-B4DB-846FF8AE0B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80730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FF14952D-390F-46CC-B302-73DDD9C416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9621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27">
              <a:extLst>
                <a:ext uri="{FF2B5EF4-FFF2-40B4-BE49-F238E27FC236}">
                  <a16:creationId xmlns:a16="http://schemas.microsoft.com/office/drawing/2014/main" id="{867CDE55-B22A-40D0-882A-9452919EEC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411788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8C409231-C942-4808-B529-DAC32A7DB0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448954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Cím 1">
            <a:extLst>
              <a:ext uri="{FF2B5EF4-FFF2-40B4-BE49-F238E27FC236}">
                <a16:creationId xmlns:a16="http://schemas.microsoft.com/office/drawing/2014/main" id="{3B4311D9-0732-4362-A815-6FCB3D0E05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7335" y="1282701"/>
            <a:ext cx="5096060" cy="4307148"/>
          </a:xfrm>
        </p:spPr>
        <p:txBody>
          <a:bodyPr anchor="ctr">
            <a:normAutofit/>
          </a:bodyPr>
          <a:lstStyle/>
          <a:p>
            <a:r>
              <a:rPr lang="hu-HU"/>
              <a:t>„Kerékpáros Park”</a:t>
            </a:r>
            <a:endParaRPr lang="hu-HU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9370F01-B8C9-4CE4-824C-92B2792E6E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36497" y="-8468"/>
            <a:ext cx="5074930" cy="6866468"/>
          </a:xfrm>
          <a:custGeom>
            <a:avLst/>
            <a:gdLst>
              <a:gd name="connsiteX0" fmla="*/ 0 w 5074930"/>
              <a:gd name="connsiteY0" fmla="*/ 0 h 6858000"/>
              <a:gd name="connsiteX1" fmla="*/ 1249825 w 5074930"/>
              <a:gd name="connsiteY1" fmla="*/ 0 h 6858000"/>
              <a:gd name="connsiteX2" fmla="*/ 1249825 w 5074930"/>
              <a:gd name="connsiteY2" fmla="*/ 8457 h 6858000"/>
              <a:gd name="connsiteX3" fmla="*/ 5074930 w 5074930"/>
              <a:gd name="connsiteY3" fmla="*/ 8457 h 6858000"/>
              <a:gd name="connsiteX4" fmla="*/ 5074930 w 5074930"/>
              <a:gd name="connsiteY4" fmla="*/ 6858000 h 6858000"/>
              <a:gd name="connsiteX5" fmla="*/ 1249825 w 5074930"/>
              <a:gd name="connsiteY5" fmla="*/ 6858000 h 6858000"/>
              <a:gd name="connsiteX6" fmla="*/ 1109383 w 507493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74930" h="6858000">
                <a:moveTo>
                  <a:pt x="0" y="0"/>
                </a:moveTo>
                <a:lnTo>
                  <a:pt x="1249825" y="0"/>
                </a:lnTo>
                <a:lnTo>
                  <a:pt x="1249825" y="8457"/>
                </a:lnTo>
                <a:lnTo>
                  <a:pt x="5074930" y="8457"/>
                </a:lnTo>
                <a:lnTo>
                  <a:pt x="5074930" y="6858000"/>
                </a:lnTo>
                <a:lnTo>
                  <a:pt x="1249825" y="6858000"/>
                </a:lnTo>
                <a:lnTo>
                  <a:pt x="1109383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78E9786F-98C1-487C-BEF3-44F8622364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21120" y="2510119"/>
            <a:ext cx="3602567" cy="1829292"/>
          </a:xfrm>
        </p:spPr>
        <p:txBody>
          <a:bodyPr anchor="ctr">
            <a:normAutofit/>
          </a:bodyPr>
          <a:lstStyle/>
          <a:p>
            <a:pPr algn="l"/>
            <a:r>
              <a:rPr lang="hu-HU" b="1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Miskolc, külterület, hrsz. 02053, 01043, 01042, 01044 és belterület, hrsz. 38507/6, 38507/7, 38502, 38508</a:t>
            </a:r>
            <a:endParaRPr lang="hu-H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009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4ECABAC-DF4E-43F6-9834-E6267F5C1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Esőbeálló, kerékpáros kiszálló hely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7C83DB6-5D5F-464D-9C97-F441027039B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u-HU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 libegő fenti fogadóépülete mellett korábban már megépítésre került egy esőbeálló, melyhez hasonlót kívánnak megépíteni jelen beruházással.</a:t>
            </a:r>
          </a:p>
          <a:p>
            <a:r>
              <a:rPr lang="hu-HU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Alapterülete 5,95 x 4,95 m. </a:t>
            </a:r>
            <a:r>
              <a:rPr lang="hu-HU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Padozata</a:t>
            </a:r>
            <a:r>
              <a:rPr lang="hu-HU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tömörített altalaj, valamint kavicsfeltöltés</a:t>
            </a:r>
            <a:endParaRPr lang="hu-HU" dirty="0"/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3854F090-2891-4A72-AA04-84BBD3D4E2A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hu-HU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 tervek szerint a libegő 10. számú oszlopa után egy kerékpáros kiszálló helyet is terveznek, a könnyebb használhatóság, kiszállás érdekében.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40985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52ED567-06B3-4107-9773-BBB6BD7867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11017BE-7F4F-4FC9-AD72-864394E1C5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53067"/>
            <a:ext cx="6155266" cy="4351866"/>
          </a:xfrm>
        </p:spPr>
        <p:txBody>
          <a:bodyPr anchor="ctr">
            <a:normAutofit/>
          </a:bodyPr>
          <a:lstStyle/>
          <a:p>
            <a:r>
              <a:rPr lang="hu-HU" dirty="0"/>
              <a:t>Levegő</a:t>
            </a:r>
          </a:p>
          <a:p>
            <a:r>
              <a:rPr lang="hu-HU" dirty="0" err="1"/>
              <a:t>Geokörnyezet</a:t>
            </a:r>
            <a:endParaRPr lang="hu-HU" dirty="0"/>
          </a:p>
          <a:p>
            <a:r>
              <a:rPr lang="hu-HU" dirty="0"/>
              <a:t>Felszíni vizek</a:t>
            </a:r>
          </a:p>
          <a:p>
            <a:r>
              <a:rPr lang="hu-HU" dirty="0"/>
              <a:t>Hulladékgazdálkodás</a:t>
            </a:r>
          </a:p>
          <a:p>
            <a:r>
              <a:rPr lang="hu-HU" dirty="0"/>
              <a:t>Élővilág</a:t>
            </a:r>
          </a:p>
          <a:p>
            <a:r>
              <a:rPr lang="hu-HU" dirty="0"/>
              <a:t>Táj</a:t>
            </a:r>
          </a:p>
          <a:p>
            <a:r>
              <a:rPr lang="hu-HU" dirty="0"/>
              <a:t>Zaj- és rezgés</a:t>
            </a:r>
          </a:p>
          <a:p>
            <a:endParaRPr lang="hu-HU" dirty="0"/>
          </a:p>
          <a:p>
            <a:endParaRPr lang="hu-HU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F551D8B-3775-4477-88B7-7B7C350D34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6" y="0"/>
            <a:ext cx="4657344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A901C3D-CFAE-460D-BD0E-7D22164D7D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590212" y="0"/>
            <a:ext cx="1059921" cy="6858000"/>
          </a:xfrm>
          <a:prstGeom prst="line">
            <a:avLst/>
          </a:prstGeom>
          <a:ln w="9525">
            <a:solidFill>
              <a:srgbClr val="BFBFBF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37C0EA9-1437-4437-9D20-2BBDA1AA9F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721600" y="3721395"/>
            <a:ext cx="4345560" cy="3136604"/>
          </a:xfrm>
          <a:prstGeom prst="line">
            <a:avLst/>
          </a:prstGeom>
          <a:ln w="9525">
            <a:solidFill>
              <a:srgbClr val="BFBFB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23">
            <a:extLst>
              <a:ext uri="{FF2B5EF4-FFF2-40B4-BE49-F238E27FC236}">
                <a16:creationId xmlns:a16="http://schemas.microsoft.com/office/drawing/2014/main" id="{BB934D2B-85E2-4375-94EE-B66C16BF79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25">
            <a:extLst>
              <a:ext uri="{FF2B5EF4-FFF2-40B4-BE49-F238E27FC236}">
                <a16:creationId xmlns:a16="http://schemas.microsoft.com/office/drawing/2014/main" id="{9B445E02-D785-4565-B842-9567BBC09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2C153736-D102-4F57-9DE7-615AFC02B0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7">
            <a:extLst>
              <a:ext uri="{FF2B5EF4-FFF2-40B4-BE49-F238E27FC236}">
                <a16:creationId xmlns:a16="http://schemas.microsoft.com/office/drawing/2014/main" id="{BA407A52-66F4-4CDE-A726-FF79F3EC34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8">
            <a:extLst>
              <a:ext uri="{FF2B5EF4-FFF2-40B4-BE49-F238E27FC236}">
                <a16:creationId xmlns:a16="http://schemas.microsoft.com/office/drawing/2014/main" id="{D28FFB34-4FC3-46F5-B900-D3B774FD0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Rectangle 29">
            <a:extLst>
              <a:ext uri="{FF2B5EF4-FFF2-40B4-BE49-F238E27FC236}">
                <a16:creationId xmlns:a16="http://schemas.microsoft.com/office/drawing/2014/main" id="{205F7B13-ACB5-46BE-8070-0431266B18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D52A0D23-45DD-4DF4-ADE6-A81F409BB9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AD351635-E69C-4D98-B931-E41BDD634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9658" y="1253067"/>
            <a:ext cx="3371742" cy="4351866"/>
          </a:xfrm>
        </p:spPr>
        <p:txBody>
          <a:bodyPr anchor="ctr">
            <a:normAutofit/>
          </a:bodyPr>
          <a:lstStyle/>
          <a:p>
            <a:r>
              <a:rPr lang="hu-HU">
                <a:solidFill>
                  <a:schemeClr val="bg1"/>
                </a:solidFill>
              </a:rPr>
              <a:t>Környezeti elemek és veszélyeztető tényezők vizsgálata</a:t>
            </a:r>
          </a:p>
        </p:txBody>
      </p:sp>
    </p:spTree>
    <p:extLst>
      <p:ext uri="{BB962C8B-B14F-4D97-AF65-F5344CB8AC3E}">
        <p14:creationId xmlns:p14="http://schemas.microsoft.com/office/powerpoint/2010/main" val="1869243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id="{655AE6B0-AC9E-4167-806F-E9DB135FC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BF531772-5F60-47DD-980F-FEF5AE5B4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81" y="1382486"/>
            <a:ext cx="3547581" cy="4093028"/>
          </a:xfrm>
        </p:spPr>
        <p:txBody>
          <a:bodyPr anchor="ctr">
            <a:normAutofit/>
          </a:bodyPr>
          <a:lstStyle/>
          <a:p>
            <a:r>
              <a:rPr lang="hu-HU" sz="4400"/>
              <a:t>Levegő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523416A-383B-4FDC-B4C9-D8EDDFE9C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267" y="-8467"/>
            <a:ext cx="4766733" cy="6866467"/>
            <a:chOff x="7425267" y="-8467"/>
            <a:chExt cx="4766733" cy="6866467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B0D29D5-3F7C-4197-821B-6D60A66CC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47FB49A-3541-428A-AADE-682A3C505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23">
              <a:extLst>
                <a:ext uri="{FF2B5EF4-FFF2-40B4-BE49-F238E27FC236}">
                  <a16:creationId xmlns:a16="http://schemas.microsoft.com/office/drawing/2014/main" id="{D96F53DC-08F1-42C6-B558-B83D54B27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5" name="Rectangle 25">
              <a:extLst>
                <a:ext uri="{FF2B5EF4-FFF2-40B4-BE49-F238E27FC236}">
                  <a16:creationId xmlns:a16="http://schemas.microsoft.com/office/drawing/2014/main" id="{AFE48CAF-A51C-463F-A570-ED99439A5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01F0C48B-50FF-4351-8207-16D096048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7" name="Rectangle 27">
              <a:extLst>
                <a:ext uri="{FF2B5EF4-FFF2-40B4-BE49-F238E27FC236}">
                  <a16:creationId xmlns:a16="http://schemas.microsoft.com/office/drawing/2014/main" id="{300384B6-5ED6-4F91-A548-B706D8375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8" name="Rectangle 28">
              <a:extLst>
                <a:ext uri="{FF2B5EF4-FFF2-40B4-BE49-F238E27FC236}">
                  <a16:creationId xmlns:a16="http://schemas.microsoft.com/office/drawing/2014/main" id="{337AFFAE-C182-463C-9459-8AB3C69D9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9" name="Rectangle 29">
              <a:extLst>
                <a:ext uri="{FF2B5EF4-FFF2-40B4-BE49-F238E27FC236}">
                  <a16:creationId xmlns:a16="http://schemas.microsoft.com/office/drawing/2014/main" id="{510ACF17-C3F0-42BF-BDEB-D07927712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0" name="Isosceles Triangle 59">
              <a:extLst>
                <a:ext uri="{FF2B5EF4-FFF2-40B4-BE49-F238E27FC236}">
                  <a16:creationId xmlns:a16="http://schemas.microsoft.com/office/drawing/2014/main" id="{E804EFD0-B84E-476F-9FC6-6C4A42EA0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87BD1F4E-A66D-4C06-86DA-8D56CA7A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77719" y="0"/>
            <a:ext cx="621428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artalom helye 2">
            <a:extLst>
              <a:ext uri="{FF2B5EF4-FFF2-40B4-BE49-F238E27FC236}">
                <a16:creationId xmlns:a16="http://schemas.microsoft.com/office/drawing/2014/main" id="{605766EF-C52E-4998-B368-80D1340B817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3192703"/>
              </p:ext>
            </p:extLst>
          </p:nvPr>
        </p:nvGraphicFramePr>
        <p:xfrm>
          <a:off x="4916553" y="944563"/>
          <a:ext cx="6628804" cy="4979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60168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55AE6B0-AC9E-4167-806F-E9DB135FC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BF531772-5F60-47DD-980F-FEF5AE5B4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81" y="1382486"/>
            <a:ext cx="3547581" cy="4093028"/>
          </a:xfrm>
        </p:spPr>
        <p:txBody>
          <a:bodyPr anchor="ctr">
            <a:normAutofit/>
          </a:bodyPr>
          <a:lstStyle/>
          <a:p>
            <a:r>
              <a:rPr lang="hu-HU" sz="4100"/>
              <a:t>Geokörnyezet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523416A-383B-4FDC-B4C9-D8EDDFE9C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267" y="-8467"/>
            <a:ext cx="4766733" cy="6866467"/>
            <a:chOff x="7425267" y="-8467"/>
            <a:chExt cx="4766733" cy="686646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B0D29D5-3F7C-4197-821B-6D60A66CC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47FB49A-3541-428A-AADE-682A3C505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23">
              <a:extLst>
                <a:ext uri="{FF2B5EF4-FFF2-40B4-BE49-F238E27FC236}">
                  <a16:creationId xmlns:a16="http://schemas.microsoft.com/office/drawing/2014/main" id="{D96F53DC-08F1-42C6-B558-B83D54B27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5">
              <a:extLst>
                <a:ext uri="{FF2B5EF4-FFF2-40B4-BE49-F238E27FC236}">
                  <a16:creationId xmlns:a16="http://schemas.microsoft.com/office/drawing/2014/main" id="{AFE48CAF-A51C-463F-A570-ED99439A5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01F0C48B-50FF-4351-8207-16D096048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7">
              <a:extLst>
                <a:ext uri="{FF2B5EF4-FFF2-40B4-BE49-F238E27FC236}">
                  <a16:creationId xmlns:a16="http://schemas.microsoft.com/office/drawing/2014/main" id="{300384B6-5ED6-4F91-A548-B706D8375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8">
              <a:extLst>
                <a:ext uri="{FF2B5EF4-FFF2-40B4-BE49-F238E27FC236}">
                  <a16:creationId xmlns:a16="http://schemas.microsoft.com/office/drawing/2014/main" id="{337AFFAE-C182-463C-9459-8AB3C69D9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9">
              <a:extLst>
                <a:ext uri="{FF2B5EF4-FFF2-40B4-BE49-F238E27FC236}">
                  <a16:creationId xmlns:a16="http://schemas.microsoft.com/office/drawing/2014/main" id="{510ACF17-C3F0-42BF-BDEB-D07927712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E804EFD0-B84E-476F-9FC6-6C4A42EA0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87BD1F4E-A66D-4C06-86DA-8D56CA7A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77719" y="0"/>
            <a:ext cx="621428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artalom helye 2">
            <a:extLst>
              <a:ext uri="{FF2B5EF4-FFF2-40B4-BE49-F238E27FC236}">
                <a16:creationId xmlns:a16="http://schemas.microsoft.com/office/drawing/2014/main" id="{605766EF-C52E-4998-B368-80D1340B817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5795843"/>
              </p:ext>
            </p:extLst>
          </p:nvPr>
        </p:nvGraphicFramePr>
        <p:xfrm>
          <a:off x="4916553" y="944563"/>
          <a:ext cx="6628804" cy="4979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964872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655AE6B0-AC9E-4167-806F-E9DB135FC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0E853912-67BC-4AAB-8F55-356B8AC32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81" y="1382486"/>
            <a:ext cx="3547581" cy="4093028"/>
          </a:xfrm>
        </p:spPr>
        <p:txBody>
          <a:bodyPr anchor="ctr">
            <a:normAutofit/>
          </a:bodyPr>
          <a:lstStyle/>
          <a:p>
            <a:r>
              <a:rPr lang="hu-HU" sz="4400"/>
              <a:t>Felszíni vizek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523416A-383B-4FDC-B4C9-D8EDDFE9C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267" y="-8467"/>
            <a:ext cx="4766733" cy="6866467"/>
            <a:chOff x="7425267" y="-8467"/>
            <a:chExt cx="4766733" cy="6866467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CB0D29D5-3F7C-4197-821B-6D60A66CC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47FB49A-3541-428A-AADE-682A3C505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23">
              <a:extLst>
                <a:ext uri="{FF2B5EF4-FFF2-40B4-BE49-F238E27FC236}">
                  <a16:creationId xmlns:a16="http://schemas.microsoft.com/office/drawing/2014/main" id="{D96F53DC-08F1-42C6-B558-B83D54B27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1" name="Rectangle 25">
              <a:extLst>
                <a:ext uri="{FF2B5EF4-FFF2-40B4-BE49-F238E27FC236}">
                  <a16:creationId xmlns:a16="http://schemas.microsoft.com/office/drawing/2014/main" id="{AFE48CAF-A51C-463F-A570-ED99439A5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01F0C48B-50FF-4351-8207-16D096048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3" name="Rectangle 27">
              <a:extLst>
                <a:ext uri="{FF2B5EF4-FFF2-40B4-BE49-F238E27FC236}">
                  <a16:creationId xmlns:a16="http://schemas.microsoft.com/office/drawing/2014/main" id="{300384B6-5ED6-4F91-A548-B706D8375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4" name="Rectangle 28">
              <a:extLst>
                <a:ext uri="{FF2B5EF4-FFF2-40B4-BE49-F238E27FC236}">
                  <a16:creationId xmlns:a16="http://schemas.microsoft.com/office/drawing/2014/main" id="{337AFFAE-C182-463C-9459-8AB3C69D9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5" name="Rectangle 29">
              <a:extLst>
                <a:ext uri="{FF2B5EF4-FFF2-40B4-BE49-F238E27FC236}">
                  <a16:creationId xmlns:a16="http://schemas.microsoft.com/office/drawing/2014/main" id="{510ACF17-C3F0-42BF-BDEB-D07927712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E804EFD0-B84E-476F-9FC6-6C4A42EA0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87BD1F4E-A66D-4C06-86DA-8D56CA7A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77719" y="0"/>
            <a:ext cx="621428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rtalom helye 2">
            <a:extLst>
              <a:ext uri="{FF2B5EF4-FFF2-40B4-BE49-F238E27FC236}">
                <a16:creationId xmlns:a16="http://schemas.microsoft.com/office/drawing/2014/main" id="{0FE5CA0C-6443-493E-8C5E-D087B9906B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0787017"/>
              </p:ext>
            </p:extLst>
          </p:nvPr>
        </p:nvGraphicFramePr>
        <p:xfrm>
          <a:off x="4916553" y="944563"/>
          <a:ext cx="6628804" cy="4979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989873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655AE6B0-AC9E-4167-806F-E9DB135FC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0E853912-67BC-4AAB-8F55-356B8AC32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81" y="1382486"/>
            <a:ext cx="3547581" cy="4093028"/>
          </a:xfrm>
        </p:spPr>
        <p:txBody>
          <a:bodyPr anchor="ctr">
            <a:normAutofit/>
          </a:bodyPr>
          <a:lstStyle/>
          <a:p>
            <a:r>
              <a:rPr lang="hu-HU" sz="4400" dirty="0"/>
              <a:t>Hulladék-gazdálkodás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523416A-383B-4FDC-B4C9-D8EDDFE9C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267" y="-8467"/>
            <a:ext cx="4766733" cy="6866467"/>
            <a:chOff x="7425267" y="-8467"/>
            <a:chExt cx="4766733" cy="6866467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CB0D29D5-3F7C-4197-821B-6D60A66CC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47FB49A-3541-428A-AADE-682A3C505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23">
              <a:extLst>
                <a:ext uri="{FF2B5EF4-FFF2-40B4-BE49-F238E27FC236}">
                  <a16:creationId xmlns:a16="http://schemas.microsoft.com/office/drawing/2014/main" id="{D96F53DC-08F1-42C6-B558-B83D54B27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1" name="Rectangle 25">
              <a:extLst>
                <a:ext uri="{FF2B5EF4-FFF2-40B4-BE49-F238E27FC236}">
                  <a16:creationId xmlns:a16="http://schemas.microsoft.com/office/drawing/2014/main" id="{AFE48CAF-A51C-463F-A570-ED99439A5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01F0C48B-50FF-4351-8207-16D096048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3" name="Rectangle 27">
              <a:extLst>
                <a:ext uri="{FF2B5EF4-FFF2-40B4-BE49-F238E27FC236}">
                  <a16:creationId xmlns:a16="http://schemas.microsoft.com/office/drawing/2014/main" id="{300384B6-5ED6-4F91-A548-B706D8375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4" name="Rectangle 28">
              <a:extLst>
                <a:ext uri="{FF2B5EF4-FFF2-40B4-BE49-F238E27FC236}">
                  <a16:creationId xmlns:a16="http://schemas.microsoft.com/office/drawing/2014/main" id="{337AFFAE-C182-463C-9459-8AB3C69D9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5" name="Rectangle 29">
              <a:extLst>
                <a:ext uri="{FF2B5EF4-FFF2-40B4-BE49-F238E27FC236}">
                  <a16:creationId xmlns:a16="http://schemas.microsoft.com/office/drawing/2014/main" id="{510ACF17-C3F0-42BF-BDEB-D07927712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E804EFD0-B84E-476F-9FC6-6C4A42EA0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87BD1F4E-A66D-4C06-86DA-8D56CA7A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77719" y="0"/>
            <a:ext cx="621428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rtalom helye 2">
            <a:extLst>
              <a:ext uri="{FF2B5EF4-FFF2-40B4-BE49-F238E27FC236}">
                <a16:creationId xmlns:a16="http://schemas.microsoft.com/office/drawing/2014/main" id="{0FE5CA0C-6443-493E-8C5E-D087B9906B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4962957"/>
              </p:ext>
            </p:extLst>
          </p:nvPr>
        </p:nvGraphicFramePr>
        <p:xfrm>
          <a:off x="4916553" y="944563"/>
          <a:ext cx="6628804" cy="4979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33856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655AE6B0-AC9E-4167-806F-E9DB135FC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0E853912-67BC-4AAB-8F55-356B8AC32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81" y="1382486"/>
            <a:ext cx="3547581" cy="4093028"/>
          </a:xfrm>
        </p:spPr>
        <p:txBody>
          <a:bodyPr anchor="ctr">
            <a:normAutofit/>
          </a:bodyPr>
          <a:lstStyle/>
          <a:p>
            <a:r>
              <a:rPr lang="hu-HU" sz="4400" dirty="0"/>
              <a:t>Élővilág-védelem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523416A-383B-4FDC-B4C9-D8EDDFE9C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267" y="-8467"/>
            <a:ext cx="4766733" cy="6866467"/>
            <a:chOff x="7425267" y="-8467"/>
            <a:chExt cx="4766733" cy="6866467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CB0D29D5-3F7C-4197-821B-6D60A66CC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47FB49A-3541-428A-AADE-682A3C505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23">
              <a:extLst>
                <a:ext uri="{FF2B5EF4-FFF2-40B4-BE49-F238E27FC236}">
                  <a16:creationId xmlns:a16="http://schemas.microsoft.com/office/drawing/2014/main" id="{D96F53DC-08F1-42C6-B558-B83D54B27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1" name="Rectangle 25">
              <a:extLst>
                <a:ext uri="{FF2B5EF4-FFF2-40B4-BE49-F238E27FC236}">
                  <a16:creationId xmlns:a16="http://schemas.microsoft.com/office/drawing/2014/main" id="{AFE48CAF-A51C-463F-A570-ED99439A5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01F0C48B-50FF-4351-8207-16D096048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3" name="Rectangle 27">
              <a:extLst>
                <a:ext uri="{FF2B5EF4-FFF2-40B4-BE49-F238E27FC236}">
                  <a16:creationId xmlns:a16="http://schemas.microsoft.com/office/drawing/2014/main" id="{300384B6-5ED6-4F91-A548-B706D8375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4" name="Rectangle 28">
              <a:extLst>
                <a:ext uri="{FF2B5EF4-FFF2-40B4-BE49-F238E27FC236}">
                  <a16:creationId xmlns:a16="http://schemas.microsoft.com/office/drawing/2014/main" id="{337AFFAE-C182-463C-9459-8AB3C69D9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5" name="Rectangle 29">
              <a:extLst>
                <a:ext uri="{FF2B5EF4-FFF2-40B4-BE49-F238E27FC236}">
                  <a16:creationId xmlns:a16="http://schemas.microsoft.com/office/drawing/2014/main" id="{510ACF17-C3F0-42BF-BDEB-D07927712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E804EFD0-B84E-476F-9FC6-6C4A42EA0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87BD1F4E-A66D-4C06-86DA-8D56CA7A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77719" y="0"/>
            <a:ext cx="621428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rtalom helye 2">
            <a:extLst>
              <a:ext uri="{FF2B5EF4-FFF2-40B4-BE49-F238E27FC236}">
                <a16:creationId xmlns:a16="http://schemas.microsoft.com/office/drawing/2014/main" id="{0FE5CA0C-6443-493E-8C5E-D087B9906B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6609817"/>
              </p:ext>
            </p:extLst>
          </p:nvPr>
        </p:nvGraphicFramePr>
        <p:xfrm>
          <a:off x="4916553" y="944563"/>
          <a:ext cx="6628804" cy="4979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616419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655AE6B0-AC9E-4167-806F-E9DB135FC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0E853912-67BC-4AAB-8F55-356B8AC32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81" y="1382486"/>
            <a:ext cx="3547581" cy="4093028"/>
          </a:xfrm>
        </p:spPr>
        <p:txBody>
          <a:bodyPr anchor="ctr">
            <a:normAutofit/>
          </a:bodyPr>
          <a:lstStyle/>
          <a:p>
            <a:r>
              <a:rPr lang="hu-HU" sz="4400" dirty="0"/>
              <a:t>Élővilág-védelem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523416A-383B-4FDC-B4C9-D8EDDFE9C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267" y="-8467"/>
            <a:ext cx="4766733" cy="6866467"/>
            <a:chOff x="7425267" y="-8467"/>
            <a:chExt cx="4766733" cy="6866467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CB0D29D5-3F7C-4197-821B-6D60A66CC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47FB49A-3541-428A-AADE-682A3C505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23">
              <a:extLst>
                <a:ext uri="{FF2B5EF4-FFF2-40B4-BE49-F238E27FC236}">
                  <a16:creationId xmlns:a16="http://schemas.microsoft.com/office/drawing/2014/main" id="{D96F53DC-08F1-42C6-B558-B83D54B27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1" name="Rectangle 25">
              <a:extLst>
                <a:ext uri="{FF2B5EF4-FFF2-40B4-BE49-F238E27FC236}">
                  <a16:creationId xmlns:a16="http://schemas.microsoft.com/office/drawing/2014/main" id="{AFE48CAF-A51C-463F-A570-ED99439A5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01F0C48B-50FF-4351-8207-16D096048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3" name="Rectangle 27">
              <a:extLst>
                <a:ext uri="{FF2B5EF4-FFF2-40B4-BE49-F238E27FC236}">
                  <a16:creationId xmlns:a16="http://schemas.microsoft.com/office/drawing/2014/main" id="{300384B6-5ED6-4F91-A548-B706D8375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4" name="Rectangle 28">
              <a:extLst>
                <a:ext uri="{FF2B5EF4-FFF2-40B4-BE49-F238E27FC236}">
                  <a16:creationId xmlns:a16="http://schemas.microsoft.com/office/drawing/2014/main" id="{337AFFAE-C182-463C-9459-8AB3C69D9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5" name="Rectangle 29">
              <a:extLst>
                <a:ext uri="{FF2B5EF4-FFF2-40B4-BE49-F238E27FC236}">
                  <a16:creationId xmlns:a16="http://schemas.microsoft.com/office/drawing/2014/main" id="{510ACF17-C3F0-42BF-BDEB-D07927712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E804EFD0-B84E-476F-9FC6-6C4A42EA0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87BD1F4E-A66D-4C06-86DA-8D56CA7A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77719" y="0"/>
            <a:ext cx="621428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rtalom helye 2">
            <a:extLst>
              <a:ext uri="{FF2B5EF4-FFF2-40B4-BE49-F238E27FC236}">
                <a16:creationId xmlns:a16="http://schemas.microsoft.com/office/drawing/2014/main" id="{0FE5CA0C-6443-493E-8C5E-D087B9906B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1632075"/>
              </p:ext>
            </p:extLst>
          </p:nvPr>
        </p:nvGraphicFramePr>
        <p:xfrm>
          <a:off x="4916553" y="944563"/>
          <a:ext cx="6628804" cy="4979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744131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655AE6B0-AC9E-4167-806F-E9DB135FC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0E853912-67BC-4AAB-8F55-356B8AC32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81" y="1382486"/>
            <a:ext cx="3547581" cy="4093028"/>
          </a:xfrm>
        </p:spPr>
        <p:txBody>
          <a:bodyPr anchor="ctr">
            <a:normAutofit/>
          </a:bodyPr>
          <a:lstStyle/>
          <a:p>
            <a:r>
              <a:rPr lang="hu-HU" sz="4400" dirty="0"/>
              <a:t>Tájvédelem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523416A-383B-4FDC-B4C9-D8EDDFE9C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267" y="-8467"/>
            <a:ext cx="4766733" cy="6866467"/>
            <a:chOff x="7425267" y="-8467"/>
            <a:chExt cx="4766733" cy="6866467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CB0D29D5-3F7C-4197-821B-6D60A66CC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47FB49A-3541-428A-AADE-682A3C505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23">
              <a:extLst>
                <a:ext uri="{FF2B5EF4-FFF2-40B4-BE49-F238E27FC236}">
                  <a16:creationId xmlns:a16="http://schemas.microsoft.com/office/drawing/2014/main" id="{D96F53DC-08F1-42C6-B558-B83D54B27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1" name="Rectangle 25">
              <a:extLst>
                <a:ext uri="{FF2B5EF4-FFF2-40B4-BE49-F238E27FC236}">
                  <a16:creationId xmlns:a16="http://schemas.microsoft.com/office/drawing/2014/main" id="{AFE48CAF-A51C-463F-A570-ED99439A5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01F0C48B-50FF-4351-8207-16D096048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3" name="Rectangle 27">
              <a:extLst>
                <a:ext uri="{FF2B5EF4-FFF2-40B4-BE49-F238E27FC236}">
                  <a16:creationId xmlns:a16="http://schemas.microsoft.com/office/drawing/2014/main" id="{300384B6-5ED6-4F91-A548-B706D8375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4" name="Rectangle 28">
              <a:extLst>
                <a:ext uri="{FF2B5EF4-FFF2-40B4-BE49-F238E27FC236}">
                  <a16:creationId xmlns:a16="http://schemas.microsoft.com/office/drawing/2014/main" id="{337AFFAE-C182-463C-9459-8AB3C69D9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5" name="Rectangle 29">
              <a:extLst>
                <a:ext uri="{FF2B5EF4-FFF2-40B4-BE49-F238E27FC236}">
                  <a16:creationId xmlns:a16="http://schemas.microsoft.com/office/drawing/2014/main" id="{510ACF17-C3F0-42BF-BDEB-D07927712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E804EFD0-B84E-476F-9FC6-6C4A42EA0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87BD1F4E-A66D-4C06-86DA-8D56CA7A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77719" y="0"/>
            <a:ext cx="621428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rtalom helye 2">
            <a:extLst>
              <a:ext uri="{FF2B5EF4-FFF2-40B4-BE49-F238E27FC236}">
                <a16:creationId xmlns:a16="http://schemas.microsoft.com/office/drawing/2014/main" id="{0FE5CA0C-6443-493E-8C5E-D087B9906B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5656949"/>
              </p:ext>
            </p:extLst>
          </p:nvPr>
        </p:nvGraphicFramePr>
        <p:xfrm>
          <a:off x="4916553" y="944563"/>
          <a:ext cx="6628804" cy="4979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964957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id="{655AE6B0-AC9E-4167-806F-E9DB135FC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BF531772-5F60-47DD-980F-FEF5AE5B4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81" y="1382486"/>
            <a:ext cx="3841731" cy="4093028"/>
          </a:xfrm>
        </p:spPr>
        <p:txBody>
          <a:bodyPr anchor="ctr">
            <a:normAutofit/>
          </a:bodyPr>
          <a:lstStyle/>
          <a:p>
            <a:r>
              <a:rPr lang="hu-HU" sz="4000" dirty="0"/>
              <a:t>Zaj- és rezgésvédelem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523416A-383B-4FDC-B4C9-D8EDDFE9C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267" y="-8467"/>
            <a:ext cx="4766733" cy="6866467"/>
            <a:chOff x="7425267" y="-8467"/>
            <a:chExt cx="4766733" cy="6866467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B0D29D5-3F7C-4197-821B-6D60A66CC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47FB49A-3541-428A-AADE-682A3C505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23">
              <a:extLst>
                <a:ext uri="{FF2B5EF4-FFF2-40B4-BE49-F238E27FC236}">
                  <a16:creationId xmlns:a16="http://schemas.microsoft.com/office/drawing/2014/main" id="{D96F53DC-08F1-42C6-B558-B83D54B27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5" name="Rectangle 25">
              <a:extLst>
                <a:ext uri="{FF2B5EF4-FFF2-40B4-BE49-F238E27FC236}">
                  <a16:creationId xmlns:a16="http://schemas.microsoft.com/office/drawing/2014/main" id="{AFE48CAF-A51C-463F-A570-ED99439A5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01F0C48B-50FF-4351-8207-16D096048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7" name="Rectangle 27">
              <a:extLst>
                <a:ext uri="{FF2B5EF4-FFF2-40B4-BE49-F238E27FC236}">
                  <a16:creationId xmlns:a16="http://schemas.microsoft.com/office/drawing/2014/main" id="{300384B6-5ED6-4F91-A548-B706D8375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8" name="Rectangle 28">
              <a:extLst>
                <a:ext uri="{FF2B5EF4-FFF2-40B4-BE49-F238E27FC236}">
                  <a16:creationId xmlns:a16="http://schemas.microsoft.com/office/drawing/2014/main" id="{337AFFAE-C182-463C-9459-8AB3C69D9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9" name="Rectangle 29">
              <a:extLst>
                <a:ext uri="{FF2B5EF4-FFF2-40B4-BE49-F238E27FC236}">
                  <a16:creationId xmlns:a16="http://schemas.microsoft.com/office/drawing/2014/main" id="{510ACF17-C3F0-42BF-BDEB-D07927712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0" name="Isosceles Triangle 59">
              <a:extLst>
                <a:ext uri="{FF2B5EF4-FFF2-40B4-BE49-F238E27FC236}">
                  <a16:creationId xmlns:a16="http://schemas.microsoft.com/office/drawing/2014/main" id="{E804EFD0-B84E-476F-9FC6-6C4A42EA0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87BD1F4E-A66D-4C06-86DA-8D56CA7A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77719" y="0"/>
            <a:ext cx="621428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artalom helye 2">
            <a:extLst>
              <a:ext uri="{FF2B5EF4-FFF2-40B4-BE49-F238E27FC236}">
                <a16:creationId xmlns:a16="http://schemas.microsoft.com/office/drawing/2014/main" id="{605766EF-C52E-4998-B368-80D1340B817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7521324"/>
              </p:ext>
            </p:extLst>
          </p:nvPr>
        </p:nvGraphicFramePr>
        <p:xfrm>
          <a:off x="4916553" y="944563"/>
          <a:ext cx="6628804" cy="4979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2291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C52ED567-06B3-4107-9773-BBB6BD7867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F8A0CFD-89F0-42C5-B998-43835F8163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53067"/>
            <a:ext cx="6155266" cy="4351866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hu-HU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Több generáció számára elérhető kerékpáros park létrehozása.</a:t>
            </a:r>
          </a:p>
          <a:p>
            <a:pPr>
              <a:lnSpc>
                <a:spcPct val="90000"/>
              </a:lnSpc>
            </a:pPr>
            <a:r>
              <a:rPr lang="hu-HU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sport kedvelői biztonságos,  ellenőrzött körülmények között tudjanak hódolni ezen sportnak, </a:t>
            </a:r>
            <a:r>
              <a:rPr lang="hu-HU">
                <a:latin typeface="Calibri" panose="020F0502020204030204" pitchFamily="34" charset="0"/>
                <a:cs typeface="Times New Roman" panose="02020603050405020304" pitchFamily="18" charset="0"/>
              </a:rPr>
              <a:t>akár hobbi szinten is-Magyarországon már létesültek fekete </a:t>
            </a:r>
            <a:r>
              <a:rPr lang="hu-HU" err="1">
                <a:latin typeface="Calibri" panose="020F0502020204030204" pitchFamily="34" charset="0"/>
                <a:cs typeface="Times New Roman" panose="02020603050405020304" pitchFamily="18" charset="0"/>
              </a:rPr>
              <a:t>downhill</a:t>
            </a:r>
            <a:r>
              <a:rPr lang="hu-HU">
                <a:latin typeface="Calibri" panose="020F0502020204030204" pitchFamily="34" charset="0"/>
                <a:cs typeface="Times New Roman" panose="02020603050405020304" pitchFamily="18" charset="0"/>
              </a:rPr>
              <a:t>-pályák (pl. Sopron, Mátra, Eplény), azonban olyan pálya, amely nemcsak a profik számára teljesíthető, </a:t>
            </a:r>
            <a:r>
              <a:rPr lang="hu-HU" err="1">
                <a:latin typeface="Calibri" panose="020F0502020204030204" pitchFamily="34" charset="0"/>
                <a:cs typeface="Times New Roman" panose="02020603050405020304" pitchFamily="18" charset="0"/>
              </a:rPr>
              <a:t>ezidáig</a:t>
            </a:r>
            <a:r>
              <a:rPr lang="hu-HU">
                <a:latin typeface="Calibri" panose="020F0502020204030204" pitchFamily="34" charset="0"/>
                <a:cs typeface="Times New Roman" panose="02020603050405020304" pitchFamily="18" charset="0"/>
              </a:rPr>
              <a:t> nem létesült Magyarországon. </a:t>
            </a:r>
            <a:endParaRPr lang="hu-HU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hu-HU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db, különböző nehézségi fokozatú </a:t>
            </a:r>
            <a:r>
              <a:rPr lang="hu-HU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downhill</a:t>
            </a:r>
            <a:r>
              <a:rPr lang="hu-HU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pálya és egy </a:t>
            </a:r>
            <a:r>
              <a:rPr lang="hu-HU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pumptrack</a:t>
            </a:r>
            <a:r>
              <a:rPr lang="hu-HU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pálya kerül kialakításra</a:t>
            </a:r>
            <a:r>
              <a:rPr lang="hu-HU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hu-HU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38507/6 hrsz-ú ingatlanon lévő épület átépítésével egy kiszolgáló épület.</a:t>
            </a:r>
            <a:endParaRPr lang="hu-HU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hu-HU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 libegő felső végpontjánál egy kerékpáros kiszálló, illetve a végpont közelében egy fedett esőbeálló.</a:t>
            </a:r>
          </a:p>
          <a:p>
            <a:pPr>
              <a:lnSpc>
                <a:spcPct val="90000"/>
              </a:lnSpc>
            </a:pPr>
            <a:endParaRPr lang="hu-HU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F551D8B-3775-4477-88B7-7B7C350D34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6" y="0"/>
            <a:ext cx="4657344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A901C3D-CFAE-460D-BD0E-7D22164D7D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590212" y="0"/>
            <a:ext cx="1059921" cy="6858000"/>
          </a:xfrm>
          <a:prstGeom prst="line">
            <a:avLst/>
          </a:prstGeom>
          <a:ln w="9525">
            <a:solidFill>
              <a:srgbClr val="BFBFBF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37C0EA9-1437-4437-9D20-2BBDA1AA9F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721600" y="3721395"/>
            <a:ext cx="4345560" cy="3136604"/>
          </a:xfrm>
          <a:prstGeom prst="line">
            <a:avLst/>
          </a:prstGeom>
          <a:ln w="9525">
            <a:solidFill>
              <a:srgbClr val="BFBFB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3">
            <a:extLst>
              <a:ext uri="{FF2B5EF4-FFF2-40B4-BE49-F238E27FC236}">
                <a16:creationId xmlns:a16="http://schemas.microsoft.com/office/drawing/2014/main" id="{BB934D2B-85E2-4375-94EE-B66C16BF79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Rectangle 25">
            <a:extLst>
              <a:ext uri="{FF2B5EF4-FFF2-40B4-BE49-F238E27FC236}">
                <a16:creationId xmlns:a16="http://schemas.microsoft.com/office/drawing/2014/main" id="{9B445E02-D785-4565-B842-9567BBC09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2C153736-D102-4F57-9DE7-615AFC02B0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Rectangle 27">
            <a:extLst>
              <a:ext uri="{FF2B5EF4-FFF2-40B4-BE49-F238E27FC236}">
                <a16:creationId xmlns:a16="http://schemas.microsoft.com/office/drawing/2014/main" id="{BA407A52-66F4-4CDE-A726-FF79F3EC34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Rectangle 28">
            <a:extLst>
              <a:ext uri="{FF2B5EF4-FFF2-40B4-BE49-F238E27FC236}">
                <a16:creationId xmlns:a16="http://schemas.microsoft.com/office/drawing/2014/main" id="{D28FFB34-4FC3-46F5-B900-D3B774FD0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Rectangle 29">
            <a:extLst>
              <a:ext uri="{FF2B5EF4-FFF2-40B4-BE49-F238E27FC236}">
                <a16:creationId xmlns:a16="http://schemas.microsoft.com/office/drawing/2014/main" id="{205F7B13-ACB5-46BE-8070-0431266B18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38">
            <a:extLst>
              <a:ext uri="{FF2B5EF4-FFF2-40B4-BE49-F238E27FC236}">
                <a16:creationId xmlns:a16="http://schemas.microsoft.com/office/drawing/2014/main" id="{D52A0D23-45DD-4DF4-ADE6-A81F409BB9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8B0DE824-14F1-405F-BEF9-7FE189AF7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9658" y="1253067"/>
            <a:ext cx="3371742" cy="4351866"/>
          </a:xfrm>
        </p:spPr>
        <p:txBody>
          <a:bodyPr anchor="ctr">
            <a:normAutofit/>
          </a:bodyPr>
          <a:lstStyle/>
          <a:p>
            <a:r>
              <a:rPr lang="hu-HU">
                <a:solidFill>
                  <a:schemeClr val="bg1"/>
                </a:solidFill>
              </a:rPr>
              <a:t>Tervezett tevékenység célja </a:t>
            </a:r>
          </a:p>
        </p:txBody>
      </p:sp>
    </p:spTree>
    <p:extLst>
      <p:ext uri="{BB962C8B-B14F-4D97-AF65-F5344CB8AC3E}">
        <p14:creationId xmlns:p14="http://schemas.microsoft.com/office/powerpoint/2010/main" val="17226205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655AE6B0-AC9E-4167-806F-E9DB135FC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0E853912-67BC-4AAB-8F55-356B8AC32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81" y="1382486"/>
            <a:ext cx="3547581" cy="4093028"/>
          </a:xfrm>
        </p:spPr>
        <p:txBody>
          <a:bodyPr anchor="ctr">
            <a:normAutofit/>
          </a:bodyPr>
          <a:lstStyle/>
          <a:p>
            <a:r>
              <a:rPr lang="hu-HU" dirty="0"/>
              <a:t>Javasolt hastáscsökkentő intézkedések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523416A-383B-4FDC-B4C9-D8EDDFE9C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267" y="-8467"/>
            <a:ext cx="4766733" cy="6866467"/>
            <a:chOff x="7425267" y="-8467"/>
            <a:chExt cx="4766733" cy="6866467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CB0D29D5-3F7C-4197-821B-6D60A66CC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47FB49A-3541-428A-AADE-682A3C505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23">
              <a:extLst>
                <a:ext uri="{FF2B5EF4-FFF2-40B4-BE49-F238E27FC236}">
                  <a16:creationId xmlns:a16="http://schemas.microsoft.com/office/drawing/2014/main" id="{D96F53DC-08F1-42C6-B558-B83D54B27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1" name="Rectangle 25">
              <a:extLst>
                <a:ext uri="{FF2B5EF4-FFF2-40B4-BE49-F238E27FC236}">
                  <a16:creationId xmlns:a16="http://schemas.microsoft.com/office/drawing/2014/main" id="{AFE48CAF-A51C-463F-A570-ED99439A5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01F0C48B-50FF-4351-8207-16D096048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3" name="Rectangle 27">
              <a:extLst>
                <a:ext uri="{FF2B5EF4-FFF2-40B4-BE49-F238E27FC236}">
                  <a16:creationId xmlns:a16="http://schemas.microsoft.com/office/drawing/2014/main" id="{300384B6-5ED6-4F91-A548-B706D8375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4" name="Rectangle 28">
              <a:extLst>
                <a:ext uri="{FF2B5EF4-FFF2-40B4-BE49-F238E27FC236}">
                  <a16:creationId xmlns:a16="http://schemas.microsoft.com/office/drawing/2014/main" id="{337AFFAE-C182-463C-9459-8AB3C69D9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5" name="Rectangle 29">
              <a:extLst>
                <a:ext uri="{FF2B5EF4-FFF2-40B4-BE49-F238E27FC236}">
                  <a16:creationId xmlns:a16="http://schemas.microsoft.com/office/drawing/2014/main" id="{510ACF17-C3F0-42BF-BDEB-D07927712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E804EFD0-B84E-476F-9FC6-6C4A42EA0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87BD1F4E-A66D-4C06-86DA-8D56CA7A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77719" y="0"/>
            <a:ext cx="621428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rtalom helye 2">
            <a:extLst>
              <a:ext uri="{FF2B5EF4-FFF2-40B4-BE49-F238E27FC236}">
                <a16:creationId xmlns:a16="http://schemas.microsoft.com/office/drawing/2014/main" id="{0FE5CA0C-6443-493E-8C5E-D087B9906B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0276612"/>
              </p:ext>
            </p:extLst>
          </p:nvPr>
        </p:nvGraphicFramePr>
        <p:xfrm>
          <a:off x="4916553" y="944563"/>
          <a:ext cx="6628804" cy="4979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70240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9">
            <a:extLst>
              <a:ext uri="{FF2B5EF4-FFF2-40B4-BE49-F238E27FC236}">
                <a16:creationId xmlns:a16="http://schemas.microsoft.com/office/drawing/2014/main" id="{609316A9-990D-4EC3-A671-70EE5C1493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B0C6109-9159-49CA-AD7A-F9035539DB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86F14F5-308C-4EB6-87AB-05DE9501B1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BA032363-A188-47C5-9D59-9B788809DC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2C4077DF-6BB9-4069-AD28-6B1664EBB0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1D2B8B50-3419-41ED-9A9F-3CF9EEBBD3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5C640498-2E73-4FA2-BEB6-C3596A458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3240EEFC-4112-4C39-A816-C815774F6D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ADF362B0-03EA-4800-9FAA-9F128587E4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0BA84559-2F4C-4795-9246-4C563F942D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FA77A1AA-CA47-4A91-A0A1-0A8CE31A98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6" name="Rectangle 21">
            <a:extLst>
              <a:ext uri="{FF2B5EF4-FFF2-40B4-BE49-F238E27FC236}">
                <a16:creationId xmlns:a16="http://schemas.microsoft.com/office/drawing/2014/main" id="{03E8462A-FEBA-4848-81CC-3F8DA3E47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109F83F-40FE-4DB3-84CC-09FB3340D0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DE492D7-C3C3-48FF-80C8-37021EA026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3">
              <a:extLst>
                <a:ext uri="{FF2B5EF4-FFF2-40B4-BE49-F238E27FC236}">
                  <a16:creationId xmlns:a16="http://schemas.microsoft.com/office/drawing/2014/main" id="{0B30FF97-2E9A-490A-AED2-90BA2E0EC1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5">
              <a:extLst>
                <a:ext uri="{FF2B5EF4-FFF2-40B4-BE49-F238E27FC236}">
                  <a16:creationId xmlns:a16="http://schemas.microsoft.com/office/drawing/2014/main" id="{B6D53C7D-A312-47B6-A66A-230A19CFAC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9329D58C-0D2E-4A2B-AD6A-9CEE506784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7">
              <a:extLst>
                <a:ext uri="{FF2B5EF4-FFF2-40B4-BE49-F238E27FC236}">
                  <a16:creationId xmlns:a16="http://schemas.microsoft.com/office/drawing/2014/main" id="{9D446EDE-C690-4461-8BF2-7634808FC8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8">
              <a:extLst>
                <a:ext uri="{FF2B5EF4-FFF2-40B4-BE49-F238E27FC236}">
                  <a16:creationId xmlns:a16="http://schemas.microsoft.com/office/drawing/2014/main" id="{323F3D34-6531-4AD7-A8C6-195A090281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29">
              <a:extLst>
                <a:ext uri="{FF2B5EF4-FFF2-40B4-BE49-F238E27FC236}">
                  <a16:creationId xmlns:a16="http://schemas.microsoft.com/office/drawing/2014/main" id="{B9B0AE3F-2350-435F-A9B0-C310BF8763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4EFA655C-9E50-4C14-A89E-AD7B648E4E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3E843863-7D25-4C01-9A17-E817CB6D99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7941F9B1-B01B-4A84-89D9-B169AEB4E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DAEAD6E8-85AE-4835-979D-1EFDDDBB78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46914" y="1131994"/>
            <a:ext cx="3900048" cy="4590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355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34B92B31-BDC7-4A84-9096-E4EC6CBD8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</p:spPr>
        <p:txBody>
          <a:bodyPr>
            <a:normAutofit/>
          </a:bodyPr>
          <a:lstStyle/>
          <a:p>
            <a:r>
              <a:rPr lang="hu-HU" dirty="0"/>
              <a:t>Tervezett helyszín</a:t>
            </a: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artalom helye 2">
            <a:extLst>
              <a:ext uri="{FF2B5EF4-FFF2-40B4-BE49-F238E27FC236}">
                <a16:creationId xmlns:a16="http://schemas.microsoft.com/office/drawing/2014/main" id="{5923241D-7F74-4659-913D-EF40E066B8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3361101"/>
              </p:ext>
            </p:extLst>
          </p:nvPr>
        </p:nvGraphicFramePr>
        <p:xfrm>
          <a:off x="1286933" y="1948543"/>
          <a:ext cx="9618133" cy="409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31994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7">
            <a:extLst>
              <a:ext uri="{FF2B5EF4-FFF2-40B4-BE49-F238E27FC236}">
                <a16:creationId xmlns:a16="http://schemas.microsoft.com/office/drawing/2014/main" id="{C52ED567-06B3-4107-9773-BBB6BD7867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65426E8-6578-4F50-988A-6482D53A11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53067"/>
            <a:ext cx="6155266" cy="4351866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hu-H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 pályák kiindulási pontjait a  </a:t>
            </a:r>
            <a:r>
              <a:rPr lang="hu-HU" sz="1400" dirty="0">
                <a:latin typeface="Calibri" panose="020F0502020204030204" pitchFamily="34" charset="0"/>
              </a:rPr>
              <a:t>libegő felső végpontja közelében tervezik</a:t>
            </a:r>
            <a:endParaRPr lang="hu-HU" sz="1200" dirty="0"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</a:pPr>
            <a:r>
              <a:rPr lang="hu-HU" sz="1400" dirty="0">
                <a:latin typeface="Calibri" panose="020F0502020204030204" pitchFamily="34" charset="0"/>
              </a:rPr>
              <a:t>Az érkezési pontot a fekete pálya esetében a 38507/6 hrsz-ú ingatlanra, a kiszolgáló épület közelébe tervezik, a kék pálya esetében az Erzsébet sétány melletti turistaútig, itt a </a:t>
            </a:r>
            <a:r>
              <a:rPr lang="hu-HU" sz="1400" dirty="0" err="1">
                <a:latin typeface="Calibri" panose="020F0502020204030204" pitchFamily="34" charset="0"/>
              </a:rPr>
              <a:t>downhill</a:t>
            </a:r>
            <a:r>
              <a:rPr lang="hu-HU" sz="1400" dirty="0">
                <a:latin typeface="Calibri" panose="020F0502020204030204" pitchFamily="34" charset="0"/>
              </a:rPr>
              <a:t> pálya hivatalosan véget ér, a kiszolgáló épülethez a turista úton, majd a sétányon – a kerékpárt tolva – keresztül juthatnak vissza a sportolni vágyók.</a:t>
            </a:r>
          </a:p>
          <a:p>
            <a:pPr>
              <a:lnSpc>
                <a:spcPct val="90000"/>
              </a:lnSpc>
            </a:pPr>
            <a:r>
              <a:rPr lang="hu-HU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pályák építése természetes – helybeni – anyagok felhasználásával történik. Burkolat szélessége 1,6 m.</a:t>
            </a:r>
          </a:p>
          <a:p>
            <a:pPr>
              <a:lnSpc>
                <a:spcPct val="90000"/>
              </a:lnSpc>
            </a:pPr>
            <a:r>
              <a:rPr lang="hu-H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 laposabb lejtőkön a nyomvonal alapjának kialakítása földből, a szükséges helyeken pedig zúzottkő segítségével történik. A meredekebb hegyoldalakon a kanyarok és nyomvonal támasztását stabilan egymásra helyezett nagyobb méretű kövekkel, azaz enyhén a hegy felé döntött kőfallal célszerű elérni. A futófelület alá kisebb kövek, zúzottkő kerül, majd maga a futófelület töltése és tömörítése következik.</a:t>
            </a:r>
          </a:p>
          <a:p>
            <a:pPr>
              <a:lnSpc>
                <a:spcPct val="90000"/>
              </a:lnSpc>
            </a:pPr>
            <a:r>
              <a:rPr lang="hu-H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 mini méretű munkagépekkel a nyomvonal kialakítása, oldalirányú szintezése, pályaelemek építése és vízelvezetési módok létrehozása után a </a:t>
            </a:r>
            <a:r>
              <a:rPr lang="hu-H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finisher</a:t>
            </a:r>
            <a:r>
              <a:rPr lang="hu-H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csapat kézi szerszámok segítségével véglegesítik, lapvibrátorral tömörítik a felületet. Az építés a biztonsági eszközök és a szükséges táblák, jelölések kihelyezésével zárul.</a:t>
            </a:r>
            <a:endParaRPr lang="hu-H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hu-HU" sz="1400" dirty="0"/>
          </a:p>
        </p:txBody>
      </p:sp>
      <p:sp>
        <p:nvSpPr>
          <p:cNvPr id="25" name="Rectangle 9">
            <a:extLst>
              <a:ext uri="{FF2B5EF4-FFF2-40B4-BE49-F238E27FC236}">
                <a16:creationId xmlns:a16="http://schemas.microsoft.com/office/drawing/2014/main" id="{AF551D8B-3775-4477-88B7-7B7C350D34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6" y="0"/>
            <a:ext cx="4657344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A901C3D-CFAE-460D-BD0E-7D22164D7D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590212" y="0"/>
            <a:ext cx="1059921" cy="6858000"/>
          </a:xfrm>
          <a:prstGeom prst="line">
            <a:avLst/>
          </a:prstGeom>
          <a:ln w="9525">
            <a:solidFill>
              <a:srgbClr val="BFBFBF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37C0EA9-1437-4437-9D20-2BBDA1AA9F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721600" y="3721395"/>
            <a:ext cx="4345560" cy="3136604"/>
          </a:xfrm>
          <a:prstGeom prst="line">
            <a:avLst/>
          </a:prstGeom>
          <a:ln w="9525">
            <a:solidFill>
              <a:srgbClr val="BFBFB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23">
            <a:extLst>
              <a:ext uri="{FF2B5EF4-FFF2-40B4-BE49-F238E27FC236}">
                <a16:creationId xmlns:a16="http://schemas.microsoft.com/office/drawing/2014/main" id="{BB934D2B-85E2-4375-94EE-B66C16BF79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25">
            <a:extLst>
              <a:ext uri="{FF2B5EF4-FFF2-40B4-BE49-F238E27FC236}">
                <a16:creationId xmlns:a16="http://schemas.microsoft.com/office/drawing/2014/main" id="{9B445E02-D785-4565-B842-9567BBC09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2C153736-D102-4F57-9DE7-615AFC02B0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7">
            <a:extLst>
              <a:ext uri="{FF2B5EF4-FFF2-40B4-BE49-F238E27FC236}">
                <a16:creationId xmlns:a16="http://schemas.microsoft.com/office/drawing/2014/main" id="{BA407A52-66F4-4CDE-A726-FF79F3EC34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8">
            <a:extLst>
              <a:ext uri="{FF2B5EF4-FFF2-40B4-BE49-F238E27FC236}">
                <a16:creationId xmlns:a16="http://schemas.microsoft.com/office/drawing/2014/main" id="{D28FFB34-4FC3-46F5-B900-D3B774FD0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Rectangle 29">
            <a:extLst>
              <a:ext uri="{FF2B5EF4-FFF2-40B4-BE49-F238E27FC236}">
                <a16:creationId xmlns:a16="http://schemas.microsoft.com/office/drawing/2014/main" id="{205F7B13-ACB5-46BE-8070-0431266B18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D52A0D23-45DD-4DF4-ADE6-A81F409BB9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D1F8ECC9-A117-4CB6-8152-5BF50C9D7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9658" y="1253067"/>
            <a:ext cx="3371742" cy="4351866"/>
          </a:xfrm>
        </p:spPr>
        <p:txBody>
          <a:bodyPr anchor="ctr">
            <a:normAutofit/>
          </a:bodyPr>
          <a:lstStyle/>
          <a:p>
            <a:r>
              <a:rPr lang="hu-HU">
                <a:solidFill>
                  <a:schemeClr val="bg1"/>
                </a:solidFill>
              </a:rPr>
              <a:t>Downhill-pályák</a:t>
            </a:r>
          </a:p>
        </p:txBody>
      </p:sp>
    </p:spTree>
    <p:extLst>
      <p:ext uri="{BB962C8B-B14F-4D97-AF65-F5344CB8AC3E}">
        <p14:creationId xmlns:p14="http://schemas.microsoft.com/office/powerpoint/2010/main" val="3929387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3E8462A-FEBA-4848-81CC-3F8DA3E47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109F83F-40FE-4DB3-84CC-09FB3340D0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DE492D7-C3C3-48FF-80C8-37021EA026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0B30FF97-2E9A-490A-AED2-90BA2E0EC1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B6D53C7D-A312-47B6-A66A-230A19CFAC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9329D58C-0D2E-4A2B-AD6A-9CEE506784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9D446EDE-C690-4461-8BF2-7634808FC8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323F3D34-6531-4AD7-A8C6-195A090281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B9B0AE3F-2350-435F-A9B0-C310BF8763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4EFA655C-9E50-4C14-A89E-AD7B648E4E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3E843863-7D25-4C01-9A17-E817CB6D99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7941F9B1-B01B-4A84-89D9-B169AEB4E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BEBE6345-1D2D-422A-80EC-15A310A6E0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0100" y="1131994"/>
            <a:ext cx="6973677" cy="4590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330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1F8ECC9-A117-4CB6-8152-5BF50C9D7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6734" y="609600"/>
            <a:ext cx="3737268" cy="1320800"/>
          </a:xfrm>
        </p:spPr>
        <p:txBody>
          <a:bodyPr>
            <a:normAutofit/>
          </a:bodyPr>
          <a:lstStyle/>
          <a:p>
            <a:r>
              <a:rPr lang="hu-HU" dirty="0" err="1"/>
              <a:t>Pumptrack</a:t>
            </a:r>
            <a:r>
              <a:rPr lang="hu-HU" dirty="0"/>
              <a:t> pálya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65426E8-6578-4F50-988A-6482D53A11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9563" y="2160589"/>
            <a:ext cx="4064439" cy="388077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hu-HU" sz="17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 </a:t>
            </a:r>
            <a:r>
              <a:rPr lang="hu-HU" sz="17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Pumptrack</a:t>
            </a:r>
            <a:r>
              <a:rPr lang="hu-HU" sz="17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pálya a libegő jávorhegyi felső érkezési pontjánál található fennsíkra kerül telepítésre a hrsz. 01042 alatti ingatlan egy részén, ideális helyigénye 800-1000 m</a:t>
            </a:r>
            <a:r>
              <a:rPr lang="hu-HU" sz="1700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2</a:t>
            </a:r>
            <a:r>
              <a:rPr lang="hu-HU" sz="17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-es sík terület, valamint a hozzá kapcsolódó járulékos építmények helyigénye.</a:t>
            </a:r>
          </a:p>
          <a:p>
            <a:pPr>
              <a:lnSpc>
                <a:spcPct val="90000"/>
              </a:lnSpc>
            </a:pPr>
            <a:r>
              <a:rPr lang="hu-HU" sz="17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Tervek szerint egy nyomvonal/körpálya valósul meg a beruházás során. Burkolata aprószemű tömörített zúzottkő</a:t>
            </a:r>
            <a:r>
              <a:rPr lang="hu-HU" sz="1700" dirty="0"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r>
              <a:rPr lang="hu-HU" sz="17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 por megfogására és a futófelület keményítésére – ezzel a pálya fenntarthatóságának segítségére – egy speciális – környezetbarát – anyagot kívánnak használni (</a:t>
            </a:r>
            <a:r>
              <a:rPr lang="hu-HU" sz="17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Dustex</a:t>
            </a:r>
            <a:r>
              <a:rPr lang="hu-HU" sz="17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).</a:t>
            </a:r>
            <a:endParaRPr lang="hu-HU" sz="17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hu-HU" sz="17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hu-HU" sz="1700" dirty="0"/>
          </a:p>
        </p:txBody>
      </p:sp>
      <p:pic>
        <p:nvPicPr>
          <p:cNvPr id="5122" name="Picture 2" descr="Így építs pump-track pályát - We Love Cycling - Magyarország">
            <a:extLst>
              <a:ext uri="{FF2B5EF4-FFF2-40B4-BE49-F238E27FC236}">
                <a16:creationId xmlns:a16="http://schemas.microsoft.com/office/drawing/2014/main" id="{4BDB8E36-022E-4659-89C6-7CC4340C6F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2" r="25718"/>
          <a:stretch/>
        </p:blipFill>
        <p:spPr bwMode="auto">
          <a:xfrm>
            <a:off x="20" y="-1"/>
            <a:ext cx="5394940" cy="6858001"/>
          </a:xfrm>
          <a:custGeom>
            <a:avLst/>
            <a:gdLst/>
            <a:ahLst/>
            <a:cxnLst/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2" name="Isosceles Triangle 191">
            <a:extLst>
              <a:ext uri="{FF2B5EF4-FFF2-40B4-BE49-F238E27FC236}">
                <a16:creationId xmlns:a16="http://schemas.microsoft.com/office/drawing/2014/main" id="{3BCB5F6A-9EB0-40B0-9D13-3023E9A20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039745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>
            <a:extLst>
              <a:ext uri="{FF2B5EF4-FFF2-40B4-BE49-F238E27FC236}">
                <a16:creationId xmlns:a16="http://schemas.microsoft.com/office/drawing/2014/main" id="{8FC5ACA9-7D41-40B6-8E23-4CF60C4289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007" b="156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5C2136B-77EC-41E9-BDB6-58A4AE1429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733800"/>
            <a:ext cx="762000" cy="3124200"/>
          </a:xfrm>
          <a:custGeom>
            <a:avLst/>
            <a:gdLst>
              <a:gd name="connsiteX0" fmla="*/ 0 w 762000"/>
              <a:gd name="connsiteY0" fmla="*/ 0 h 3124200"/>
              <a:gd name="connsiteX1" fmla="*/ 762000 w 762000"/>
              <a:gd name="connsiteY1" fmla="*/ 3124200 h 3124200"/>
              <a:gd name="connsiteX2" fmla="*/ 0 w 762000"/>
              <a:gd name="connsiteY2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2000" h="3124200">
                <a:moveTo>
                  <a:pt x="0" y="0"/>
                </a:moveTo>
                <a:lnTo>
                  <a:pt x="762000" y="3124200"/>
                </a:lnTo>
                <a:lnTo>
                  <a:pt x="0" y="31242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55891F3-A5E2-4418-8950-25FA2B731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9274002" y="4502552"/>
            <a:ext cx="2917998" cy="235544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B1FCEB1-A7E1-417C-A7EF-AA30D5A085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953500" y="-16625"/>
            <a:ext cx="2667482" cy="68746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FBCF2A6-1F18-4B68-B5D2-5B763ED415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2923" y="-16625"/>
            <a:ext cx="1269077" cy="6874625"/>
          </a:xfrm>
          <a:custGeom>
            <a:avLst/>
            <a:gdLst>
              <a:gd name="connsiteX0" fmla="*/ 714894 w 1269077"/>
              <a:gd name="connsiteY0" fmla="*/ 0 h 6874625"/>
              <a:gd name="connsiteX1" fmla="*/ 1269077 w 1269077"/>
              <a:gd name="connsiteY1" fmla="*/ 16625 h 6874625"/>
              <a:gd name="connsiteX2" fmla="*/ 1269077 w 1269077"/>
              <a:gd name="connsiteY2" fmla="*/ 6874625 h 6874625"/>
              <a:gd name="connsiteX3" fmla="*/ 0 w 1269077"/>
              <a:gd name="connsiteY3" fmla="*/ 6874625 h 6874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69077" h="6874625">
                <a:moveTo>
                  <a:pt x="714894" y="0"/>
                </a:moveTo>
                <a:lnTo>
                  <a:pt x="1269077" y="16625"/>
                </a:lnTo>
                <a:lnTo>
                  <a:pt x="1269077" y="6874625"/>
                </a:lnTo>
                <a:lnTo>
                  <a:pt x="0" y="6874625"/>
                </a:lnTo>
                <a:close/>
              </a:path>
            </a:pathLst>
          </a:custGeom>
          <a:solidFill>
            <a:schemeClr val="accent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F3A27FB-A693-4A75-951E-0C77CD98F0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374" y="-16624"/>
            <a:ext cx="1983626" cy="6874625"/>
          </a:xfrm>
          <a:custGeom>
            <a:avLst/>
            <a:gdLst>
              <a:gd name="connsiteX0" fmla="*/ 0 w 1983626"/>
              <a:gd name="connsiteY0" fmla="*/ 0 h 6874625"/>
              <a:gd name="connsiteX1" fmla="*/ 1983626 w 1983626"/>
              <a:gd name="connsiteY1" fmla="*/ 0 h 6874625"/>
              <a:gd name="connsiteX2" fmla="*/ 1983626 w 1983626"/>
              <a:gd name="connsiteY2" fmla="*/ 6874625 h 6874625"/>
              <a:gd name="connsiteX3" fmla="*/ 1522181 w 1983626"/>
              <a:gd name="connsiteY3" fmla="*/ 6874625 h 6874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3626" h="6874625">
                <a:moveTo>
                  <a:pt x="0" y="0"/>
                </a:moveTo>
                <a:lnTo>
                  <a:pt x="1983626" y="0"/>
                </a:lnTo>
                <a:lnTo>
                  <a:pt x="1983626" y="6874625"/>
                </a:lnTo>
                <a:lnTo>
                  <a:pt x="1522181" y="6874625"/>
                </a:lnTo>
                <a:close/>
              </a:path>
            </a:pathLst>
          </a:custGeom>
          <a:solidFill>
            <a:schemeClr val="accent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320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2" name="Rectangle 61">
            <a:extLst>
              <a:ext uri="{FF2B5EF4-FFF2-40B4-BE49-F238E27FC236}">
                <a16:creationId xmlns:a16="http://schemas.microsoft.com/office/drawing/2014/main" id="{C52ED567-06B3-4107-9773-BBB6BD7867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artalom helye 2">
            <a:extLst>
              <a:ext uri="{FF2B5EF4-FFF2-40B4-BE49-F238E27FC236}">
                <a16:creationId xmlns:a16="http://schemas.microsoft.com/office/drawing/2014/main" id="{35473653-DF01-4490-8810-DA531F7FD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53067"/>
            <a:ext cx="6155266" cy="4351866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hu-HU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 38507/6 hrsz-ú ingatlanon lévő használaton kívüli épületet a projekt keretein belül fel kívánják újítani, átépíteni, és a kerékpáros parkhoz kapcsolódóan egy kiszolgáló épületet terveznek a helyére.</a:t>
            </a:r>
          </a:p>
          <a:p>
            <a:pPr>
              <a:lnSpc>
                <a:spcPct val="90000"/>
              </a:lnSpc>
            </a:pPr>
            <a:r>
              <a:rPr lang="hu-HU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Tervek szerint a kiszolgáló épületben az alábbi helyiségeket kívánják kialakítani:</a:t>
            </a:r>
            <a:endParaRPr lang="hu-HU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90000"/>
              </a:lnSpc>
              <a:buFont typeface="Arial" panose="020B0604020202020204" pitchFamily="34" charset="0"/>
              <a:buChar char="-"/>
              <a:tabLst>
                <a:tab pos="457200" algn="l"/>
              </a:tabLst>
            </a:pPr>
            <a:r>
              <a:rPr lang="hu-HU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földszint: kerékpárkölcsönző, kerékpárszerviz (a downhill-pályához kapcsolódóan), kerékpármosó, elsősegélynyújtó, TMK műhely (pálya karbantartáshoz), kiszolgáló helyiségek (gépészeti helyiség)</a:t>
            </a:r>
            <a:endParaRPr lang="hu-HU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90000"/>
              </a:lnSpc>
              <a:buFont typeface="Arial" panose="020B0604020202020204" pitchFamily="34" charset="0"/>
              <a:buChar char="-"/>
              <a:tabLst>
                <a:tab pos="457200" algn="l"/>
              </a:tabLst>
            </a:pPr>
            <a:r>
              <a:rPr lang="hu-HU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emelet: emeleti terasz, közlekedő, fogyasztótér, tárgyaló, eladótér, büfé üzemitér, személyzeti öltöző, gazdasági folyosó, takarító szertár, öltözők, szociális blokkok</a:t>
            </a:r>
            <a:endParaRPr lang="hu-HU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>
              <a:lnSpc>
                <a:spcPct val="90000"/>
              </a:lnSpc>
              <a:tabLst>
                <a:tab pos="457200" algn="l"/>
              </a:tabLst>
            </a:pPr>
            <a:r>
              <a:rPr lang="hu-HU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Kültéren kialakított egységek: fekete pálya befutó, külső kerékpár tároló, színpad/dobogó</a:t>
            </a:r>
            <a:endParaRPr lang="hu-HU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hu-HU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AF551D8B-3775-4477-88B7-7B7C350D34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6" y="0"/>
            <a:ext cx="4657344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1A901C3D-CFAE-460D-BD0E-7D22164D7D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590212" y="0"/>
            <a:ext cx="1059921" cy="6858000"/>
          </a:xfrm>
          <a:prstGeom prst="line">
            <a:avLst/>
          </a:prstGeom>
          <a:ln w="9525">
            <a:solidFill>
              <a:srgbClr val="BFBFBF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37C0EA9-1437-4437-9D20-2BBDA1AA9F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721600" y="3721395"/>
            <a:ext cx="4345560" cy="3136604"/>
          </a:xfrm>
          <a:prstGeom prst="line">
            <a:avLst/>
          </a:prstGeom>
          <a:ln w="9525">
            <a:solidFill>
              <a:srgbClr val="BFBFB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Rectangle 23">
            <a:extLst>
              <a:ext uri="{FF2B5EF4-FFF2-40B4-BE49-F238E27FC236}">
                <a16:creationId xmlns:a16="http://schemas.microsoft.com/office/drawing/2014/main" id="{BB934D2B-85E2-4375-94EE-B66C16BF79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2" name="Rectangle 25">
            <a:extLst>
              <a:ext uri="{FF2B5EF4-FFF2-40B4-BE49-F238E27FC236}">
                <a16:creationId xmlns:a16="http://schemas.microsoft.com/office/drawing/2014/main" id="{9B445E02-D785-4565-B842-9567BBC09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4" name="Isosceles Triangle 73">
            <a:extLst>
              <a:ext uri="{FF2B5EF4-FFF2-40B4-BE49-F238E27FC236}">
                <a16:creationId xmlns:a16="http://schemas.microsoft.com/office/drawing/2014/main" id="{2C153736-D102-4F57-9DE7-615AFC02B0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6" name="Rectangle 27">
            <a:extLst>
              <a:ext uri="{FF2B5EF4-FFF2-40B4-BE49-F238E27FC236}">
                <a16:creationId xmlns:a16="http://schemas.microsoft.com/office/drawing/2014/main" id="{BA407A52-66F4-4CDE-A726-FF79F3EC34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8" name="Rectangle 28">
            <a:extLst>
              <a:ext uri="{FF2B5EF4-FFF2-40B4-BE49-F238E27FC236}">
                <a16:creationId xmlns:a16="http://schemas.microsoft.com/office/drawing/2014/main" id="{D28FFB34-4FC3-46F5-B900-D3B774FD0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0" name="Rectangle 29">
            <a:extLst>
              <a:ext uri="{FF2B5EF4-FFF2-40B4-BE49-F238E27FC236}">
                <a16:creationId xmlns:a16="http://schemas.microsoft.com/office/drawing/2014/main" id="{205F7B13-ACB5-46BE-8070-0431266B18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2" name="Isosceles Triangle 81">
            <a:extLst>
              <a:ext uri="{FF2B5EF4-FFF2-40B4-BE49-F238E27FC236}">
                <a16:creationId xmlns:a16="http://schemas.microsoft.com/office/drawing/2014/main" id="{D52A0D23-45DD-4DF4-ADE6-A81F409BB9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5155A4B2-C3E8-4398-BF1E-66F9E51B3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9658" y="1253067"/>
            <a:ext cx="3371742" cy="4351866"/>
          </a:xfrm>
        </p:spPr>
        <p:txBody>
          <a:bodyPr anchor="ctr">
            <a:normAutofit/>
          </a:bodyPr>
          <a:lstStyle/>
          <a:p>
            <a:r>
              <a:rPr lang="hu-HU">
                <a:solidFill>
                  <a:schemeClr val="bg1"/>
                </a:solidFill>
              </a:rPr>
              <a:t>Kiszolgáló épület</a:t>
            </a:r>
          </a:p>
        </p:txBody>
      </p:sp>
    </p:spTree>
    <p:extLst>
      <p:ext uri="{BB962C8B-B14F-4D97-AF65-F5344CB8AC3E}">
        <p14:creationId xmlns:p14="http://schemas.microsoft.com/office/powerpoint/2010/main" val="173563794"/>
      </p:ext>
    </p:extLst>
  </p:cSld>
  <p:clrMapOvr>
    <a:masterClrMapping/>
  </p:clrMapOvr>
</p:sld>
</file>

<file path=ppt/theme/theme1.xml><?xml version="1.0" encoding="utf-8"?>
<a:theme xmlns:a="http://schemas.openxmlformats.org/drawingml/2006/main" name="Dimenzió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Override1.xml><?xml version="1.0" encoding="utf-8"?>
<a:themeOverride xmlns:a="http://schemas.openxmlformats.org/drawingml/2006/main">
  <a:clrScheme name="Facet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90C226"/>
    </a:accent1>
    <a:accent2>
      <a:srgbClr val="54A021"/>
    </a:accent2>
    <a:accent3>
      <a:srgbClr val="E6B91E"/>
    </a:accent3>
    <a:accent4>
      <a:srgbClr val="E76618"/>
    </a:accent4>
    <a:accent5>
      <a:srgbClr val="C42F1A"/>
    </a:accent5>
    <a:accent6>
      <a:srgbClr val="918655"/>
    </a:accent6>
    <a:hlink>
      <a:srgbClr val="99CA3C"/>
    </a:hlink>
    <a:folHlink>
      <a:srgbClr val="B9D181"/>
    </a:folHlink>
  </a:clrScheme>
</a:themeOverride>
</file>

<file path=ppt/theme/themeOverride2.xml><?xml version="1.0" encoding="utf-8"?>
<a:themeOverride xmlns:a="http://schemas.openxmlformats.org/drawingml/2006/main">
  <a:clrScheme name="Facet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90C226"/>
    </a:accent1>
    <a:accent2>
      <a:srgbClr val="54A021"/>
    </a:accent2>
    <a:accent3>
      <a:srgbClr val="E6B91E"/>
    </a:accent3>
    <a:accent4>
      <a:srgbClr val="E76618"/>
    </a:accent4>
    <a:accent5>
      <a:srgbClr val="C42F1A"/>
    </a:accent5>
    <a:accent6>
      <a:srgbClr val="918655"/>
    </a:accent6>
    <a:hlink>
      <a:srgbClr val="99CA3C"/>
    </a:hlink>
    <a:folHlink>
      <a:srgbClr val="B9D181"/>
    </a:folHlink>
  </a:clrScheme>
</a:themeOverride>
</file>

<file path=ppt/theme/themeOverride3.xml><?xml version="1.0" encoding="utf-8"?>
<a:themeOverride xmlns:a="http://schemas.openxmlformats.org/drawingml/2006/main">
  <a:clrScheme name="Facet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90C226"/>
    </a:accent1>
    <a:accent2>
      <a:srgbClr val="54A021"/>
    </a:accent2>
    <a:accent3>
      <a:srgbClr val="E6B91E"/>
    </a:accent3>
    <a:accent4>
      <a:srgbClr val="E76618"/>
    </a:accent4>
    <a:accent5>
      <a:srgbClr val="C42F1A"/>
    </a:accent5>
    <a:accent6>
      <a:srgbClr val="918655"/>
    </a:accent6>
    <a:hlink>
      <a:srgbClr val="99CA3C"/>
    </a:hlink>
    <a:folHlink>
      <a:srgbClr val="B9D181"/>
    </a:folHlink>
  </a:clrScheme>
</a:themeOverride>
</file>

<file path=ppt/theme/themeOverride4.xml><?xml version="1.0" encoding="utf-8"?>
<a:themeOverride xmlns:a="http://schemas.openxmlformats.org/drawingml/2006/main">
  <a:clrScheme name="Facet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90C226"/>
    </a:accent1>
    <a:accent2>
      <a:srgbClr val="54A021"/>
    </a:accent2>
    <a:accent3>
      <a:srgbClr val="E6B91E"/>
    </a:accent3>
    <a:accent4>
      <a:srgbClr val="E76618"/>
    </a:accent4>
    <a:accent5>
      <a:srgbClr val="C42F1A"/>
    </a:accent5>
    <a:accent6>
      <a:srgbClr val="918655"/>
    </a:accent6>
    <a:hlink>
      <a:srgbClr val="99CA3C"/>
    </a:hlink>
    <a:folHlink>
      <a:srgbClr val="B9D181"/>
    </a:folHlink>
  </a:clrScheme>
</a:themeOverride>
</file>

<file path=ppt/theme/themeOverride5.xml><?xml version="1.0" encoding="utf-8"?>
<a:themeOverride xmlns:a="http://schemas.openxmlformats.org/drawingml/2006/main">
  <a:clrScheme name="Facet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90C226"/>
    </a:accent1>
    <a:accent2>
      <a:srgbClr val="54A021"/>
    </a:accent2>
    <a:accent3>
      <a:srgbClr val="E6B91E"/>
    </a:accent3>
    <a:accent4>
      <a:srgbClr val="E76618"/>
    </a:accent4>
    <a:accent5>
      <a:srgbClr val="C42F1A"/>
    </a:accent5>
    <a:accent6>
      <a:srgbClr val="918655"/>
    </a:accent6>
    <a:hlink>
      <a:srgbClr val="99CA3C"/>
    </a:hlink>
    <a:folHlink>
      <a:srgbClr val="B9D181"/>
    </a:folHlink>
  </a:clrScheme>
</a:themeOverride>
</file>

<file path=ppt/theme/themeOverride6.xml><?xml version="1.0" encoding="utf-8"?>
<a:themeOverride xmlns:a="http://schemas.openxmlformats.org/drawingml/2006/main">
  <a:clrScheme name="Facet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90C226"/>
    </a:accent1>
    <a:accent2>
      <a:srgbClr val="54A021"/>
    </a:accent2>
    <a:accent3>
      <a:srgbClr val="E6B91E"/>
    </a:accent3>
    <a:accent4>
      <a:srgbClr val="E76618"/>
    </a:accent4>
    <a:accent5>
      <a:srgbClr val="C42F1A"/>
    </a:accent5>
    <a:accent6>
      <a:srgbClr val="918655"/>
    </a:accent6>
    <a:hlink>
      <a:srgbClr val="99CA3C"/>
    </a:hlink>
    <a:folHlink>
      <a:srgbClr val="B9D18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</TotalTime>
  <Words>1942</Words>
  <Application>Microsoft Office PowerPoint</Application>
  <PresentationFormat>Szélesvásznú</PresentationFormat>
  <Paragraphs>85</Paragraphs>
  <Slides>20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20</vt:i4>
      </vt:variant>
    </vt:vector>
  </HeadingPairs>
  <TitlesOfParts>
    <vt:vector size="26" baseType="lpstr">
      <vt:lpstr>Arial</vt:lpstr>
      <vt:lpstr>Calibri</vt:lpstr>
      <vt:lpstr>Times New Roman</vt:lpstr>
      <vt:lpstr>Trebuchet MS</vt:lpstr>
      <vt:lpstr>Wingdings 3</vt:lpstr>
      <vt:lpstr>Dimenzió</vt:lpstr>
      <vt:lpstr>„Kerékpáros Park”</vt:lpstr>
      <vt:lpstr>Tervezett tevékenység célja </vt:lpstr>
      <vt:lpstr>PowerPoint-bemutató</vt:lpstr>
      <vt:lpstr>Tervezett helyszín</vt:lpstr>
      <vt:lpstr>Downhill-pályák</vt:lpstr>
      <vt:lpstr>PowerPoint-bemutató</vt:lpstr>
      <vt:lpstr>Pumptrack pálya</vt:lpstr>
      <vt:lpstr>PowerPoint-bemutató</vt:lpstr>
      <vt:lpstr>Kiszolgáló épület</vt:lpstr>
      <vt:lpstr>Esőbeálló, kerékpáros kiszálló hely</vt:lpstr>
      <vt:lpstr>Környezeti elemek és veszélyeztető tényezők vizsgálata</vt:lpstr>
      <vt:lpstr>Levegő</vt:lpstr>
      <vt:lpstr>Geokörnyezet</vt:lpstr>
      <vt:lpstr>Felszíni vizek</vt:lpstr>
      <vt:lpstr>Hulladék-gazdálkodás</vt:lpstr>
      <vt:lpstr>Élővilág-védelem</vt:lpstr>
      <vt:lpstr>Élővilág-védelem</vt:lpstr>
      <vt:lpstr>Tájvédelem</vt:lpstr>
      <vt:lpstr>Zaj- és rezgésvédelem</vt:lpstr>
      <vt:lpstr>Javasolt hastáscsökkentő intézkedések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„Kerékpáros Park”</dc:title>
  <dc:creator>Kornel Kovacs</dc:creator>
  <cp:lastModifiedBy>Kornel Kovacs</cp:lastModifiedBy>
  <cp:revision>7</cp:revision>
  <dcterms:created xsi:type="dcterms:W3CDTF">2021-11-22T16:00:54Z</dcterms:created>
  <dcterms:modified xsi:type="dcterms:W3CDTF">2021-11-23T18:59:28Z</dcterms:modified>
</cp:coreProperties>
</file>