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drawing2.xml" ContentType="application/vnd.ms-office.drawingml.diagramDrawing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quickStyle4.xml" ContentType="application/vnd.openxmlformats-officedocument.drawingml.diagramStyle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data3.xml" ContentType="application/vnd.openxmlformats-officedocument.drawingml.diagramData+xml"/>
  <Override PartName="/ppt/diagrams/quickStyle5.xml" ContentType="application/vnd.openxmlformats-officedocument.drawingml.diagramStyle+xml"/>
  <Override PartName="/ppt/diagrams/layout3.xml" ContentType="application/vnd.openxmlformats-officedocument.drawingml.diagramLayout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colors5.xml" ContentType="application/vnd.openxmlformats-officedocument.drawingml.diagramColor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media/image1.jpeg" ContentType="image/jpeg"/>
  <Override PartName="/ppt/media/image3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48C734-0F3B-4242-BCBC-091BD879D6EB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629B6C46-4791-4C7C-BC7A-841BF0AF2457}">
      <dgm:prSet/>
      <dgm:spPr/>
      <dgm:t>
        <a:bodyPr/>
        <a:lstStyle/>
        <a:p>
          <a:r>
            <a:rPr lang="hu-HU" b="1" u="sng"/>
            <a:t>Települési szennyvizek:</a:t>
          </a:r>
          <a:endParaRPr lang="hu-HU"/>
        </a:p>
      </dgm:t>
    </dgm:pt>
    <dgm:pt modelId="{98BBEBAF-E2F6-4E7C-B92F-E7C4A24AAF84}" type="parTrans" cxnId="{675C8C50-7904-4FB1-8254-2ED9F041E78F}">
      <dgm:prSet/>
      <dgm:spPr/>
      <dgm:t>
        <a:bodyPr/>
        <a:lstStyle/>
        <a:p>
          <a:endParaRPr lang="hu-HU"/>
        </a:p>
      </dgm:t>
    </dgm:pt>
    <dgm:pt modelId="{7FAAF14B-A284-4279-BA91-C901B6692D2A}" type="sibTrans" cxnId="{675C8C50-7904-4FB1-8254-2ED9F041E78F}">
      <dgm:prSet/>
      <dgm:spPr/>
      <dgm:t>
        <a:bodyPr/>
        <a:lstStyle/>
        <a:p>
          <a:endParaRPr lang="hu-HU"/>
        </a:p>
      </dgm:t>
    </dgm:pt>
    <dgm:pt modelId="{F023431B-AB2E-4650-BFB9-088B562158B0}">
      <dgm:prSet/>
      <dgm:spPr/>
      <dgm:t>
        <a:bodyPr/>
        <a:lstStyle/>
        <a:p>
          <a:r>
            <a:rPr lang="hu-HU" i="1" dirty="0"/>
            <a:t>A tervezett szennyvíztisztítóra érkező távlati szennyvíz mennyiségek:</a:t>
          </a:r>
          <a:endParaRPr lang="hu-HU" dirty="0"/>
        </a:p>
      </dgm:t>
    </dgm:pt>
    <dgm:pt modelId="{E05AF9C2-A51B-4BA8-ACF2-3E4ECD040A21}" type="parTrans" cxnId="{1B5A2D9F-4C40-4727-AA4F-DC4BBDF2D9D2}">
      <dgm:prSet/>
      <dgm:spPr/>
      <dgm:t>
        <a:bodyPr/>
        <a:lstStyle/>
        <a:p>
          <a:endParaRPr lang="hu-HU"/>
        </a:p>
      </dgm:t>
    </dgm:pt>
    <dgm:pt modelId="{C42074D1-D59F-46EB-96B1-B72FE00588CB}" type="sibTrans" cxnId="{1B5A2D9F-4C40-4727-AA4F-DC4BBDF2D9D2}">
      <dgm:prSet/>
      <dgm:spPr/>
      <dgm:t>
        <a:bodyPr/>
        <a:lstStyle/>
        <a:p>
          <a:endParaRPr lang="hu-HU"/>
        </a:p>
      </dgm:t>
    </dgm:pt>
    <dgm:pt modelId="{3F96710A-8EA5-42E8-B59A-3C8D33ED2AC9}">
      <dgm:prSet/>
      <dgm:spPr/>
      <dgm:t>
        <a:bodyPr/>
        <a:lstStyle/>
        <a:p>
          <a:r>
            <a:rPr lang="hu-HU"/>
            <a:t>Meglévő terhelés:	900 m</a:t>
          </a:r>
          <a:r>
            <a:rPr lang="hu-HU" baseline="30000"/>
            <a:t>3</a:t>
          </a:r>
          <a:r>
            <a:rPr lang="hu-HU"/>
            <a:t>/d</a:t>
          </a:r>
        </a:p>
      </dgm:t>
    </dgm:pt>
    <dgm:pt modelId="{78E8904F-2378-4B40-A0C5-A4B8E9ADE4C0}" type="parTrans" cxnId="{40A7FA72-364B-45FE-8CE3-79C9B7CB9275}">
      <dgm:prSet/>
      <dgm:spPr/>
      <dgm:t>
        <a:bodyPr/>
        <a:lstStyle/>
        <a:p>
          <a:endParaRPr lang="hu-HU"/>
        </a:p>
      </dgm:t>
    </dgm:pt>
    <dgm:pt modelId="{7C472B7D-55CC-4FC3-A745-F65DF3F25339}" type="sibTrans" cxnId="{40A7FA72-364B-45FE-8CE3-79C9B7CB9275}">
      <dgm:prSet/>
      <dgm:spPr/>
      <dgm:t>
        <a:bodyPr/>
        <a:lstStyle/>
        <a:p>
          <a:endParaRPr lang="hu-HU"/>
        </a:p>
      </dgm:t>
    </dgm:pt>
    <dgm:pt modelId="{07B88BFE-C00C-4128-9E7D-22A75EB6AA8E}">
      <dgm:prSet/>
      <dgm:spPr/>
      <dgm:t>
        <a:bodyPr/>
        <a:lstStyle/>
        <a:p>
          <a:r>
            <a:rPr lang="hu-HU"/>
            <a:t>SZATEV lekötött:	150 m</a:t>
          </a:r>
          <a:r>
            <a:rPr lang="hu-HU" baseline="30000"/>
            <a:t>3</a:t>
          </a:r>
          <a:r>
            <a:rPr lang="hu-HU"/>
            <a:t>/d</a:t>
          </a:r>
        </a:p>
      </dgm:t>
    </dgm:pt>
    <dgm:pt modelId="{7B5DB2FA-31F4-4CEF-8E52-983A76E385C1}" type="parTrans" cxnId="{A54F2E60-7828-4F8C-82F7-9EEFF988812F}">
      <dgm:prSet/>
      <dgm:spPr/>
      <dgm:t>
        <a:bodyPr/>
        <a:lstStyle/>
        <a:p>
          <a:endParaRPr lang="hu-HU"/>
        </a:p>
      </dgm:t>
    </dgm:pt>
    <dgm:pt modelId="{20EEFF78-532B-4475-B6A1-B858A89AE4B4}" type="sibTrans" cxnId="{A54F2E60-7828-4F8C-82F7-9EEFF988812F}">
      <dgm:prSet/>
      <dgm:spPr/>
      <dgm:t>
        <a:bodyPr/>
        <a:lstStyle/>
        <a:p>
          <a:endParaRPr lang="hu-HU"/>
        </a:p>
      </dgm:t>
    </dgm:pt>
    <dgm:pt modelId="{8A0BF354-4187-4800-AF8D-6C7214980A07}">
      <dgm:prSet/>
      <dgm:spPr/>
      <dgm:t>
        <a:bodyPr/>
        <a:lstStyle/>
        <a:p>
          <a:r>
            <a:rPr lang="hu-HU"/>
            <a:t>HELL kommunális növekmény:	106 m</a:t>
          </a:r>
          <a:r>
            <a:rPr lang="hu-HU" baseline="30000"/>
            <a:t>3</a:t>
          </a:r>
          <a:r>
            <a:rPr lang="hu-HU"/>
            <a:t>/d</a:t>
          </a:r>
        </a:p>
      </dgm:t>
    </dgm:pt>
    <dgm:pt modelId="{F76EADF9-5FB4-40CF-A255-49585F025D16}" type="parTrans" cxnId="{378C8682-2B9F-4160-85E2-76086CE36500}">
      <dgm:prSet/>
      <dgm:spPr/>
      <dgm:t>
        <a:bodyPr/>
        <a:lstStyle/>
        <a:p>
          <a:endParaRPr lang="hu-HU"/>
        </a:p>
      </dgm:t>
    </dgm:pt>
    <dgm:pt modelId="{3FAF3746-8BC9-4438-9C95-F2A64E7BD04D}" type="sibTrans" cxnId="{378C8682-2B9F-4160-85E2-76086CE36500}">
      <dgm:prSet/>
      <dgm:spPr/>
      <dgm:t>
        <a:bodyPr/>
        <a:lstStyle/>
        <a:p>
          <a:endParaRPr lang="hu-HU"/>
        </a:p>
      </dgm:t>
    </dgm:pt>
    <dgm:pt modelId="{C661B677-B0DF-4929-9C51-6453CFBF972D}">
      <dgm:prSet/>
      <dgm:spPr/>
      <dgm:t>
        <a:bodyPr/>
        <a:lstStyle/>
        <a:p>
          <a:r>
            <a:rPr lang="hu-HU"/>
            <a:t>Tervezett ipari park:	500 m</a:t>
          </a:r>
          <a:r>
            <a:rPr lang="hu-HU" baseline="30000"/>
            <a:t>3</a:t>
          </a:r>
          <a:r>
            <a:rPr lang="hu-HU"/>
            <a:t>/d</a:t>
          </a:r>
        </a:p>
      </dgm:t>
    </dgm:pt>
    <dgm:pt modelId="{A1F7EF23-AB2A-4A91-8B41-E8E510FBE563}" type="parTrans" cxnId="{5D865098-5F7B-4F4F-8D06-1EE54B0DAB31}">
      <dgm:prSet/>
      <dgm:spPr/>
      <dgm:t>
        <a:bodyPr/>
        <a:lstStyle/>
        <a:p>
          <a:endParaRPr lang="hu-HU"/>
        </a:p>
      </dgm:t>
    </dgm:pt>
    <dgm:pt modelId="{885C6310-1FA5-41B5-97B7-779D43C2DC05}" type="sibTrans" cxnId="{5D865098-5F7B-4F4F-8D06-1EE54B0DAB31}">
      <dgm:prSet/>
      <dgm:spPr/>
      <dgm:t>
        <a:bodyPr/>
        <a:lstStyle/>
        <a:p>
          <a:endParaRPr lang="hu-HU"/>
        </a:p>
      </dgm:t>
    </dgm:pt>
    <dgm:pt modelId="{2EA760DD-521C-4479-941A-089E166BB578}">
      <dgm:prSet/>
      <dgm:spPr/>
      <dgm:t>
        <a:bodyPr/>
        <a:lstStyle/>
        <a:p>
          <a:r>
            <a:rPr lang="hu-HU"/>
            <a:t>Autópálya lehajtónál tervezett létesítmények:	250 m</a:t>
          </a:r>
          <a:r>
            <a:rPr lang="hu-HU" baseline="30000"/>
            <a:t>3</a:t>
          </a:r>
          <a:r>
            <a:rPr lang="hu-HU"/>
            <a:t>/d</a:t>
          </a:r>
        </a:p>
      </dgm:t>
    </dgm:pt>
    <dgm:pt modelId="{C5DD76F8-2044-46FB-B4A3-1EE2BE2CC379}" type="parTrans" cxnId="{74FBFC94-1EA6-4883-9829-BD70ED217F08}">
      <dgm:prSet/>
      <dgm:spPr/>
      <dgm:t>
        <a:bodyPr/>
        <a:lstStyle/>
        <a:p>
          <a:endParaRPr lang="hu-HU"/>
        </a:p>
      </dgm:t>
    </dgm:pt>
    <dgm:pt modelId="{C3838FC8-9176-4F5A-A0CE-8E35D7A30A9A}" type="sibTrans" cxnId="{74FBFC94-1EA6-4883-9829-BD70ED217F08}">
      <dgm:prSet/>
      <dgm:spPr/>
      <dgm:t>
        <a:bodyPr/>
        <a:lstStyle/>
        <a:p>
          <a:endParaRPr lang="hu-HU"/>
        </a:p>
      </dgm:t>
    </dgm:pt>
    <dgm:pt modelId="{8F6A8DB1-2BA5-490C-93B8-B6D9A2A8A4A7}">
      <dgm:prSet/>
      <dgm:spPr/>
      <dgm:t>
        <a:bodyPr/>
        <a:lstStyle/>
        <a:p>
          <a:r>
            <a:rPr lang="hu-HU"/>
            <a:t>Új lakótelep létesítése:	250 m</a:t>
          </a:r>
          <a:r>
            <a:rPr lang="hu-HU" baseline="30000"/>
            <a:t>3/</a:t>
          </a:r>
          <a:r>
            <a:rPr lang="hu-HU"/>
            <a:t>d</a:t>
          </a:r>
        </a:p>
      </dgm:t>
    </dgm:pt>
    <dgm:pt modelId="{B311E5BA-49B7-44AE-BC9F-41EBAAB5153E}" type="parTrans" cxnId="{6E860C1B-E4A2-42A8-896B-0C1C000BA5A2}">
      <dgm:prSet/>
      <dgm:spPr/>
      <dgm:t>
        <a:bodyPr/>
        <a:lstStyle/>
        <a:p>
          <a:endParaRPr lang="hu-HU"/>
        </a:p>
      </dgm:t>
    </dgm:pt>
    <dgm:pt modelId="{14042027-42B1-4EC3-A585-89371C38D9F3}" type="sibTrans" cxnId="{6E860C1B-E4A2-42A8-896B-0C1C000BA5A2}">
      <dgm:prSet/>
      <dgm:spPr/>
      <dgm:t>
        <a:bodyPr/>
        <a:lstStyle/>
        <a:p>
          <a:endParaRPr lang="hu-HU"/>
        </a:p>
      </dgm:t>
    </dgm:pt>
    <dgm:pt modelId="{0B1BA85D-AE63-4516-832C-A969D60A4DA5}">
      <dgm:prSet/>
      <dgm:spPr/>
      <dgm:t>
        <a:bodyPr/>
        <a:lstStyle/>
        <a:p>
          <a:r>
            <a:rPr lang="hu-HU"/>
            <a:t>NKÖHSZ: 	50 m</a:t>
          </a:r>
          <a:r>
            <a:rPr lang="hu-HU" baseline="30000"/>
            <a:t>3</a:t>
          </a:r>
          <a:r>
            <a:rPr lang="hu-HU"/>
            <a:t>/d</a:t>
          </a:r>
        </a:p>
      </dgm:t>
    </dgm:pt>
    <dgm:pt modelId="{3D6608A6-5562-40F9-8526-963B8019505B}" type="parTrans" cxnId="{3DB4CF25-06E1-4E61-87E3-21370008DCB6}">
      <dgm:prSet/>
      <dgm:spPr/>
      <dgm:t>
        <a:bodyPr/>
        <a:lstStyle/>
        <a:p>
          <a:endParaRPr lang="hu-HU"/>
        </a:p>
      </dgm:t>
    </dgm:pt>
    <dgm:pt modelId="{7646D65E-E6BE-4F92-A941-8A850D2AD527}" type="sibTrans" cxnId="{3DB4CF25-06E1-4E61-87E3-21370008DCB6}">
      <dgm:prSet/>
      <dgm:spPr/>
      <dgm:t>
        <a:bodyPr/>
        <a:lstStyle/>
        <a:p>
          <a:endParaRPr lang="hu-HU"/>
        </a:p>
      </dgm:t>
    </dgm:pt>
    <dgm:pt modelId="{67C43BAB-B4BF-4A79-9A01-0A9CA1D80781}">
      <dgm:prSet/>
      <dgm:spPr/>
      <dgm:t>
        <a:bodyPr/>
        <a:lstStyle/>
        <a:p>
          <a:r>
            <a:rPr lang="hu-HU" u="sng"/>
            <a:t>Bekötések távlati növekménye:	50 m</a:t>
          </a:r>
          <a:r>
            <a:rPr lang="hu-HU" u="sng" baseline="30000"/>
            <a:t>3</a:t>
          </a:r>
          <a:r>
            <a:rPr lang="hu-HU" u="sng"/>
            <a:t>/d</a:t>
          </a:r>
          <a:endParaRPr lang="hu-HU"/>
        </a:p>
      </dgm:t>
    </dgm:pt>
    <dgm:pt modelId="{4D712204-F103-413A-BE2A-161AAFB031B9}" type="parTrans" cxnId="{6BF84919-80DA-48A3-93CB-36D054CA1C0E}">
      <dgm:prSet/>
      <dgm:spPr/>
      <dgm:t>
        <a:bodyPr/>
        <a:lstStyle/>
        <a:p>
          <a:endParaRPr lang="hu-HU"/>
        </a:p>
      </dgm:t>
    </dgm:pt>
    <dgm:pt modelId="{12A9A4B3-A7DC-4124-A563-8597B9222DD6}" type="sibTrans" cxnId="{6BF84919-80DA-48A3-93CB-36D054CA1C0E}">
      <dgm:prSet/>
      <dgm:spPr/>
      <dgm:t>
        <a:bodyPr/>
        <a:lstStyle/>
        <a:p>
          <a:endParaRPr lang="hu-HU"/>
        </a:p>
      </dgm:t>
    </dgm:pt>
    <dgm:pt modelId="{96186A54-F6F6-4BC1-AAB4-F2D81576D4A0}">
      <dgm:prSet/>
      <dgm:spPr/>
      <dgm:t>
        <a:bodyPr/>
        <a:lstStyle/>
        <a:p>
          <a:r>
            <a:rPr lang="hu-HU"/>
            <a:t>Összesen:	2256 m</a:t>
          </a:r>
          <a:r>
            <a:rPr lang="hu-HU" baseline="30000"/>
            <a:t>3</a:t>
          </a:r>
          <a:r>
            <a:rPr lang="hu-HU"/>
            <a:t>/d</a:t>
          </a:r>
        </a:p>
      </dgm:t>
    </dgm:pt>
    <dgm:pt modelId="{79FFB10E-6EFC-43B3-9CA2-62E8BE81F115}" type="parTrans" cxnId="{49373DE2-51A7-4130-B145-6513FCD5B515}">
      <dgm:prSet/>
      <dgm:spPr/>
      <dgm:t>
        <a:bodyPr/>
        <a:lstStyle/>
        <a:p>
          <a:endParaRPr lang="hu-HU"/>
        </a:p>
      </dgm:t>
    </dgm:pt>
    <dgm:pt modelId="{7AEB8C82-596A-4318-960D-DE23D325D048}" type="sibTrans" cxnId="{49373DE2-51A7-4130-B145-6513FCD5B515}">
      <dgm:prSet/>
      <dgm:spPr/>
      <dgm:t>
        <a:bodyPr/>
        <a:lstStyle/>
        <a:p>
          <a:endParaRPr lang="hu-HU"/>
        </a:p>
      </dgm:t>
    </dgm:pt>
    <dgm:pt modelId="{CA913DDE-25F9-49EA-B93A-6554C82030BA}">
      <dgm:prSet/>
      <dgm:spPr/>
      <dgm:t>
        <a:bodyPr/>
        <a:lstStyle/>
        <a:p>
          <a:r>
            <a:rPr lang="hu-HU"/>
            <a:t>Ehhez jön hozzá a szennyvíztisztító telep iszap és csurgalékvizeinek mennyisége: 338 m</a:t>
          </a:r>
          <a:r>
            <a:rPr lang="hu-HU" baseline="30000"/>
            <a:t>3</a:t>
          </a:r>
          <a:r>
            <a:rPr lang="hu-HU"/>
            <a:t>/d.</a:t>
          </a:r>
        </a:p>
      </dgm:t>
    </dgm:pt>
    <dgm:pt modelId="{4C631ED7-E4E8-40DF-8ED9-07CDF9119A70}" type="parTrans" cxnId="{D0A00D7E-7487-4D2B-8F46-7AD47C84B25C}">
      <dgm:prSet/>
      <dgm:spPr/>
      <dgm:t>
        <a:bodyPr/>
        <a:lstStyle/>
        <a:p>
          <a:endParaRPr lang="hu-HU"/>
        </a:p>
      </dgm:t>
    </dgm:pt>
    <dgm:pt modelId="{51EFB85D-E6F9-4CE9-8F74-A4B554EF0798}" type="sibTrans" cxnId="{D0A00D7E-7487-4D2B-8F46-7AD47C84B25C}">
      <dgm:prSet/>
      <dgm:spPr/>
      <dgm:t>
        <a:bodyPr/>
        <a:lstStyle/>
        <a:p>
          <a:endParaRPr lang="hu-HU"/>
        </a:p>
      </dgm:t>
    </dgm:pt>
    <dgm:pt modelId="{0291FBA8-BE2D-43A0-95A3-426FCCA50DCC}">
      <dgm:prSet/>
      <dgm:spPr/>
      <dgm:t>
        <a:bodyPr/>
        <a:lstStyle/>
        <a:p>
          <a:r>
            <a:rPr lang="hu-HU" dirty="0"/>
            <a:t>Így a tervezett szennyvíztisztító telep távlati kapacitása: 2250 m</a:t>
          </a:r>
          <a:r>
            <a:rPr lang="hu-HU" baseline="30000" dirty="0"/>
            <a:t>3</a:t>
          </a:r>
          <a:r>
            <a:rPr lang="hu-HU" dirty="0"/>
            <a:t>/d, csurgalékvízzel együtt: </a:t>
          </a:r>
          <a:r>
            <a:rPr lang="hu-HU" b="1" dirty="0"/>
            <a:t>2600 m</a:t>
          </a:r>
          <a:r>
            <a:rPr lang="hu-HU" b="1" baseline="30000" dirty="0"/>
            <a:t>3</a:t>
          </a:r>
          <a:r>
            <a:rPr lang="hu-HU" b="1" dirty="0"/>
            <a:t>/d.</a:t>
          </a:r>
          <a:endParaRPr lang="hu-HU" dirty="0"/>
        </a:p>
      </dgm:t>
    </dgm:pt>
    <dgm:pt modelId="{ECBF401A-7F53-4D0E-A830-F7B2C564D105}" type="parTrans" cxnId="{44057889-3CF3-4809-BAF0-AEB06882E82D}">
      <dgm:prSet/>
      <dgm:spPr/>
      <dgm:t>
        <a:bodyPr/>
        <a:lstStyle/>
        <a:p>
          <a:endParaRPr lang="hu-HU"/>
        </a:p>
      </dgm:t>
    </dgm:pt>
    <dgm:pt modelId="{50CADCC6-389B-4C18-8614-D6F1DF61AD7F}" type="sibTrans" cxnId="{44057889-3CF3-4809-BAF0-AEB06882E82D}">
      <dgm:prSet/>
      <dgm:spPr/>
      <dgm:t>
        <a:bodyPr/>
        <a:lstStyle/>
        <a:p>
          <a:endParaRPr lang="hu-HU"/>
        </a:p>
      </dgm:t>
    </dgm:pt>
    <dgm:pt modelId="{8D60C850-1110-41D7-9A7E-FE92D4C62077}" type="pres">
      <dgm:prSet presAssocID="{2448C734-0F3B-4242-BCBC-091BD879D6EB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C00CFA43-D72D-46D0-BA2D-8D05D72A35AA}" type="pres">
      <dgm:prSet presAssocID="{629B6C46-4791-4C7C-BC7A-841BF0AF2457}" presName="circle1" presStyleLbl="node1" presStyleIdx="0" presStyleCnt="1"/>
      <dgm:spPr/>
    </dgm:pt>
    <dgm:pt modelId="{0AEE8999-BCDE-4FF7-9788-F262FDC609E2}" type="pres">
      <dgm:prSet presAssocID="{629B6C46-4791-4C7C-BC7A-841BF0AF2457}" presName="space" presStyleCnt="0"/>
      <dgm:spPr/>
    </dgm:pt>
    <dgm:pt modelId="{7E1F7A19-1B93-476C-9394-965E03A6210B}" type="pres">
      <dgm:prSet presAssocID="{629B6C46-4791-4C7C-BC7A-841BF0AF2457}" presName="rect1" presStyleLbl="alignAcc1" presStyleIdx="0" presStyleCnt="1"/>
      <dgm:spPr/>
    </dgm:pt>
    <dgm:pt modelId="{51A7B210-51A7-4AAD-A11B-FA6955051484}" type="pres">
      <dgm:prSet presAssocID="{629B6C46-4791-4C7C-BC7A-841BF0AF2457}" presName="rect1ParTx" presStyleLbl="alignAcc1" presStyleIdx="0" presStyleCnt="1">
        <dgm:presLayoutVars>
          <dgm:chMax val="1"/>
          <dgm:bulletEnabled val="1"/>
        </dgm:presLayoutVars>
      </dgm:prSet>
      <dgm:spPr/>
    </dgm:pt>
    <dgm:pt modelId="{6D9569B9-1F6F-44BB-8280-71C99E217FD0}" type="pres">
      <dgm:prSet presAssocID="{629B6C46-4791-4C7C-BC7A-841BF0AF2457}" presName="rect1ChTx" presStyleLbl="alignAcc1" presStyleIdx="0" presStyleCnt="1">
        <dgm:presLayoutVars>
          <dgm:bulletEnabled val="1"/>
        </dgm:presLayoutVars>
      </dgm:prSet>
      <dgm:spPr/>
    </dgm:pt>
  </dgm:ptLst>
  <dgm:cxnLst>
    <dgm:cxn modelId="{C20D6201-0503-45FE-AD0B-0E1D3A3FD3E0}" type="presOf" srcId="{67C43BAB-B4BF-4A79-9A01-0A9CA1D80781}" destId="{6D9569B9-1F6F-44BB-8280-71C99E217FD0}" srcOrd="0" destOrd="8" presId="urn:microsoft.com/office/officeart/2005/8/layout/target3"/>
    <dgm:cxn modelId="{5727C308-06FF-465D-98B3-A8445E2276C1}" type="presOf" srcId="{F023431B-AB2E-4650-BFB9-088B562158B0}" destId="{6D9569B9-1F6F-44BB-8280-71C99E217FD0}" srcOrd="0" destOrd="0" presId="urn:microsoft.com/office/officeart/2005/8/layout/target3"/>
    <dgm:cxn modelId="{6BF84919-80DA-48A3-93CB-36D054CA1C0E}" srcId="{629B6C46-4791-4C7C-BC7A-841BF0AF2457}" destId="{67C43BAB-B4BF-4A79-9A01-0A9CA1D80781}" srcOrd="8" destOrd="0" parTransId="{4D712204-F103-413A-BE2A-161AAFB031B9}" sibTransId="{12A9A4B3-A7DC-4124-A563-8597B9222DD6}"/>
    <dgm:cxn modelId="{6E860C1B-E4A2-42A8-896B-0C1C000BA5A2}" srcId="{629B6C46-4791-4C7C-BC7A-841BF0AF2457}" destId="{8F6A8DB1-2BA5-490C-93B8-B6D9A2A8A4A7}" srcOrd="6" destOrd="0" parTransId="{B311E5BA-49B7-44AE-BC9F-41EBAAB5153E}" sibTransId="{14042027-42B1-4EC3-A585-89371C38D9F3}"/>
    <dgm:cxn modelId="{3DB4CF25-06E1-4E61-87E3-21370008DCB6}" srcId="{629B6C46-4791-4C7C-BC7A-841BF0AF2457}" destId="{0B1BA85D-AE63-4516-832C-A969D60A4DA5}" srcOrd="7" destOrd="0" parTransId="{3D6608A6-5562-40F9-8526-963B8019505B}" sibTransId="{7646D65E-E6BE-4F92-A941-8A850D2AD527}"/>
    <dgm:cxn modelId="{574D032A-A658-40E5-B112-0C6D2C710738}" type="presOf" srcId="{07B88BFE-C00C-4128-9E7D-22A75EB6AA8E}" destId="{6D9569B9-1F6F-44BB-8280-71C99E217FD0}" srcOrd="0" destOrd="2" presId="urn:microsoft.com/office/officeart/2005/8/layout/target3"/>
    <dgm:cxn modelId="{0C249637-B6D6-4C31-B7B8-C6966CD7150F}" type="presOf" srcId="{2448C734-0F3B-4242-BCBC-091BD879D6EB}" destId="{8D60C850-1110-41D7-9A7E-FE92D4C62077}" srcOrd="0" destOrd="0" presId="urn:microsoft.com/office/officeart/2005/8/layout/target3"/>
    <dgm:cxn modelId="{A54F2E60-7828-4F8C-82F7-9EEFF988812F}" srcId="{629B6C46-4791-4C7C-BC7A-841BF0AF2457}" destId="{07B88BFE-C00C-4128-9E7D-22A75EB6AA8E}" srcOrd="2" destOrd="0" parTransId="{7B5DB2FA-31F4-4CEF-8E52-983A76E385C1}" sibTransId="{20EEFF78-532B-4475-B6A1-B858A89AE4B4}"/>
    <dgm:cxn modelId="{32AF2566-5088-4DE3-A909-449265064F73}" type="presOf" srcId="{0B1BA85D-AE63-4516-832C-A969D60A4DA5}" destId="{6D9569B9-1F6F-44BB-8280-71C99E217FD0}" srcOrd="0" destOrd="7" presId="urn:microsoft.com/office/officeart/2005/8/layout/target3"/>
    <dgm:cxn modelId="{ABF6CA6A-F593-4703-8AFF-B83A29C72FE6}" type="presOf" srcId="{CA913DDE-25F9-49EA-B93A-6554C82030BA}" destId="{6D9569B9-1F6F-44BB-8280-71C99E217FD0}" srcOrd="0" destOrd="10" presId="urn:microsoft.com/office/officeart/2005/8/layout/target3"/>
    <dgm:cxn modelId="{675C8C50-7904-4FB1-8254-2ED9F041E78F}" srcId="{2448C734-0F3B-4242-BCBC-091BD879D6EB}" destId="{629B6C46-4791-4C7C-BC7A-841BF0AF2457}" srcOrd="0" destOrd="0" parTransId="{98BBEBAF-E2F6-4E7C-B92F-E7C4A24AAF84}" sibTransId="{7FAAF14B-A284-4279-BA91-C901B6692D2A}"/>
    <dgm:cxn modelId="{40A7FA72-364B-45FE-8CE3-79C9B7CB9275}" srcId="{629B6C46-4791-4C7C-BC7A-841BF0AF2457}" destId="{3F96710A-8EA5-42E8-B59A-3C8D33ED2AC9}" srcOrd="1" destOrd="0" parTransId="{78E8904F-2378-4B40-A0C5-A4B8E9ADE4C0}" sibTransId="{7C472B7D-55CC-4FC3-A745-F65DF3F25339}"/>
    <dgm:cxn modelId="{AF94CC53-6389-4B18-93F2-48D8A48EC6F4}" type="presOf" srcId="{8A0BF354-4187-4800-AF8D-6C7214980A07}" destId="{6D9569B9-1F6F-44BB-8280-71C99E217FD0}" srcOrd="0" destOrd="3" presId="urn:microsoft.com/office/officeart/2005/8/layout/target3"/>
    <dgm:cxn modelId="{B2CE9C54-6C85-49CD-AB8D-FD616DE959E0}" type="presOf" srcId="{96186A54-F6F6-4BC1-AAB4-F2D81576D4A0}" destId="{6D9569B9-1F6F-44BB-8280-71C99E217FD0}" srcOrd="0" destOrd="9" presId="urn:microsoft.com/office/officeart/2005/8/layout/target3"/>
    <dgm:cxn modelId="{D542C57A-4CA5-4FB8-AA8F-777728483B5C}" type="presOf" srcId="{8F6A8DB1-2BA5-490C-93B8-B6D9A2A8A4A7}" destId="{6D9569B9-1F6F-44BB-8280-71C99E217FD0}" srcOrd="0" destOrd="6" presId="urn:microsoft.com/office/officeart/2005/8/layout/target3"/>
    <dgm:cxn modelId="{D0A00D7E-7487-4D2B-8F46-7AD47C84B25C}" srcId="{629B6C46-4791-4C7C-BC7A-841BF0AF2457}" destId="{CA913DDE-25F9-49EA-B93A-6554C82030BA}" srcOrd="10" destOrd="0" parTransId="{4C631ED7-E4E8-40DF-8ED9-07CDF9119A70}" sibTransId="{51EFB85D-E6F9-4CE9-8F74-A4B554EF0798}"/>
    <dgm:cxn modelId="{378C8682-2B9F-4160-85E2-76086CE36500}" srcId="{629B6C46-4791-4C7C-BC7A-841BF0AF2457}" destId="{8A0BF354-4187-4800-AF8D-6C7214980A07}" srcOrd="3" destOrd="0" parTransId="{F76EADF9-5FB4-40CF-A255-49585F025D16}" sibTransId="{3FAF3746-8BC9-4438-9C95-F2A64E7BD04D}"/>
    <dgm:cxn modelId="{44057889-3CF3-4809-BAF0-AEB06882E82D}" srcId="{629B6C46-4791-4C7C-BC7A-841BF0AF2457}" destId="{0291FBA8-BE2D-43A0-95A3-426FCCA50DCC}" srcOrd="11" destOrd="0" parTransId="{ECBF401A-7F53-4D0E-A830-F7B2C564D105}" sibTransId="{50CADCC6-389B-4C18-8614-D6F1DF61AD7F}"/>
    <dgm:cxn modelId="{74FBFC94-1EA6-4883-9829-BD70ED217F08}" srcId="{629B6C46-4791-4C7C-BC7A-841BF0AF2457}" destId="{2EA760DD-521C-4479-941A-089E166BB578}" srcOrd="5" destOrd="0" parTransId="{C5DD76F8-2044-46FB-B4A3-1EE2BE2CC379}" sibTransId="{C3838FC8-9176-4F5A-A0CE-8E35D7A30A9A}"/>
    <dgm:cxn modelId="{5D865098-5F7B-4F4F-8D06-1EE54B0DAB31}" srcId="{629B6C46-4791-4C7C-BC7A-841BF0AF2457}" destId="{C661B677-B0DF-4929-9C51-6453CFBF972D}" srcOrd="4" destOrd="0" parTransId="{A1F7EF23-AB2A-4A91-8B41-E8E510FBE563}" sibTransId="{885C6310-1FA5-41B5-97B7-779D43C2DC05}"/>
    <dgm:cxn modelId="{E5081199-0EF8-412E-9692-1422B0B0AB2D}" type="presOf" srcId="{C661B677-B0DF-4929-9C51-6453CFBF972D}" destId="{6D9569B9-1F6F-44BB-8280-71C99E217FD0}" srcOrd="0" destOrd="4" presId="urn:microsoft.com/office/officeart/2005/8/layout/target3"/>
    <dgm:cxn modelId="{1B5A2D9F-4C40-4727-AA4F-DC4BBDF2D9D2}" srcId="{629B6C46-4791-4C7C-BC7A-841BF0AF2457}" destId="{F023431B-AB2E-4650-BFB9-088B562158B0}" srcOrd="0" destOrd="0" parTransId="{E05AF9C2-A51B-4BA8-ACF2-3E4ECD040A21}" sibTransId="{C42074D1-D59F-46EB-96B1-B72FE00588CB}"/>
    <dgm:cxn modelId="{FA4084A7-6294-4953-BEA9-E2CE5D640982}" type="presOf" srcId="{629B6C46-4791-4C7C-BC7A-841BF0AF2457}" destId="{7E1F7A19-1B93-476C-9394-965E03A6210B}" srcOrd="0" destOrd="0" presId="urn:microsoft.com/office/officeart/2005/8/layout/target3"/>
    <dgm:cxn modelId="{DF8227B5-66A2-4B48-9E64-A4C40E65D968}" type="presOf" srcId="{2EA760DD-521C-4479-941A-089E166BB578}" destId="{6D9569B9-1F6F-44BB-8280-71C99E217FD0}" srcOrd="0" destOrd="5" presId="urn:microsoft.com/office/officeart/2005/8/layout/target3"/>
    <dgm:cxn modelId="{167DF7BB-3D29-4FFA-A67E-E8F5E1A62645}" type="presOf" srcId="{0291FBA8-BE2D-43A0-95A3-426FCCA50DCC}" destId="{6D9569B9-1F6F-44BB-8280-71C99E217FD0}" srcOrd="0" destOrd="11" presId="urn:microsoft.com/office/officeart/2005/8/layout/target3"/>
    <dgm:cxn modelId="{A6B033C0-F6F3-4539-91A0-52E6161CADC1}" type="presOf" srcId="{3F96710A-8EA5-42E8-B59A-3C8D33ED2AC9}" destId="{6D9569B9-1F6F-44BB-8280-71C99E217FD0}" srcOrd="0" destOrd="1" presId="urn:microsoft.com/office/officeart/2005/8/layout/target3"/>
    <dgm:cxn modelId="{B0B704C2-AD8A-43EB-AF27-5DFD41B4082C}" type="presOf" srcId="{629B6C46-4791-4C7C-BC7A-841BF0AF2457}" destId="{51A7B210-51A7-4AAD-A11B-FA6955051484}" srcOrd="1" destOrd="0" presId="urn:microsoft.com/office/officeart/2005/8/layout/target3"/>
    <dgm:cxn modelId="{49373DE2-51A7-4130-B145-6513FCD5B515}" srcId="{629B6C46-4791-4C7C-BC7A-841BF0AF2457}" destId="{96186A54-F6F6-4BC1-AAB4-F2D81576D4A0}" srcOrd="9" destOrd="0" parTransId="{79FFB10E-6EFC-43B3-9CA2-62E8BE81F115}" sibTransId="{7AEB8C82-596A-4318-960D-DE23D325D048}"/>
    <dgm:cxn modelId="{D3FAB159-2AB3-4B8E-8B8C-209BD60FF002}" type="presParOf" srcId="{8D60C850-1110-41D7-9A7E-FE92D4C62077}" destId="{C00CFA43-D72D-46D0-BA2D-8D05D72A35AA}" srcOrd="0" destOrd="0" presId="urn:microsoft.com/office/officeart/2005/8/layout/target3"/>
    <dgm:cxn modelId="{B3DF586A-DFE6-4C51-AE60-F4B8E1E82D5E}" type="presParOf" srcId="{8D60C850-1110-41D7-9A7E-FE92D4C62077}" destId="{0AEE8999-BCDE-4FF7-9788-F262FDC609E2}" srcOrd="1" destOrd="0" presId="urn:microsoft.com/office/officeart/2005/8/layout/target3"/>
    <dgm:cxn modelId="{B3E10524-8B7E-4799-8924-83D6637A1B7C}" type="presParOf" srcId="{8D60C850-1110-41D7-9A7E-FE92D4C62077}" destId="{7E1F7A19-1B93-476C-9394-965E03A6210B}" srcOrd="2" destOrd="0" presId="urn:microsoft.com/office/officeart/2005/8/layout/target3"/>
    <dgm:cxn modelId="{147137B9-6ACB-4342-A9BE-4380A3997C24}" type="presParOf" srcId="{8D60C850-1110-41D7-9A7E-FE92D4C62077}" destId="{51A7B210-51A7-4AAD-A11B-FA6955051484}" srcOrd="3" destOrd="0" presId="urn:microsoft.com/office/officeart/2005/8/layout/target3"/>
    <dgm:cxn modelId="{604E56F6-5FF4-43A2-A1AF-792DB3857D01}" type="presParOf" srcId="{8D60C850-1110-41D7-9A7E-FE92D4C62077}" destId="{6D9569B9-1F6F-44BB-8280-71C99E217FD0}" srcOrd="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BCC89B-D1C5-4EC9-AEAA-91C6E53F3ED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5F321394-6D55-4E24-A163-0BDA913BCF67}">
      <dgm:prSet/>
      <dgm:spPr/>
      <dgm:t>
        <a:bodyPr/>
        <a:lstStyle/>
        <a:p>
          <a:r>
            <a:rPr lang="hu-HU"/>
            <a:t>A tervezett tevékenység Szikszón 062/6 hrsz. alatti ingatlanon valósul meg.</a:t>
          </a:r>
        </a:p>
      </dgm:t>
    </dgm:pt>
    <dgm:pt modelId="{B8E00505-40B8-4394-9718-9D8BD0DC0686}" type="parTrans" cxnId="{69057E55-65B4-49F7-8FA6-23DFA1064693}">
      <dgm:prSet/>
      <dgm:spPr/>
      <dgm:t>
        <a:bodyPr/>
        <a:lstStyle/>
        <a:p>
          <a:endParaRPr lang="hu-HU"/>
        </a:p>
      </dgm:t>
    </dgm:pt>
    <dgm:pt modelId="{56474F4F-F60D-4D0E-9C06-335CD1421A20}" type="sibTrans" cxnId="{69057E55-65B4-49F7-8FA6-23DFA1064693}">
      <dgm:prSet/>
      <dgm:spPr/>
      <dgm:t>
        <a:bodyPr/>
        <a:lstStyle/>
        <a:p>
          <a:endParaRPr lang="hu-HU"/>
        </a:p>
      </dgm:t>
    </dgm:pt>
    <dgm:pt modelId="{FF6E5E86-CE40-451C-B045-F6CC927170C2}">
      <dgm:prSet/>
      <dgm:spPr/>
      <dgm:t>
        <a:bodyPr/>
        <a:lstStyle/>
        <a:p>
          <a:r>
            <a:rPr lang="hu-HU" b="1" i="1"/>
            <a:t>Az ingatlan adatai:</a:t>
          </a:r>
          <a:endParaRPr lang="hu-HU"/>
        </a:p>
      </dgm:t>
    </dgm:pt>
    <dgm:pt modelId="{3AC902B7-20D1-4C92-9E94-72B671EF90B3}" type="parTrans" cxnId="{24DE3E35-DDC5-4270-9CDB-CA6134498185}">
      <dgm:prSet/>
      <dgm:spPr/>
      <dgm:t>
        <a:bodyPr/>
        <a:lstStyle/>
        <a:p>
          <a:endParaRPr lang="hu-HU"/>
        </a:p>
      </dgm:t>
    </dgm:pt>
    <dgm:pt modelId="{EEDD3B09-7DE2-4C3D-8761-7E114518E8B2}" type="sibTrans" cxnId="{24DE3E35-DDC5-4270-9CDB-CA6134498185}">
      <dgm:prSet/>
      <dgm:spPr/>
      <dgm:t>
        <a:bodyPr/>
        <a:lstStyle/>
        <a:p>
          <a:endParaRPr lang="hu-HU"/>
        </a:p>
      </dgm:t>
    </dgm:pt>
    <dgm:pt modelId="{3039A0EE-1C94-413B-AAD3-05E21F8D8FF9}">
      <dgm:prSet/>
      <dgm:spPr/>
      <dgm:t>
        <a:bodyPr/>
        <a:lstStyle/>
        <a:p>
          <a:r>
            <a:rPr lang="hu-HU" dirty="0"/>
            <a:t>Helyrajzi szám: 062/6</a:t>
          </a:r>
        </a:p>
      </dgm:t>
    </dgm:pt>
    <dgm:pt modelId="{967B1311-7A43-4902-ACD5-4306FC2E067C}" type="parTrans" cxnId="{F41E8C1B-5DDD-4E9F-A4CD-71C247711E46}">
      <dgm:prSet/>
      <dgm:spPr/>
      <dgm:t>
        <a:bodyPr/>
        <a:lstStyle/>
        <a:p>
          <a:endParaRPr lang="hu-HU"/>
        </a:p>
      </dgm:t>
    </dgm:pt>
    <dgm:pt modelId="{C2E09C98-F798-4AFB-870A-A5FFFFAD51A5}" type="sibTrans" cxnId="{F41E8C1B-5DDD-4E9F-A4CD-71C247711E46}">
      <dgm:prSet/>
      <dgm:spPr/>
      <dgm:t>
        <a:bodyPr/>
        <a:lstStyle/>
        <a:p>
          <a:endParaRPr lang="hu-HU"/>
        </a:p>
      </dgm:t>
    </dgm:pt>
    <dgm:pt modelId="{A123F00D-7878-4E5B-B6AA-1A8F6A5A121E}">
      <dgm:prSet/>
      <dgm:spPr/>
      <dgm:t>
        <a:bodyPr/>
        <a:lstStyle/>
        <a:p>
          <a:pPr algn="ctr"/>
          <a:r>
            <a:rPr lang="hu-HU" dirty="0"/>
            <a:t>EOV koordinátái: </a:t>
          </a:r>
        </a:p>
        <a:p>
          <a:pPr algn="ctr"/>
          <a:r>
            <a:rPr lang="hu-HU" dirty="0"/>
            <a:t>X: 317 355, Y: 791 199</a:t>
          </a:r>
        </a:p>
      </dgm:t>
    </dgm:pt>
    <dgm:pt modelId="{2C300957-4972-45FA-8C1F-25036ABC5045}" type="parTrans" cxnId="{9BB406FE-E2AD-4BA6-AE7E-C95A1AD51FF4}">
      <dgm:prSet/>
      <dgm:spPr/>
      <dgm:t>
        <a:bodyPr/>
        <a:lstStyle/>
        <a:p>
          <a:endParaRPr lang="hu-HU"/>
        </a:p>
      </dgm:t>
    </dgm:pt>
    <dgm:pt modelId="{045042BF-63BD-4A6A-A6AC-A18892D39870}" type="sibTrans" cxnId="{9BB406FE-E2AD-4BA6-AE7E-C95A1AD51FF4}">
      <dgm:prSet/>
      <dgm:spPr/>
      <dgm:t>
        <a:bodyPr/>
        <a:lstStyle/>
        <a:p>
          <a:endParaRPr lang="hu-HU"/>
        </a:p>
      </dgm:t>
    </dgm:pt>
    <dgm:pt modelId="{6BCEA1E2-AF1B-4F71-B51D-5D3BD287C58E}">
      <dgm:prSet/>
      <dgm:spPr/>
      <dgm:t>
        <a:bodyPr/>
        <a:lstStyle/>
        <a:p>
          <a:r>
            <a:rPr lang="hu-HU" dirty="0"/>
            <a:t>Területe: 3 ha 6232 m</a:t>
          </a:r>
          <a:r>
            <a:rPr lang="hu-HU" baseline="30000" dirty="0"/>
            <a:t>2</a:t>
          </a:r>
          <a:endParaRPr lang="hu-HU" dirty="0"/>
        </a:p>
      </dgm:t>
    </dgm:pt>
    <dgm:pt modelId="{2033120E-AADE-4FA7-AD7F-FB761FBCBB5D}" type="parTrans" cxnId="{093D7B88-8FED-4C0D-9B38-05307438DB75}">
      <dgm:prSet/>
      <dgm:spPr/>
      <dgm:t>
        <a:bodyPr/>
        <a:lstStyle/>
        <a:p>
          <a:endParaRPr lang="hu-HU"/>
        </a:p>
      </dgm:t>
    </dgm:pt>
    <dgm:pt modelId="{B2D8065F-7066-46A8-9CA3-FE5742026C26}" type="sibTrans" cxnId="{093D7B88-8FED-4C0D-9B38-05307438DB75}">
      <dgm:prSet/>
      <dgm:spPr/>
      <dgm:t>
        <a:bodyPr/>
        <a:lstStyle/>
        <a:p>
          <a:endParaRPr lang="hu-HU"/>
        </a:p>
      </dgm:t>
    </dgm:pt>
    <dgm:pt modelId="{BC03015C-9389-4DDD-BCD0-2A7C9CB3DB0E}">
      <dgm:prSet/>
      <dgm:spPr/>
      <dgm:t>
        <a:bodyPr/>
        <a:lstStyle/>
        <a:p>
          <a:r>
            <a:rPr lang="hu-HU" dirty="0"/>
            <a:t>Művelési ág: szántó</a:t>
          </a:r>
        </a:p>
      </dgm:t>
    </dgm:pt>
    <dgm:pt modelId="{83AD2248-25A2-4EDF-927F-CF2F883A0ACD}" type="parTrans" cxnId="{466406B3-986F-4957-B0C7-58D4FFF64077}">
      <dgm:prSet/>
      <dgm:spPr/>
      <dgm:t>
        <a:bodyPr/>
        <a:lstStyle/>
        <a:p>
          <a:endParaRPr lang="hu-HU"/>
        </a:p>
      </dgm:t>
    </dgm:pt>
    <dgm:pt modelId="{66DBE2B8-3A4E-460E-ABB4-D73CD4434807}" type="sibTrans" cxnId="{466406B3-986F-4957-B0C7-58D4FFF64077}">
      <dgm:prSet/>
      <dgm:spPr/>
      <dgm:t>
        <a:bodyPr/>
        <a:lstStyle/>
        <a:p>
          <a:endParaRPr lang="hu-HU"/>
        </a:p>
      </dgm:t>
    </dgm:pt>
    <dgm:pt modelId="{B9AFEB77-BC59-4B28-B525-5A397C22F699}" type="pres">
      <dgm:prSet presAssocID="{C4BCC89B-D1C5-4EC9-AEAA-91C6E53F3ED5}" presName="Name0" presStyleCnt="0">
        <dgm:presLayoutVars>
          <dgm:dir/>
          <dgm:animLvl val="lvl"/>
          <dgm:resizeHandles val="exact"/>
        </dgm:presLayoutVars>
      </dgm:prSet>
      <dgm:spPr/>
    </dgm:pt>
    <dgm:pt modelId="{7C10A973-09C2-4229-955E-1F879025A488}" type="pres">
      <dgm:prSet presAssocID="{5F321394-6D55-4E24-A163-0BDA913BCF67}" presName="linNode" presStyleCnt="0"/>
      <dgm:spPr/>
    </dgm:pt>
    <dgm:pt modelId="{0D21DA54-261F-4D27-A379-FE9D526985CC}" type="pres">
      <dgm:prSet presAssocID="{5F321394-6D55-4E24-A163-0BDA913BCF67}" presName="parentText" presStyleLbl="node1" presStyleIdx="0" presStyleCnt="6">
        <dgm:presLayoutVars>
          <dgm:chMax val="1"/>
          <dgm:bulletEnabled val="1"/>
        </dgm:presLayoutVars>
      </dgm:prSet>
      <dgm:spPr/>
    </dgm:pt>
    <dgm:pt modelId="{69B30E38-CFCF-43B8-9614-AAD16E705A12}" type="pres">
      <dgm:prSet presAssocID="{56474F4F-F60D-4D0E-9C06-335CD1421A20}" presName="sp" presStyleCnt="0"/>
      <dgm:spPr/>
    </dgm:pt>
    <dgm:pt modelId="{6FA638D0-6EE3-4B5F-8512-1E15797AA145}" type="pres">
      <dgm:prSet presAssocID="{FF6E5E86-CE40-451C-B045-F6CC927170C2}" presName="linNode" presStyleCnt="0"/>
      <dgm:spPr/>
    </dgm:pt>
    <dgm:pt modelId="{06C0A576-3444-42F5-9094-C81F6CCB6128}" type="pres">
      <dgm:prSet presAssocID="{FF6E5E86-CE40-451C-B045-F6CC927170C2}" presName="parentText" presStyleLbl="node1" presStyleIdx="1" presStyleCnt="6">
        <dgm:presLayoutVars>
          <dgm:chMax val="1"/>
          <dgm:bulletEnabled val="1"/>
        </dgm:presLayoutVars>
      </dgm:prSet>
      <dgm:spPr/>
    </dgm:pt>
    <dgm:pt modelId="{19524343-B356-4B28-88FD-E496386A1422}" type="pres">
      <dgm:prSet presAssocID="{EEDD3B09-7DE2-4C3D-8761-7E114518E8B2}" presName="sp" presStyleCnt="0"/>
      <dgm:spPr/>
    </dgm:pt>
    <dgm:pt modelId="{1EA64854-D2CC-4001-B133-2B6AF7E06FA9}" type="pres">
      <dgm:prSet presAssocID="{3039A0EE-1C94-413B-AAD3-05E21F8D8FF9}" presName="linNode" presStyleCnt="0"/>
      <dgm:spPr/>
    </dgm:pt>
    <dgm:pt modelId="{9D0DF601-ACE2-4C95-8139-01658B254D3A}" type="pres">
      <dgm:prSet presAssocID="{3039A0EE-1C94-413B-AAD3-05E21F8D8FF9}" presName="parentText" presStyleLbl="node1" presStyleIdx="2" presStyleCnt="6">
        <dgm:presLayoutVars>
          <dgm:chMax val="1"/>
          <dgm:bulletEnabled val="1"/>
        </dgm:presLayoutVars>
      </dgm:prSet>
      <dgm:spPr/>
    </dgm:pt>
    <dgm:pt modelId="{02631C37-1137-4584-B956-0ED50611810E}" type="pres">
      <dgm:prSet presAssocID="{C2E09C98-F798-4AFB-870A-A5FFFFAD51A5}" presName="sp" presStyleCnt="0"/>
      <dgm:spPr/>
    </dgm:pt>
    <dgm:pt modelId="{97BF1E64-F59F-4F2F-93D1-D981D7BC0C9A}" type="pres">
      <dgm:prSet presAssocID="{A123F00D-7878-4E5B-B6AA-1A8F6A5A121E}" presName="linNode" presStyleCnt="0"/>
      <dgm:spPr/>
    </dgm:pt>
    <dgm:pt modelId="{A9F638B4-0B34-46C1-8694-4F7138C7FEAC}" type="pres">
      <dgm:prSet presAssocID="{A123F00D-7878-4E5B-B6AA-1A8F6A5A121E}" presName="parentText" presStyleLbl="node1" presStyleIdx="3" presStyleCnt="6">
        <dgm:presLayoutVars>
          <dgm:chMax val="1"/>
          <dgm:bulletEnabled val="1"/>
        </dgm:presLayoutVars>
      </dgm:prSet>
      <dgm:spPr/>
    </dgm:pt>
    <dgm:pt modelId="{BCBC26D2-1F40-4C4A-9D33-48D08A875958}" type="pres">
      <dgm:prSet presAssocID="{045042BF-63BD-4A6A-A6AC-A18892D39870}" presName="sp" presStyleCnt="0"/>
      <dgm:spPr/>
    </dgm:pt>
    <dgm:pt modelId="{82E61A6C-3CC8-4750-9665-445DBDC242D9}" type="pres">
      <dgm:prSet presAssocID="{6BCEA1E2-AF1B-4F71-B51D-5D3BD287C58E}" presName="linNode" presStyleCnt="0"/>
      <dgm:spPr/>
    </dgm:pt>
    <dgm:pt modelId="{20112362-AB8F-4DE0-B44F-39686655AA18}" type="pres">
      <dgm:prSet presAssocID="{6BCEA1E2-AF1B-4F71-B51D-5D3BD287C58E}" presName="parentText" presStyleLbl="node1" presStyleIdx="4" presStyleCnt="6">
        <dgm:presLayoutVars>
          <dgm:chMax val="1"/>
          <dgm:bulletEnabled val="1"/>
        </dgm:presLayoutVars>
      </dgm:prSet>
      <dgm:spPr/>
    </dgm:pt>
    <dgm:pt modelId="{321874DF-10B1-42B4-9CA9-72634091A383}" type="pres">
      <dgm:prSet presAssocID="{B2D8065F-7066-46A8-9CA3-FE5742026C26}" presName="sp" presStyleCnt="0"/>
      <dgm:spPr/>
    </dgm:pt>
    <dgm:pt modelId="{8E22FF0E-D365-42FC-A0CF-406C052446BA}" type="pres">
      <dgm:prSet presAssocID="{BC03015C-9389-4DDD-BCD0-2A7C9CB3DB0E}" presName="linNode" presStyleCnt="0"/>
      <dgm:spPr/>
    </dgm:pt>
    <dgm:pt modelId="{AA351F45-6EDC-4EB1-8B2E-AA298067A9DD}" type="pres">
      <dgm:prSet presAssocID="{BC03015C-9389-4DDD-BCD0-2A7C9CB3DB0E}" presName="parentText" presStyleLbl="node1" presStyleIdx="5" presStyleCnt="6">
        <dgm:presLayoutVars>
          <dgm:chMax val="1"/>
          <dgm:bulletEnabled val="1"/>
        </dgm:presLayoutVars>
      </dgm:prSet>
      <dgm:spPr/>
    </dgm:pt>
  </dgm:ptLst>
  <dgm:cxnLst>
    <dgm:cxn modelId="{3CDEC100-C83F-4218-8DA6-9F1CB36BDC6F}" type="presOf" srcId="{A123F00D-7878-4E5B-B6AA-1A8F6A5A121E}" destId="{A9F638B4-0B34-46C1-8694-4F7138C7FEAC}" srcOrd="0" destOrd="0" presId="urn:microsoft.com/office/officeart/2005/8/layout/vList5"/>
    <dgm:cxn modelId="{B776EE16-2C90-4214-A0C9-F96949C43583}" type="presOf" srcId="{5F321394-6D55-4E24-A163-0BDA913BCF67}" destId="{0D21DA54-261F-4D27-A379-FE9D526985CC}" srcOrd="0" destOrd="0" presId="urn:microsoft.com/office/officeart/2005/8/layout/vList5"/>
    <dgm:cxn modelId="{F41E8C1B-5DDD-4E9F-A4CD-71C247711E46}" srcId="{C4BCC89B-D1C5-4EC9-AEAA-91C6E53F3ED5}" destId="{3039A0EE-1C94-413B-AAD3-05E21F8D8FF9}" srcOrd="2" destOrd="0" parTransId="{967B1311-7A43-4902-ACD5-4306FC2E067C}" sibTransId="{C2E09C98-F798-4AFB-870A-A5FFFFAD51A5}"/>
    <dgm:cxn modelId="{24DE3E35-DDC5-4270-9CDB-CA6134498185}" srcId="{C4BCC89B-D1C5-4EC9-AEAA-91C6E53F3ED5}" destId="{FF6E5E86-CE40-451C-B045-F6CC927170C2}" srcOrd="1" destOrd="0" parTransId="{3AC902B7-20D1-4C92-9E94-72B671EF90B3}" sibTransId="{EEDD3B09-7DE2-4C3D-8761-7E114518E8B2}"/>
    <dgm:cxn modelId="{CE620E42-E04E-4E42-AB66-820ED9EABD86}" type="presOf" srcId="{FF6E5E86-CE40-451C-B045-F6CC927170C2}" destId="{06C0A576-3444-42F5-9094-C81F6CCB6128}" srcOrd="0" destOrd="0" presId="urn:microsoft.com/office/officeart/2005/8/layout/vList5"/>
    <dgm:cxn modelId="{34A1D072-EC58-45D5-8F14-94DF5D39EBB5}" type="presOf" srcId="{BC03015C-9389-4DDD-BCD0-2A7C9CB3DB0E}" destId="{AA351F45-6EDC-4EB1-8B2E-AA298067A9DD}" srcOrd="0" destOrd="0" presId="urn:microsoft.com/office/officeart/2005/8/layout/vList5"/>
    <dgm:cxn modelId="{69057E55-65B4-49F7-8FA6-23DFA1064693}" srcId="{C4BCC89B-D1C5-4EC9-AEAA-91C6E53F3ED5}" destId="{5F321394-6D55-4E24-A163-0BDA913BCF67}" srcOrd="0" destOrd="0" parTransId="{B8E00505-40B8-4394-9718-9D8BD0DC0686}" sibTransId="{56474F4F-F60D-4D0E-9C06-335CD1421A20}"/>
    <dgm:cxn modelId="{093D7B88-8FED-4C0D-9B38-05307438DB75}" srcId="{C4BCC89B-D1C5-4EC9-AEAA-91C6E53F3ED5}" destId="{6BCEA1E2-AF1B-4F71-B51D-5D3BD287C58E}" srcOrd="4" destOrd="0" parTransId="{2033120E-AADE-4FA7-AD7F-FB761FBCBB5D}" sibTransId="{B2D8065F-7066-46A8-9CA3-FE5742026C26}"/>
    <dgm:cxn modelId="{F712198D-0271-404F-BE6E-D9242247C80B}" type="presOf" srcId="{6BCEA1E2-AF1B-4F71-B51D-5D3BD287C58E}" destId="{20112362-AB8F-4DE0-B44F-39686655AA18}" srcOrd="0" destOrd="0" presId="urn:microsoft.com/office/officeart/2005/8/layout/vList5"/>
    <dgm:cxn modelId="{5295A4A1-259B-42B8-A20C-3D22804CBA60}" type="presOf" srcId="{3039A0EE-1C94-413B-AAD3-05E21F8D8FF9}" destId="{9D0DF601-ACE2-4C95-8139-01658B254D3A}" srcOrd="0" destOrd="0" presId="urn:microsoft.com/office/officeart/2005/8/layout/vList5"/>
    <dgm:cxn modelId="{466406B3-986F-4957-B0C7-58D4FFF64077}" srcId="{C4BCC89B-D1C5-4EC9-AEAA-91C6E53F3ED5}" destId="{BC03015C-9389-4DDD-BCD0-2A7C9CB3DB0E}" srcOrd="5" destOrd="0" parTransId="{83AD2248-25A2-4EDF-927F-CF2F883A0ACD}" sibTransId="{66DBE2B8-3A4E-460E-ABB4-D73CD4434807}"/>
    <dgm:cxn modelId="{A281C5C7-4D58-4758-8EDA-B3D85FACF8F7}" type="presOf" srcId="{C4BCC89B-D1C5-4EC9-AEAA-91C6E53F3ED5}" destId="{B9AFEB77-BC59-4B28-B525-5A397C22F699}" srcOrd="0" destOrd="0" presId="urn:microsoft.com/office/officeart/2005/8/layout/vList5"/>
    <dgm:cxn modelId="{9BB406FE-E2AD-4BA6-AE7E-C95A1AD51FF4}" srcId="{C4BCC89B-D1C5-4EC9-AEAA-91C6E53F3ED5}" destId="{A123F00D-7878-4E5B-B6AA-1A8F6A5A121E}" srcOrd="3" destOrd="0" parTransId="{2C300957-4972-45FA-8C1F-25036ABC5045}" sibTransId="{045042BF-63BD-4A6A-A6AC-A18892D39870}"/>
    <dgm:cxn modelId="{7CB9AA84-991F-4AB3-BADE-553355FF18D1}" type="presParOf" srcId="{B9AFEB77-BC59-4B28-B525-5A397C22F699}" destId="{7C10A973-09C2-4229-955E-1F879025A488}" srcOrd="0" destOrd="0" presId="urn:microsoft.com/office/officeart/2005/8/layout/vList5"/>
    <dgm:cxn modelId="{E6B1CD84-6A61-4C53-B1C4-D2831BFEF1ED}" type="presParOf" srcId="{7C10A973-09C2-4229-955E-1F879025A488}" destId="{0D21DA54-261F-4D27-A379-FE9D526985CC}" srcOrd="0" destOrd="0" presId="urn:microsoft.com/office/officeart/2005/8/layout/vList5"/>
    <dgm:cxn modelId="{4C39168E-5E2F-4A4B-A8BF-ABBD6772628D}" type="presParOf" srcId="{B9AFEB77-BC59-4B28-B525-5A397C22F699}" destId="{69B30E38-CFCF-43B8-9614-AAD16E705A12}" srcOrd="1" destOrd="0" presId="urn:microsoft.com/office/officeart/2005/8/layout/vList5"/>
    <dgm:cxn modelId="{871ABFAA-D43F-4FFF-88F5-01B30157C35E}" type="presParOf" srcId="{B9AFEB77-BC59-4B28-B525-5A397C22F699}" destId="{6FA638D0-6EE3-4B5F-8512-1E15797AA145}" srcOrd="2" destOrd="0" presId="urn:microsoft.com/office/officeart/2005/8/layout/vList5"/>
    <dgm:cxn modelId="{7AA43FF2-D4E1-4897-A9DF-3AA1A8741E59}" type="presParOf" srcId="{6FA638D0-6EE3-4B5F-8512-1E15797AA145}" destId="{06C0A576-3444-42F5-9094-C81F6CCB6128}" srcOrd="0" destOrd="0" presId="urn:microsoft.com/office/officeart/2005/8/layout/vList5"/>
    <dgm:cxn modelId="{99FEC229-6582-4278-9699-1E23F165A092}" type="presParOf" srcId="{B9AFEB77-BC59-4B28-B525-5A397C22F699}" destId="{19524343-B356-4B28-88FD-E496386A1422}" srcOrd="3" destOrd="0" presId="urn:microsoft.com/office/officeart/2005/8/layout/vList5"/>
    <dgm:cxn modelId="{6DA42CD2-9F9B-4C9A-BF8A-BEFCACCF3501}" type="presParOf" srcId="{B9AFEB77-BC59-4B28-B525-5A397C22F699}" destId="{1EA64854-D2CC-4001-B133-2B6AF7E06FA9}" srcOrd="4" destOrd="0" presId="urn:microsoft.com/office/officeart/2005/8/layout/vList5"/>
    <dgm:cxn modelId="{2C7F66D0-AD37-42AE-918D-738A565EBF2E}" type="presParOf" srcId="{1EA64854-D2CC-4001-B133-2B6AF7E06FA9}" destId="{9D0DF601-ACE2-4C95-8139-01658B254D3A}" srcOrd="0" destOrd="0" presId="urn:microsoft.com/office/officeart/2005/8/layout/vList5"/>
    <dgm:cxn modelId="{2DA73745-CD45-4836-9EB1-BF0EEAD0B946}" type="presParOf" srcId="{B9AFEB77-BC59-4B28-B525-5A397C22F699}" destId="{02631C37-1137-4584-B956-0ED50611810E}" srcOrd="5" destOrd="0" presId="urn:microsoft.com/office/officeart/2005/8/layout/vList5"/>
    <dgm:cxn modelId="{32FF8067-7246-4ABD-BB7B-0AAF0AAA4CAD}" type="presParOf" srcId="{B9AFEB77-BC59-4B28-B525-5A397C22F699}" destId="{97BF1E64-F59F-4F2F-93D1-D981D7BC0C9A}" srcOrd="6" destOrd="0" presId="urn:microsoft.com/office/officeart/2005/8/layout/vList5"/>
    <dgm:cxn modelId="{638B5DB7-2F46-45F9-B3A5-2555762B97D1}" type="presParOf" srcId="{97BF1E64-F59F-4F2F-93D1-D981D7BC0C9A}" destId="{A9F638B4-0B34-46C1-8694-4F7138C7FEAC}" srcOrd="0" destOrd="0" presId="urn:microsoft.com/office/officeart/2005/8/layout/vList5"/>
    <dgm:cxn modelId="{D0C04A9E-540A-4678-8CC3-386F2C409C15}" type="presParOf" srcId="{B9AFEB77-BC59-4B28-B525-5A397C22F699}" destId="{BCBC26D2-1F40-4C4A-9D33-48D08A875958}" srcOrd="7" destOrd="0" presId="urn:microsoft.com/office/officeart/2005/8/layout/vList5"/>
    <dgm:cxn modelId="{F49BF82E-ACBF-464E-BC9A-CD0572CA9B5F}" type="presParOf" srcId="{B9AFEB77-BC59-4B28-B525-5A397C22F699}" destId="{82E61A6C-3CC8-4750-9665-445DBDC242D9}" srcOrd="8" destOrd="0" presId="urn:microsoft.com/office/officeart/2005/8/layout/vList5"/>
    <dgm:cxn modelId="{37E89460-0620-4E27-9F7A-BCB8D933D20A}" type="presParOf" srcId="{82E61A6C-3CC8-4750-9665-445DBDC242D9}" destId="{20112362-AB8F-4DE0-B44F-39686655AA18}" srcOrd="0" destOrd="0" presId="urn:microsoft.com/office/officeart/2005/8/layout/vList5"/>
    <dgm:cxn modelId="{135B672A-5CE4-4ACB-8919-7A289111DA89}" type="presParOf" srcId="{B9AFEB77-BC59-4B28-B525-5A397C22F699}" destId="{321874DF-10B1-42B4-9CA9-72634091A383}" srcOrd="9" destOrd="0" presId="urn:microsoft.com/office/officeart/2005/8/layout/vList5"/>
    <dgm:cxn modelId="{50752DA6-8266-41CC-98B1-8548B1181CC5}" type="presParOf" srcId="{B9AFEB77-BC59-4B28-B525-5A397C22F699}" destId="{8E22FF0E-D365-42FC-A0CF-406C052446BA}" srcOrd="10" destOrd="0" presId="urn:microsoft.com/office/officeart/2005/8/layout/vList5"/>
    <dgm:cxn modelId="{46B3E9E2-60BF-4045-9C2B-71C96F9A780A}" type="presParOf" srcId="{8E22FF0E-D365-42FC-A0CF-406C052446BA}" destId="{AA351F45-6EDC-4EB1-8B2E-AA298067A9DD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ABD1EE-1680-4DE1-9BBD-73B02D08F7C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hu-HU"/>
        </a:p>
      </dgm:t>
    </dgm:pt>
    <dgm:pt modelId="{B0A4D3C5-C681-4088-8F27-7C50337F58AD}">
      <dgm:prSet/>
      <dgm:spPr/>
      <dgm:t>
        <a:bodyPr/>
        <a:lstStyle/>
        <a:p>
          <a:pPr algn="just"/>
          <a:r>
            <a:rPr lang="hu-HU" b="1" dirty="0"/>
            <a:t>Telep építése</a:t>
          </a:r>
          <a:r>
            <a:rPr lang="hu-HU" dirty="0"/>
            <a:t>: A légszennyező berendezések hatásterületének kijelölése a </a:t>
          </a:r>
          <a:r>
            <a:rPr lang="hu-HU" b="1" dirty="0"/>
            <a:t>306/2010 (XII.23.) Korm. rendelet</a:t>
          </a:r>
          <a:r>
            <a:rPr lang="hu-HU" dirty="0"/>
            <a:t>. 2. § 14. a), b) és c) pontja alapján történt: A CO,</a:t>
          </a:r>
          <a:r>
            <a:rPr lang="hu-HU" baseline="-25000" dirty="0"/>
            <a:t> </a:t>
          </a:r>
          <a:r>
            <a:rPr lang="hu-HU" dirty="0"/>
            <a:t>a szénhidrogének, és a SO</a:t>
          </a:r>
          <a:r>
            <a:rPr lang="hu-HU" baseline="-25000" dirty="0"/>
            <a:t>2</a:t>
          </a:r>
          <a:r>
            <a:rPr lang="hu-HU" dirty="0"/>
            <a:t> hatásterülete 77 méter.</a:t>
          </a:r>
        </a:p>
      </dgm:t>
    </dgm:pt>
    <dgm:pt modelId="{3792E9D5-F720-4B6A-98FB-354F78594A00}" type="parTrans" cxnId="{4A7C31FC-D30A-4E2F-9475-293E6C2EF579}">
      <dgm:prSet/>
      <dgm:spPr/>
      <dgm:t>
        <a:bodyPr/>
        <a:lstStyle/>
        <a:p>
          <a:endParaRPr lang="hu-HU"/>
        </a:p>
      </dgm:t>
    </dgm:pt>
    <dgm:pt modelId="{8B6D2961-A673-4E65-9C20-B9809F6A1919}" type="sibTrans" cxnId="{4A7C31FC-D30A-4E2F-9475-293E6C2EF579}">
      <dgm:prSet/>
      <dgm:spPr/>
      <dgm:t>
        <a:bodyPr/>
        <a:lstStyle/>
        <a:p>
          <a:endParaRPr lang="hu-HU"/>
        </a:p>
      </dgm:t>
    </dgm:pt>
    <dgm:pt modelId="{B047FDAC-740D-49B0-BB5D-C6E159F65FED}">
      <dgm:prSet/>
      <dgm:spPr/>
      <dgm:t>
        <a:bodyPr/>
        <a:lstStyle/>
        <a:p>
          <a:r>
            <a:rPr lang="hu-HU" b="1"/>
            <a:t>Tisztított szennyvíz elvezető hálózat építése: </a:t>
          </a:r>
          <a:r>
            <a:rPr lang="hu-HU"/>
            <a:t>nincs hatásterület.</a:t>
          </a:r>
        </a:p>
      </dgm:t>
    </dgm:pt>
    <dgm:pt modelId="{820A1285-D090-451C-BC60-0E38F182FE91}" type="parTrans" cxnId="{E31F3A39-5799-4C87-95BA-966C847D8732}">
      <dgm:prSet/>
      <dgm:spPr/>
      <dgm:t>
        <a:bodyPr/>
        <a:lstStyle/>
        <a:p>
          <a:endParaRPr lang="hu-HU"/>
        </a:p>
      </dgm:t>
    </dgm:pt>
    <dgm:pt modelId="{553CE352-ED86-4F01-9A70-72CB320AA19C}" type="sibTrans" cxnId="{E31F3A39-5799-4C87-95BA-966C847D8732}">
      <dgm:prSet/>
      <dgm:spPr/>
      <dgm:t>
        <a:bodyPr/>
        <a:lstStyle/>
        <a:p>
          <a:endParaRPr lang="hu-HU"/>
        </a:p>
      </dgm:t>
    </dgm:pt>
    <dgm:pt modelId="{6889741C-058E-4F3D-8F23-76962A1267D1}">
      <dgm:prSet/>
      <dgm:spPr/>
      <dgm:t>
        <a:bodyPr/>
        <a:lstStyle/>
        <a:p>
          <a:pPr algn="just"/>
          <a:r>
            <a:rPr lang="hu-HU" b="1" dirty="0"/>
            <a:t>Technológiai bűzhatás</a:t>
          </a:r>
          <a:r>
            <a:rPr lang="hu-HU" dirty="0"/>
            <a:t>: A szennyvíztisztító telep műtárgyai diffúz felületi forrásnak tekinthetők. A tervezőtől kapott információk alapján a műtárgyak jelentős része lefedésre kerül. Jelentős szagkibocsátás nem várható az szennyvíztisztító üzemelése során.</a:t>
          </a:r>
        </a:p>
      </dgm:t>
    </dgm:pt>
    <dgm:pt modelId="{8376D356-30A9-457E-9EBF-8AF70802770D}" type="parTrans" cxnId="{50986591-0B72-49B0-B314-D5BA36DE7A4D}">
      <dgm:prSet/>
      <dgm:spPr/>
      <dgm:t>
        <a:bodyPr/>
        <a:lstStyle/>
        <a:p>
          <a:endParaRPr lang="hu-HU"/>
        </a:p>
      </dgm:t>
    </dgm:pt>
    <dgm:pt modelId="{F95447FF-5A6C-4CC6-8589-8148F166C915}" type="sibTrans" cxnId="{50986591-0B72-49B0-B314-D5BA36DE7A4D}">
      <dgm:prSet/>
      <dgm:spPr/>
      <dgm:t>
        <a:bodyPr/>
        <a:lstStyle/>
        <a:p>
          <a:endParaRPr lang="hu-HU"/>
        </a:p>
      </dgm:t>
    </dgm:pt>
    <dgm:pt modelId="{DB47EF27-0ED5-4234-AF5D-B239D279567E}">
      <dgm:prSet/>
      <dgm:spPr/>
      <dgm:t>
        <a:bodyPr/>
        <a:lstStyle/>
        <a:p>
          <a:pPr algn="just"/>
          <a:r>
            <a:rPr lang="hu-HU" b="1" dirty="0"/>
            <a:t>Fűtési rendszer: </a:t>
          </a:r>
          <a:r>
            <a:rPr lang="hu-HU" dirty="0"/>
            <a:t>Az épületek fűtését elektromos fűtéssel biztosítják. Így pontforrással nem számolhatunk a tervezett beruházás területén.</a:t>
          </a:r>
        </a:p>
      </dgm:t>
    </dgm:pt>
    <dgm:pt modelId="{260FB86F-5E7C-4AB9-A41E-79CC5DF8A091}" type="parTrans" cxnId="{07B07F2F-A862-4321-B9E1-AACB65D2653E}">
      <dgm:prSet/>
      <dgm:spPr/>
      <dgm:t>
        <a:bodyPr/>
        <a:lstStyle/>
        <a:p>
          <a:endParaRPr lang="hu-HU"/>
        </a:p>
      </dgm:t>
    </dgm:pt>
    <dgm:pt modelId="{B760EE82-4E2B-4CF6-B77D-55F3B3D5A876}" type="sibTrans" cxnId="{07B07F2F-A862-4321-B9E1-AACB65D2653E}">
      <dgm:prSet/>
      <dgm:spPr/>
      <dgm:t>
        <a:bodyPr/>
        <a:lstStyle/>
        <a:p>
          <a:endParaRPr lang="hu-HU"/>
        </a:p>
      </dgm:t>
    </dgm:pt>
    <dgm:pt modelId="{3D8F9DE4-20E4-49EF-B8D5-244ADBDE5FBB}" type="pres">
      <dgm:prSet presAssocID="{7AABD1EE-1680-4DE1-9BBD-73B02D08F7CE}" presName="linear" presStyleCnt="0">
        <dgm:presLayoutVars>
          <dgm:animLvl val="lvl"/>
          <dgm:resizeHandles val="exact"/>
        </dgm:presLayoutVars>
      </dgm:prSet>
      <dgm:spPr/>
    </dgm:pt>
    <dgm:pt modelId="{07B78842-41BF-4104-9B2B-768BD618C424}" type="pres">
      <dgm:prSet presAssocID="{B0A4D3C5-C681-4088-8F27-7C50337F58AD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2081AE3C-5897-4F39-8C67-4A1A505926B0}" type="pres">
      <dgm:prSet presAssocID="{8B6D2961-A673-4E65-9C20-B9809F6A1919}" presName="spacer" presStyleCnt="0"/>
      <dgm:spPr/>
    </dgm:pt>
    <dgm:pt modelId="{C9171F74-D154-4EAB-8355-4B91BDFD77BA}" type="pres">
      <dgm:prSet presAssocID="{B047FDAC-740D-49B0-BB5D-C6E159F65FED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5326F650-825A-4113-8C68-E3A915153BB5}" type="pres">
      <dgm:prSet presAssocID="{553CE352-ED86-4F01-9A70-72CB320AA19C}" presName="spacer" presStyleCnt="0"/>
      <dgm:spPr/>
    </dgm:pt>
    <dgm:pt modelId="{E8CBF68B-4775-43F5-9731-4D8194C8F69A}" type="pres">
      <dgm:prSet presAssocID="{6889741C-058E-4F3D-8F23-76962A1267D1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5EBD06D6-914B-4052-8D7F-E06F121162DB}" type="pres">
      <dgm:prSet presAssocID="{F95447FF-5A6C-4CC6-8589-8148F166C915}" presName="spacer" presStyleCnt="0"/>
      <dgm:spPr/>
    </dgm:pt>
    <dgm:pt modelId="{C4348EA9-8AE9-455D-8F6C-6A0A24EFE322}" type="pres">
      <dgm:prSet presAssocID="{DB47EF27-0ED5-4234-AF5D-B239D279567E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5BD5D510-5F77-4195-9DB0-197957882633}" type="presOf" srcId="{6889741C-058E-4F3D-8F23-76962A1267D1}" destId="{E8CBF68B-4775-43F5-9731-4D8194C8F69A}" srcOrd="0" destOrd="0" presId="urn:microsoft.com/office/officeart/2005/8/layout/vList2"/>
    <dgm:cxn modelId="{07B07F2F-A862-4321-B9E1-AACB65D2653E}" srcId="{7AABD1EE-1680-4DE1-9BBD-73B02D08F7CE}" destId="{DB47EF27-0ED5-4234-AF5D-B239D279567E}" srcOrd="3" destOrd="0" parTransId="{260FB86F-5E7C-4AB9-A41E-79CC5DF8A091}" sibTransId="{B760EE82-4E2B-4CF6-B77D-55F3B3D5A876}"/>
    <dgm:cxn modelId="{E31F3A39-5799-4C87-95BA-966C847D8732}" srcId="{7AABD1EE-1680-4DE1-9BBD-73B02D08F7CE}" destId="{B047FDAC-740D-49B0-BB5D-C6E159F65FED}" srcOrd="1" destOrd="0" parTransId="{820A1285-D090-451C-BC60-0E38F182FE91}" sibTransId="{553CE352-ED86-4F01-9A70-72CB320AA19C}"/>
    <dgm:cxn modelId="{EA3F394E-0809-4835-A719-A54732443C1E}" type="presOf" srcId="{DB47EF27-0ED5-4234-AF5D-B239D279567E}" destId="{C4348EA9-8AE9-455D-8F6C-6A0A24EFE322}" srcOrd="0" destOrd="0" presId="urn:microsoft.com/office/officeart/2005/8/layout/vList2"/>
    <dgm:cxn modelId="{50986591-0B72-49B0-B314-D5BA36DE7A4D}" srcId="{7AABD1EE-1680-4DE1-9BBD-73B02D08F7CE}" destId="{6889741C-058E-4F3D-8F23-76962A1267D1}" srcOrd="2" destOrd="0" parTransId="{8376D356-30A9-457E-9EBF-8AF70802770D}" sibTransId="{F95447FF-5A6C-4CC6-8589-8148F166C915}"/>
    <dgm:cxn modelId="{60724A9C-B160-4E08-B030-B8AB0567001C}" type="presOf" srcId="{B0A4D3C5-C681-4088-8F27-7C50337F58AD}" destId="{07B78842-41BF-4104-9B2B-768BD618C424}" srcOrd="0" destOrd="0" presId="urn:microsoft.com/office/officeart/2005/8/layout/vList2"/>
    <dgm:cxn modelId="{6CE2D49E-0261-4D45-8C3D-5DBE09EFF3C0}" type="presOf" srcId="{B047FDAC-740D-49B0-BB5D-C6E159F65FED}" destId="{C9171F74-D154-4EAB-8355-4B91BDFD77BA}" srcOrd="0" destOrd="0" presId="urn:microsoft.com/office/officeart/2005/8/layout/vList2"/>
    <dgm:cxn modelId="{0510ACF9-86FA-40BA-833D-B1445CD929DB}" type="presOf" srcId="{7AABD1EE-1680-4DE1-9BBD-73B02D08F7CE}" destId="{3D8F9DE4-20E4-49EF-B8D5-244ADBDE5FBB}" srcOrd="0" destOrd="0" presId="urn:microsoft.com/office/officeart/2005/8/layout/vList2"/>
    <dgm:cxn modelId="{4A7C31FC-D30A-4E2F-9475-293E6C2EF579}" srcId="{7AABD1EE-1680-4DE1-9BBD-73B02D08F7CE}" destId="{B0A4D3C5-C681-4088-8F27-7C50337F58AD}" srcOrd="0" destOrd="0" parTransId="{3792E9D5-F720-4B6A-98FB-354F78594A00}" sibTransId="{8B6D2961-A673-4E65-9C20-B9809F6A1919}"/>
    <dgm:cxn modelId="{1DDA809D-4E72-4A75-9B78-9C216A057FEF}" type="presParOf" srcId="{3D8F9DE4-20E4-49EF-B8D5-244ADBDE5FBB}" destId="{07B78842-41BF-4104-9B2B-768BD618C424}" srcOrd="0" destOrd="0" presId="urn:microsoft.com/office/officeart/2005/8/layout/vList2"/>
    <dgm:cxn modelId="{B8BE5E73-B1E0-4684-AFBB-0DCA658C1008}" type="presParOf" srcId="{3D8F9DE4-20E4-49EF-B8D5-244ADBDE5FBB}" destId="{2081AE3C-5897-4F39-8C67-4A1A505926B0}" srcOrd="1" destOrd="0" presId="urn:microsoft.com/office/officeart/2005/8/layout/vList2"/>
    <dgm:cxn modelId="{A2B67C66-2904-47B7-B298-98662BC24499}" type="presParOf" srcId="{3D8F9DE4-20E4-49EF-B8D5-244ADBDE5FBB}" destId="{C9171F74-D154-4EAB-8355-4B91BDFD77BA}" srcOrd="2" destOrd="0" presId="urn:microsoft.com/office/officeart/2005/8/layout/vList2"/>
    <dgm:cxn modelId="{64D98D70-49C1-4580-BE39-F7D7A4D4BF37}" type="presParOf" srcId="{3D8F9DE4-20E4-49EF-B8D5-244ADBDE5FBB}" destId="{5326F650-825A-4113-8C68-E3A915153BB5}" srcOrd="3" destOrd="0" presId="urn:microsoft.com/office/officeart/2005/8/layout/vList2"/>
    <dgm:cxn modelId="{DFB3347E-FA53-4FB8-B8ED-CCEDF4EEF622}" type="presParOf" srcId="{3D8F9DE4-20E4-49EF-B8D5-244ADBDE5FBB}" destId="{E8CBF68B-4775-43F5-9731-4D8194C8F69A}" srcOrd="4" destOrd="0" presId="urn:microsoft.com/office/officeart/2005/8/layout/vList2"/>
    <dgm:cxn modelId="{08174696-E958-4F73-8285-0894151E6C1F}" type="presParOf" srcId="{3D8F9DE4-20E4-49EF-B8D5-244ADBDE5FBB}" destId="{5EBD06D6-914B-4052-8D7F-E06F121162DB}" srcOrd="5" destOrd="0" presId="urn:microsoft.com/office/officeart/2005/8/layout/vList2"/>
    <dgm:cxn modelId="{0164577B-2846-4C2C-8A5F-9C9332152C0A}" type="presParOf" srcId="{3D8F9DE4-20E4-49EF-B8D5-244ADBDE5FBB}" destId="{C4348EA9-8AE9-455D-8F6C-6A0A24EFE32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DCF004C-09EC-44FA-BA7D-7ABCDEBAF69C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hu-HU"/>
        </a:p>
      </dgm:t>
    </dgm:pt>
    <dgm:pt modelId="{2019E981-54B8-4E69-B812-8568833813C8}">
      <dgm:prSet/>
      <dgm:spPr/>
      <dgm:t>
        <a:bodyPr/>
        <a:lstStyle/>
        <a:p>
          <a:r>
            <a:rPr lang="hu-HU" b="1"/>
            <a:t>Kivitelezés:</a:t>
          </a:r>
          <a:endParaRPr lang="hu-HU"/>
        </a:p>
      </dgm:t>
    </dgm:pt>
    <dgm:pt modelId="{1B536CBF-C8FD-4617-8B37-C7C3AB9D31AE}" type="parTrans" cxnId="{47BAB753-8D18-45FF-B045-3E039AF93801}">
      <dgm:prSet/>
      <dgm:spPr/>
      <dgm:t>
        <a:bodyPr/>
        <a:lstStyle/>
        <a:p>
          <a:endParaRPr lang="hu-HU"/>
        </a:p>
      </dgm:t>
    </dgm:pt>
    <dgm:pt modelId="{C587D7B0-CBEC-4F83-A581-5EDB65305C52}" type="sibTrans" cxnId="{47BAB753-8D18-45FF-B045-3E039AF93801}">
      <dgm:prSet/>
      <dgm:spPr/>
      <dgm:t>
        <a:bodyPr/>
        <a:lstStyle/>
        <a:p>
          <a:endParaRPr lang="hu-HU"/>
        </a:p>
      </dgm:t>
    </dgm:pt>
    <dgm:pt modelId="{23328047-2EC4-4BFE-A6DD-CA945961DF58}">
      <dgm:prSet/>
      <dgm:spPr/>
      <dgm:t>
        <a:bodyPr/>
        <a:lstStyle/>
        <a:p>
          <a:r>
            <a:rPr lang="hu-HU" b="1"/>
            <a:t>A tervezett beruházás a talaj- illetve rétegvizeket nem fogja érinteni.</a:t>
          </a:r>
          <a:r>
            <a:rPr lang="hu-HU"/>
            <a:t> A tevékenység során nem történik felszíni vagy felszín alatti vizekbe beavatkozás.</a:t>
          </a:r>
        </a:p>
      </dgm:t>
    </dgm:pt>
    <dgm:pt modelId="{488A65BA-C376-4951-9CC5-B40FD5E4CEFD}" type="parTrans" cxnId="{BF99502E-7937-4A6B-8006-767BED536F82}">
      <dgm:prSet/>
      <dgm:spPr/>
      <dgm:t>
        <a:bodyPr/>
        <a:lstStyle/>
        <a:p>
          <a:endParaRPr lang="hu-HU"/>
        </a:p>
      </dgm:t>
    </dgm:pt>
    <dgm:pt modelId="{A9CCBF33-AAA1-44BA-A3D5-CE31826BB634}" type="sibTrans" cxnId="{BF99502E-7937-4A6B-8006-767BED536F82}">
      <dgm:prSet/>
      <dgm:spPr/>
      <dgm:t>
        <a:bodyPr/>
        <a:lstStyle/>
        <a:p>
          <a:endParaRPr lang="hu-HU"/>
        </a:p>
      </dgm:t>
    </dgm:pt>
    <dgm:pt modelId="{5D18F73C-90A6-48D5-99DE-3EB41ADE9910}" type="pres">
      <dgm:prSet presAssocID="{3DCF004C-09EC-44FA-BA7D-7ABCDEBAF69C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231AD43F-116A-4B63-8E81-33BEA8F86F60}" type="pres">
      <dgm:prSet presAssocID="{2019E981-54B8-4E69-B812-8568833813C8}" presName="circle1" presStyleLbl="node1" presStyleIdx="0" presStyleCnt="2"/>
      <dgm:spPr/>
    </dgm:pt>
    <dgm:pt modelId="{B970F474-E53E-4BCD-9455-573060313B2A}" type="pres">
      <dgm:prSet presAssocID="{2019E981-54B8-4E69-B812-8568833813C8}" presName="space" presStyleCnt="0"/>
      <dgm:spPr/>
    </dgm:pt>
    <dgm:pt modelId="{3939A335-985B-4F6C-B398-3FB9D82BDAAD}" type="pres">
      <dgm:prSet presAssocID="{2019E981-54B8-4E69-B812-8568833813C8}" presName="rect1" presStyleLbl="alignAcc1" presStyleIdx="0" presStyleCnt="2"/>
      <dgm:spPr/>
    </dgm:pt>
    <dgm:pt modelId="{5C625507-F486-46E8-B292-AECF89CF9E5E}" type="pres">
      <dgm:prSet presAssocID="{23328047-2EC4-4BFE-A6DD-CA945961DF58}" presName="vertSpace2" presStyleLbl="node1" presStyleIdx="0" presStyleCnt="2"/>
      <dgm:spPr/>
    </dgm:pt>
    <dgm:pt modelId="{7184C0E6-7254-450E-BE31-C851C87B5707}" type="pres">
      <dgm:prSet presAssocID="{23328047-2EC4-4BFE-A6DD-CA945961DF58}" presName="circle2" presStyleLbl="node1" presStyleIdx="1" presStyleCnt="2"/>
      <dgm:spPr/>
    </dgm:pt>
    <dgm:pt modelId="{432D5F08-DE9B-4729-BDDF-3B24D68B4CAC}" type="pres">
      <dgm:prSet presAssocID="{23328047-2EC4-4BFE-A6DD-CA945961DF58}" presName="rect2" presStyleLbl="alignAcc1" presStyleIdx="1" presStyleCnt="2"/>
      <dgm:spPr/>
    </dgm:pt>
    <dgm:pt modelId="{BC88615B-1A67-4B2A-81C8-92A766C36B00}" type="pres">
      <dgm:prSet presAssocID="{2019E981-54B8-4E69-B812-8568833813C8}" presName="rect1ParTxNoCh" presStyleLbl="alignAcc1" presStyleIdx="1" presStyleCnt="2">
        <dgm:presLayoutVars>
          <dgm:chMax val="1"/>
          <dgm:bulletEnabled val="1"/>
        </dgm:presLayoutVars>
      </dgm:prSet>
      <dgm:spPr/>
    </dgm:pt>
    <dgm:pt modelId="{8722D73B-C250-4951-BAAB-36C9ABFBF9DA}" type="pres">
      <dgm:prSet presAssocID="{23328047-2EC4-4BFE-A6DD-CA945961DF58}" presName="rect2ParTxNoCh" presStyleLbl="alignAcc1" presStyleIdx="1" presStyleCnt="2">
        <dgm:presLayoutVars>
          <dgm:chMax val="1"/>
          <dgm:bulletEnabled val="1"/>
        </dgm:presLayoutVars>
      </dgm:prSet>
      <dgm:spPr/>
    </dgm:pt>
  </dgm:ptLst>
  <dgm:cxnLst>
    <dgm:cxn modelId="{68A10D06-5F4A-4C40-A752-90B75CC7B02D}" type="presOf" srcId="{2019E981-54B8-4E69-B812-8568833813C8}" destId="{BC88615B-1A67-4B2A-81C8-92A766C36B00}" srcOrd="1" destOrd="0" presId="urn:microsoft.com/office/officeart/2005/8/layout/target3"/>
    <dgm:cxn modelId="{BF99502E-7937-4A6B-8006-767BED536F82}" srcId="{3DCF004C-09EC-44FA-BA7D-7ABCDEBAF69C}" destId="{23328047-2EC4-4BFE-A6DD-CA945961DF58}" srcOrd="1" destOrd="0" parTransId="{488A65BA-C376-4951-9CC5-B40FD5E4CEFD}" sibTransId="{A9CCBF33-AAA1-44BA-A3D5-CE31826BB634}"/>
    <dgm:cxn modelId="{90253030-42A3-4DCA-B42F-85874D32B108}" type="presOf" srcId="{23328047-2EC4-4BFE-A6DD-CA945961DF58}" destId="{432D5F08-DE9B-4729-BDDF-3B24D68B4CAC}" srcOrd="0" destOrd="0" presId="urn:microsoft.com/office/officeart/2005/8/layout/target3"/>
    <dgm:cxn modelId="{3455756D-9A57-4415-939D-A631039A790F}" type="presOf" srcId="{3DCF004C-09EC-44FA-BA7D-7ABCDEBAF69C}" destId="{5D18F73C-90A6-48D5-99DE-3EB41ADE9910}" srcOrd="0" destOrd="0" presId="urn:microsoft.com/office/officeart/2005/8/layout/target3"/>
    <dgm:cxn modelId="{47BAB753-8D18-45FF-B045-3E039AF93801}" srcId="{3DCF004C-09EC-44FA-BA7D-7ABCDEBAF69C}" destId="{2019E981-54B8-4E69-B812-8568833813C8}" srcOrd="0" destOrd="0" parTransId="{1B536CBF-C8FD-4617-8B37-C7C3AB9D31AE}" sibTransId="{C587D7B0-CBEC-4F83-A581-5EDB65305C52}"/>
    <dgm:cxn modelId="{692ABCB7-9A2F-4EA2-97CA-9F870685D569}" type="presOf" srcId="{23328047-2EC4-4BFE-A6DD-CA945961DF58}" destId="{8722D73B-C250-4951-BAAB-36C9ABFBF9DA}" srcOrd="1" destOrd="0" presId="urn:microsoft.com/office/officeart/2005/8/layout/target3"/>
    <dgm:cxn modelId="{9B17FBFC-F9EF-43F1-A63D-F9AE33670829}" type="presOf" srcId="{2019E981-54B8-4E69-B812-8568833813C8}" destId="{3939A335-985B-4F6C-B398-3FB9D82BDAAD}" srcOrd="0" destOrd="0" presId="urn:microsoft.com/office/officeart/2005/8/layout/target3"/>
    <dgm:cxn modelId="{0666D40E-0F36-4ED4-9DC7-5A9786B5C5ED}" type="presParOf" srcId="{5D18F73C-90A6-48D5-99DE-3EB41ADE9910}" destId="{231AD43F-116A-4B63-8E81-33BEA8F86F60}" srcOrd="0" destOrd="0" presId="urn:microsoft.com/office/officeart/2005/8/layout/target3"/>
    <dgm:cxn modelId="{A55B9C3C-8722-4224-9162-70C85FF72877}" type="presParOf" srcId="{5D18F73C-90A6-48D5-99DE-3EB41ADE9910}" destId="{B970F474-E53E-4BCD-9455-573060313B2A}" srcOrd="1" destOrd="0" presId="urn:microsoft.com/office/officeart/2005/8/layout/target3"/>
    <dgm:cxn modelId="{69B95418-7D84-411C-9A93-FDF0EFD10E10}" type="presParOf" srcId="{5D18F73C-90A6-48D5-99DE-3EB41ADE9910}" destId="{3939A335-985B-4F6C-B398-3FB9D82BDAAD}" srcOrd="2" destOrd="0" presId="urn:microsoft.com/office/officeart/2005/8/layout/target3"/>
    <dgm:cxn modelId="{C81DC071-3ACB-4416-9965-9C9341BC07A3}" type="presParOf" srcId="{5D18F73C-90A6-48D5-99DE-3EB41ADE9910}" destId="{5C625507-F486-46E8-B292-AECF89CF9E5E}" srcOrd="3" destOrd="0" presId="urn:microsoft.com/office/officeart/2005/8/layout/target3"/>
    <dgm:cxn modelId="{809C2652-7C40-4C0F-B653-7DF0B9AF95A3}" type="presParOf" srcId="{5D18F73C-90A6-48D5-99DE-3EB41ADE9910}" destId="{7184C0E6-7254-450E-BE31-C851C87B5707}" srcOrd="4" destOrd="0" presId="urn:microsoft.com/office/officeart/2005/8/layout/target3"/>
    <dgm:cxn modelId="{735D3C21-2B7E-4AFB-9FF7-3ED4A70A5F7E}" type="presParOf" srcId="{5D18F73C-90A6-48D5-99DE-3EB41ADE9910}" destId="{432D5F08-DE9B-4729-BDDF-3B24D68B4CAC}" srcOrd="5" destOrd="0" presId="urn:microsoft.com/office/officeart/2005/8/layout/target3"/>
    <dgm:cxn modelId="{573638AA-1A26-4C2B-9EF9-B56D940423DC}" type="presParOf" srcId="{5D18F73C-90A6-48D5-99DE-3EB41ADE9910}" destId="{BC88615B-1A67-4B2A-81C8-92A766C36B00}" srcOrd="6" destOrd="0" presId="urn:microsoft.com/office/officeart/2005/8/layout/target3"/>
    <dgm:cxn modelId="{CD940E9F-7DBB-48E4-BDF5-7B986E100A4A}" type="presParOf" srcId="{5D18F73C-90A6-48D5-99DE-3EB41ADE9910}" destId="{8722D73B-C250-4951-BAAB-36C9ABFBF9DA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0C709EF-EC85-4B39-85E8-D18DD3E1AC2F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hu-HU"/>
        </a:p>
      </dgm:t>
    </dgm:pt>
    <dgm:pt modelId="{B3EF5CF0-ED16-421E-B21B-7CD404EE1080}">
      <dgm:prSet/>
      <dgm:spPr/>
      <dgm:t>
        <a:bodyPr/>
        <a:lstStyle/>
        <a:p>
          <a:r>
            <a:rPr lang="hu-HU" b="1" i="1"/>
            <a:t>Az üzemelés során a következőket kell betartani a felszín alatti vizek védelme érdekében:</a:t>
          </a:r>
          <a:endParaRPr lang="hu-HU"/>
        </a:p>
      </dgm:t>
    </dgm:pt>
    <dgm:pt modelId="{C65F194D-48D7-4AEF-B6DD-8A675C80CD7E}" type="parTrans" cxnId="{A14DFE1A-3939-4D21-83C5-D5341670EE2A}">
      <dgm:prSet/>
      <dgm:spPr/>
      <dgm:t>
        <a:bodyPr/>
        <a:lstStyle/>
        <a:p>
          <a:endParaRPr lang="hu-HU"/>
        </a:p>
      </dgm:t>
    </dgm:pt>
    <dgm:pt modelId="{47297D07-C3D3-4F2A-BC02-378E63CABA72}" type="sibTrans" cxnId="{A14DFE1A-3939-4D21-83C5-D5341670EE2A}">
      <dgm:prSet/>
      <dgm:spPr/>
      <dgm:t>
        <a:bodyPr/>
        <a:lstStyle/>
        <a:p>
          <a:endParaRPr lang="hu-HU"/>
        </a:p>
      </dgm:t>
    </dgm:pt>
    <dgm:pt modelId="{E603E9C3-E74B-48E4-9988-18FC45167089}">
      <dgm:prSet/>
      <dgm:spPr/>
      <dgm:t>
        <a:bodyPr/>
        <a:lstStyle/>
        <a:p>
          <a:r>
            <a:rPr lang="hu-HU"/>
            <a:t>A havária tervben leírtakat be kell tartani.</a:t>
          </a:r>
        </a:p>
      </dgm:t>
    </dgm:pt>
    <dgm:pt modelId="{ECB8407A-8EF7-4BEE-8F46-3A82A60469E6}" type="parTrans" cxnId="{C1EF022D-7107-4C1D-906C-C1F7ECC0E43A}">
      <dgm:prSet/>
      <dgm:spPr/>
      <dgm:t>
        <a:bodyPr/>
        <a:lstStyle/>
        <a:p>
          <a:endParaRPr lang="hu-HU"/>
        </a:p>
      </dgm:t>
    </dgm:pt>
    <dgm:pt modelId="{5C79DA56-E0D8-46A1-ACAC-4D30ED33800E}" type="sibTrans" cxnId="{C1EF022D-7107-4C1D-906C-C1F7ECC0E43A}">
      <dgm:prSet/>
      <dgm:spPr/>
      <dgm:t>
        <a:bodyPr/>
        <a:lstStyle/>
        <a:p>
          <a:endParaRPr lang="hu-HU"/>
        </a:p>
      </dgm:t>
    </dgm:pt>
    <dgm:pt modelId="{6A92E940-D3FE-4B76-8EE7-7BA6D351043A}">
      <dgm:prSet/>
      <dgm:spPr/>
      <dgm:t>
        <a:bodyPr/>
        <a:lstStyle/>
        <a:p>
          <a:r>
            <a:rPr lang="hu-HU"/>
            <a:t>A telepről ki- és beszállító gépjárművel csak megfelelő műszaki állapotú, rendszeresen karbantartott, a környezetvédelmi előírásoknak megfelelő szállító járművek lehetnek.</a:t>
          </a:r>
        </a:p>
      </dgm:t>
    </dgm:pt>
    <dgm:pt modelId="{261033D6-FF74-44F0-ADD9-56B5A1997E47}" type="parTrans" cxnId="{EEB53253-84C6-4C5C-93E7-B435967A8E7A}">
      <dgm:prSet/>
      <dgm:spPr/>
      <dgm:t>
        <a:bodyPr/>
        <a:lstStyle/>
        <a:p>
          <a:endParaRPr lang="hu-HU"/>
        </a:p>
      </dgm:t>
    </dgm:pt>
    <dgm:pt modelId="{FFDAA7DC-C9BF-4F58-B01F-B87F85EC154D}" type="sibTrans" cxnId="{EEB53253-84C6-4C5C-93E7-B435967A8E7A}">
      <dgm:prSet/>
      <dgm:spPr/>
      <dgm:t>
        <a:bodyPr/>
        <a:lstStyle/>
        <a:p>
          <a:endParaRPr lang="hu-HU"/>
        </a:p>
      </dgm:t>
    </dgm:pt>
    <dgm:pt modelId="{05C07A5E-FA03-4BEA-92A1-052714D39FCF}">
      <dgm:prSet/>
      <dgm:spPr/>
      <dgm:t>
        <a:bodyPr/>
        <a:lstStyle/>
        <a:p>
          <a:r>
            <a:rPr lang="hu-HU"/>
            <a:t>Karbantartási munkálatok során be kell tartani az előírásokat.</a:t>
          </a:r>
        </a:p>
      </dgm:t>
    </dgm:pt>
    <dgm:pt modelId="{282836CA-6BCF-43E7-9C27-CF4F9311A857}" type="parTrans" cxnId="{3CCF8569-7FA1-4024-A150-9084DDAD733D}">
      <dgm:prSet/>
      <dgm:spPr/>
      <dgm:t>
        <a:bodyPr/>
        <a:lstStyle/>
        <a:p>
          <a:endParaRPr lang="hu-HU"/>
        </a:p>
      </dgm:t>
    </dgm:pt>
    <dgm:pt modelId="{A0919DE3-1D11-4EFF-9F68-66A424C96378}" type="sibTrans" cxnId="{3CCF8569-7FA1-4024-A150-9084DDAD733D}">
      <dgm:prSet/>
      <dgm:spPr/>
      <dgm:t>
        <a:bodyPr/>
        <a:lstStyle/>
        <a:p>
          <a:endParaRPr lang="hu-HU"/>
        </a:p>
      </dgm:t>
    </dgm:pt>
    <dgm:pt modelId="{FA68DC95-A7DA-43FA-B329-70BC49A074FA}">
      <dgm:prSet/>
      <dgm:spPr/>
      <dgm:t>
        <a:bodyPr/>
        <a:lstStyle/>
        <a:p>
          <a:r>
            <a:rPr lang="hu-HU"/>
            <a:t>A területen keletkező csapadékvíz rendezett elvezetéséről gondoskodnak.</a:t>
          </a:r>
        </a:p>
      </dgm:t>
    </dgm:pt>
    <dgm:pt modelId="{1553103E-2BFB-4FD0-8F01-6967034A51FA}" type="parTrans" cxnId="{1F3A6C2F-E36A-4BDC-832B-72ECE5984A5C}">
      <dgm:prSet/>
      <dgm:spPr/>
      <dgm:t>
        <a:bodyPr/>
        <a:lstStyle/>
        <a:p>
          <a:endParaRPr lang="hu-HU"/>
        </a:p>
      </dgm:t>
    </dgm:pt>
    <dgm:pt modelId="{32AB7ACC-D4E5-42B4-BB26-9A8F2278654B}" type="sibTrans" cxnId="{1F3A6C2F-E36A-4BDC-832B-72ECE5984A5C}">
      <dgm:prSet/>
      <dgm:spPr/>
      <dgm:t>
        <a:bodyPr/>
        <a:lstStyle/>
        <a:p>
          <a:endParaRPr lang="hu-HU"/>
        </a:p>
      </dgm:t>
    </dgm:pt>
    <dgm:pt modelId="{E94439BB-6C71-4929-BFC2-4ADF7F63C14B}" type="pres">
      <dgm:prSet presAssocID="{30C709EF-EC85-4B39-85E8-D18DD3E1AC2F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513698B2-CA44-4B8C-9E5F-DE83E3CA77D4}" type="pres">
      <dgm:prSet presAssocID="{B3EF5CF0-ED16-421E-B21B-7CD404EE1080}" presName="circle1" presStyleLbl="node1" presStyleIdx="0" presStyleCnt="1"/>
      <dgm:spPr/>
    </dgm:pt>
    <dgm:pt modelId="{20F3A134-600F-4BF5-B0F6-6ACE95B84F15}" type="pres">
      <dgm:prSet presAssocID="{B3EF5CF0-ED16-421E-B21B-7CD404EE1080}" presName="space" presStyleCnt="0"/>
      <dgm:spPr/>
    </dgm:pt>
    <dgm:pt modelId="{0B6821B5-CB4F-4F38-A92A-A57E03AD76A7}" type="pres">
      <dgm:prSet presAssocID="{B3EF5CF0-ED16-421E-B21B-7CD404EE1080}" presName="rect1" presStyleLbl="alignAcc1" presStyleIdx="0" presStyleCnt="1"/>
      <dgm:spPr/>
    </dgm:pt>
    <dgm:pt modelId="{7F258863-4E73-42CC-A75F-A1DCEC4F5E77}" type="pres">
      <dgm:prSet presAssocID="{B3EF5CF0-ED16-421E-B21B-7CD404EE1080}" presName="rect1ParTx" presStyleLbl="alignAcc1" presStyleIdx="0" presStyleCnt="1">
        <dgm:presLayoutVars>
          <dgm:chMax val="1"/>
          <dgm:bulletEnabled val="1"/>
        </dgm:presLayoutVars>
      </dgm:prSet>
      <dgm:spPr/>
    </dgm:pt>
    <dgm:pt modelId="{6D17BDF0-99EA-44A7-90AC-136C89C2A1FE}" type="pres">
      <dgm:prSet presAssocID="{B3EF5CF0-ED16-421E-B21B-7CD404EE1080}" presName="rect1ChTx" presStyleLbl="alignAcc1" presStyleIdx="0" presStyleCnt="1">
        <dgm:presLayoutVars>
          <dgm:bulletEnabled val="1"/>
        </dgm:presLayoutVars>
      </dgm:prSet>
      <dgm:spPr/>
    </dgm:pt>
  </dgm:ptLst>
  <dgm:cxnLst>
    <dgm:cxn modelId="{A14DFE1A-3939-4D21-83C5-D5341670EE2A}" srcId="{30C709EF-EC85-4B39-85E8-D18DD3E1AC2F}" destId="{B3EF5CF0-ED16-421E-B21B-7CD404EE1080}" srcOrd="0" destOrd="0" parTransId="{C65F194D-48D7-4AEF-B6DD-8A675C80CD7E}" sibTransId="{47297D07-C3D3-4F2A-BC02-378E63CABA72}"/>
    <dgm:cxn modelId="{C1EF022D-7107-4C1D-906C-C1F7ECC0E43A}" srcId="{B3EF5CF0-ED16-421E-B21B-7CD404EE1080}" destId="{E603E9C3-E74B-48E4-9988-18FC45167089}" srcOrd="0" destOrd="0" parTransId="{ECB8407A-8EF7-4BEE-8F46-3A82A60469E6}" sibTransId="{5C79DA56-E0D8-46A1-ACAC-4D30ED33800E}"/>
    <dgm:cxn modelId="{AC77032F-076C-40BD-A8A8-C0E9178FE46D}" type="presOf" srcId="{FA68DC95-A7DA-43FA-B329-70BC49A074FA}" destId="{6D17BDF0-99EA-44A7-90AC-136C89C2A1FE}" srcOrd="0" destOrd="3" presId="urn:microsoft.com/office/officeart/2005/8/layout/target3"/>
    <dgm:cxn modelId="{1F3A6C2F-E36A-4BDC-832B-72ECE5984A5C}" srcId="{B3EF5CF0-ED16-421E-B21B-7CD404EE1080}" destId="{FA68DC95-A7DA-43FA-B329-70BC49A074FA}" srcOrd="3" destOrd="0" parTransId="{1553103E-2BFB-4FD0-8F01-6967034A51FA}" sibTransId="{32AB7ACC-D4E5-42B4-BB26-9A8F2278654B}"/>
    <dgm:cxn modelId="{BB836C68-6F15-4A1E-BC60-B1366013060B}" type="presOf" srcId="{30C709EF-EC85-4B39-85E8-D18DD3E1AC2F}" destId="{E94439BB-6C71-4929-BFC2-4ADF7F63C14B}" srcOrd="0" destOrd="0" presId="urn:microsoft.com/office/officeart/2005/8/layout/target3"/>
    <dgm:cxn modelId="{3CCF8569-7FA1-4024-A150-9084DDAD733D}" srcId="{B3EF5CF0-ED16-421E-B21B-7CD404EE1080}" destId="{05C07A5E-FA03-4BEA-92A1-052714D39FCF}" srcOrd="2" destOrd="0" parTransId="{282836CA-6BCF-43E7-9C27-CF4F9311A857}" sibTransId="{A0919DE3-1D11-4EFF-9F68-66A424C96378}"/>
    <dgm:cxn modelId="{6341D36B-7319-4AF8-BAC8-DA4B4A63AD17}" type="presOf" srcId="{E603E9C3-E74B-48E4-9988-18FC45167089}" destId="{6D17BDF0-99EA-44A7-90AC-136C89C2A1FE}" srcOrd="0" destOrd="0" presId="urn:microsoft.com/office/officeart/2005/8/layout/target3"/>
    <dgm:cxn modelId="{EEB53253-84C6-4C5C-93E7-B435967A8E7A}" srcId="{B3EF5CF0-ED16-421E-B21B-7CD404EE1080}" destId="{6A92E940-D3FE-4B76-8EE7-7BA6D351043A}" srcOrd="1" destOrd="0" parTransId="{261033D6-FF74-44F0-ADD9-56B5A1997E47}" sibTransId="{FFDAA7DC-C9BF-4F58-B01F-B87F85EC154D}"/>
    <dgm:cxn modelId="{219C3293-0933-4A6D-9C37-404CE62EEB4A}" type="presOf" srcId="{B3EF5CF0-ED16-421E-B21B-7CD404EE1080}" destId="{7F258863-4E73-42CC-A75F-A1DCEC4F5E77}" srcOrd="1" destOrd="0" presId="urn:microsoft.com/office/officeart/2005/8/layout/target3"/>
    <dgm:cxn modelId="{6048A2BE-3FE7-4648-923D-4794FB5FDF3A}" type="presOf" srcId="{B3EF5CF0-ED16-421E-B21B-7CD404EE1080}" destId="{0B6821B5-CB4F-4F38-A92A-A57E03AD76A7}" srcOrd="0" destOrd="0" presId="urn:microsoft.com/office/officeart/2005/8/layout/target3"/>
    <dgm:cxn modelId="{EDB9A3C3-0E21-426E-9FBD-6972C948AA73}" type="presOf" srcId="{6A92E940-D3FE-4B76-8EE7-7BA6D351043A}" destId="{6D17BDF0-99EA-44A7-90AC-136C89C2A1FE}" srcOrd="0" destOrd="1" presId="urn:microsoft.com/office/officeart/2005/8/layout/target3"/>
    <dgm:cxn modelId="{E06577F2-5FF3-4259-A269-08F6B985B0A8}" type="presOf" srcId="{05C07A5E-FA03-4BEA-92A1-052714D39FCF}" destId="{6D17BDF0-99EA-44A7-90AC-136C89C2A1FE}" srcOrd="0" destOrd="2" presId="urn:microsoft.com/office/officeart/2005/8/layout/target3"/>
    <dgm:cxn modelId="{75803FF1-8411-4E72-B6E7-FA3F18024509}" type="presParOf" srcId="{E94439BB-6C71-4929-BFC2-4ADF7F63C14B}" destId="{513698B2-CA44-4B8C-9E5F-DE83E3CA77D4}" srcOrd="0" destOrd="0" presId="urn:microsoft.com/office/officeart/2005/8/layout/target3"/>
    <dgm:cxn modelId="{F6DF2E7B-3AF3-4686-909E-E4E4C3B203D3}" type="presParOf" srcId="{E94439BB-6C71-4929-BFC2-4ADF7F63C14B}" destId="{20F3A134-600F-4BF5-B0F6-6ACE95B84F15}" srcOrd="1" destOrd="0" presId="urn:microsoft.com/office/officeart/2005/8/layout/target3"/>
    <dgm:cxn modelId="{4DD0D7CF-8C7E-4506-A817-E94840D03A17}" type="presParOf" srcId="{E94439BB-6C71-4929-BFC2-4ADF7F63C14B}" destId="{0B6821B5-CB4F-4F38-A92A-A57E03AD76A7}" srcOrd="2" destOrd="0" presId="urn:microsoft.com/office/officeart/2005/8/layout/target3"/>
    <dgm:cxn modelId="{E55685C8-971F-4ACE-ADCD-4F3E07E64341}" type="presParOf" srcId="{E94439BB-6C71-4929-BFC2-4ADF7F63C14B}" destId="{7F258863-4E73-42CC-A75F-A1DCEC4F5E77}" srcOrd="3" destOrd="0" presId="urn:microsoft.com/office/officeart/2005/8/layout/target3"/>
    <dgm:cxn modelId="{2E2F03EE-8364-4F26-ACAB-6145464D603D}" type="presParOf" srcId="{E94439BB-6C71-4929-BFC2-4ADF7F63C14B}" destId="{6D17BDF0-99EA-44A7-90AC-136C89C2A1FE}" srcOrd="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0CFA43-D72D-46D0-BA2D-8D05D72A35AA}">
      <dsp:nvSpPr>
        <dsp:cNvPr id="0" name=""/>
        <dsp:cNvSpPr/>
      </dsp:nvSpPr>
      <dsp:spPr>
        <a:xfrm>
          <a:off x="0" y="0"/>
          <a:ext cx="4351338" cy="435133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1F7A19-1B93-476C-9394-965E03A6210B}">
      <dsp:nvSpPr>
        <dsp:cNvPr id="0" name=""/>
        <dsp:cNvSpPr/>
      </dsp:nvSpPr>
      <dsp:spPr>
        <a:xfrm>
          <a:off x="2175669" y="0"/>
          <a:ext cx="8339931" cy="43513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5000" b="1" u="sng" kern="1200"/>
            <a:t>Települési szennyvizek:</a:t>
          </a:r>
          <a:endParaRPr lang="hu-HU" sz="5000" kern="1200"/>
        </a:p>
      </dsp:txBody>
      <dsp:txXfrm>
        <a:off x="2175669" y="0"/>
        <a:ext cx="4169965" cy="4351338"/>
      </dsp:txXfrm>
    </dsp:sp>
    <dsp:sp modelId="{6D9569B9-1F6F-44BB-8280-71C99E217FD0}">
      <dsp:nvSpPr>
        <dsp:cNvPr id="0" name=""/>
        <dsp:cNvSpPr/>
      </dsp:nvSpPr>
      <dsp:spPr>
        <a:xfrm>
          <a:off x="6345634" y="0"/>
          <a:ext cx="4169965" cy="4351338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600" i="1" kern="1200" dirty="0"/>
            <a:t>A tervezett szennyvíztisztítóra érkező távlati szennyvíz mennyiségek:</a:t>
          </a:r>
          <a:endParaRPr lang="hu-H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600" kern="1200"/>
            <a:t>Meglévő terhelés:	900 m</a:t>
          </a:r>
          <a:r>
            <a:rPr lang="hu-HU" sz="1600" kern="1200" baseline="30000"/>
            <a:t>3</a:t>
          </a:r>
          <a:r>
            <a:rPr lang="hu-HU" sz="1600" kern="1200"/>
            <a:t>/d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600" kern="1200"/>
            <a:t>SZATEV lekötött:	150 m</a:t>
          </a:r>
          <a:r>
            <a:rPr lang="hu-HU" sz="1600" kern="1200" baseline="30000"/>
            <a:t>3</a:t>
          </a:r>
          <a:r>
            <a:rPr lang="hu-HU" sz="1600" kern="1200"/>
            <a:t>/d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600" kern="1200"/>
            <a:t>HELL kommunális növekmény:	106 m</a:t>
          </a:r>
          <a:r>
            <a:rPr lang="hu-HU" sz="1600" kern="1200" baseline="30000"/>
            <a:t>3</a:t>
          </a:r>
          <a:r>
            <a:rPr lang="hu-HU" sz="1600" kern="1200"/>
            <a:t>/d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600" kern="1200"/>
            <a:t>Tervezett ipari park:	500 m</a:t>
          </a:r>
          <a:r>
            <a:rPr lang="hu-HU" sz="1600" kern="1200" baseline="30000"/>
            <a:t>3</a:t>
          </a:r>
          <a:r>
            <a:rPr lang="hu-HU" sz="1600" kern="1200"/>
            <a:t>/d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600" kern="1200"/>
            <a:t>Autópálya lehajtónál tervezett létesítmények:	250 m</a:t>
          </a:r>
          <a:r>
            <a:rPr lang="hu-HU" sz="1600" kern="1200" baseline="30000"/>
            <a:t>3</a:t>
          </a:r>
          <a:r>
            <a:rPr lang="hu-HU" sz="1600" kern="1200"/>
            <a:t>/d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600" kern="1200"/>
            <a:t>Új lakótelep létesítése:	250 m</a:t>
          </a:r>
          <a:r>
            <a:rPr lang="hu-HU" sz="1600" kern="1200" baseline="30000"/>
            <a:t>3/</a:t>
          </a:r>
          <a:r>
            <a:rPr lang="hu-HU" sz="1600" kern="1200"/>
            <a:t>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600" kern="1200"/>
            <a:t>NKÖHSZ: 	50 m</a:t>
          </a:r>
          <a:r>
            <a:rPr lang="hu-HU" sz="1600" kern="1200" baseline="30000"/>
            <a:t>3</a:t>
          </a:r>
          <a:r>
            <a:rPr lang="hu-HU" sz="1600" kern="1200"/>
            <a:t>/d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600" u="sng" kern="1200"/>
            <a:t>Bekötések távlati növekménye:	50 m</a:t>
          </a:r>
          <a:r>
            <a:rPr lang="hu-HU" sz="1600" u="sng" kern="1200" baseline="30000"/>
            <a:t>3</a:t>
          </a:r>
          <a:r>
            <a:rPr lang="hu-HU" sz="1600" u="sng" kern="1200"/>
            <a:t>/d</a:t>
          </a:r>
          <a:endParaRPr lang="hu-HU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600" kern="1200"/>
            <a:t>Összesen:	2256 m</a:t>
          </a:r>
          <a:r>
            <a:rPr lang="hu-HU" sz="1600" kern="1200" baseline="30000"/>
            <a:t>3</a:t>
          </a:r>
          <a:r>
            <a:rPr lang="hu-HU" sz="1600" kern="1200"/>
            <a:t>/d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600" kern="1200"/>
            <a:t>Ehhez jön hozzá a szennyvíztisztító telep iszap és csurgalékvizeinek mennyisége: 338 m</a:t>
          </a:r>
          <a:r>
            <a:rPr lang="hu-HU" sz="1600" kern="1200" baseline="30000"/>
            <a:t>3</a:t>
          </a:r>
          <a:r>
            <a:rPr lang="hu-HU" sz="1600" kern="1200"/>
            <a:t>/d.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600" kern="1200" dirty="0"/>
            <a:t>Így a tervezett szennyvíztisztító telep távlati kapacitása: 2250 m</a:t>
          </a:r>
          <a:r>
            <a:rPr lang="hu-HU" sz="1600" kern="1200" baseline="30000" dirty="0"/>
            <a:t>3</a:t>
          </a:r>
          <a:r>
            <a:rPr lang="hu-HU" sz="1600" kern="1200" dirty="0"/>
            <a:t>/d, csurgalékvízzel együtt: </a:t>
          </a:r>
          <a:r>
            <a:rPr lang="hu-HU" sz="1600" b="1" kern="1200" dirty="0"/>
            <a:t>2600 m</a:t>
          </a:r>
          <a:r>
            <a:rPr lang="hu-HU" sz="1600" b="1" kern="1200" baseline="30000" dirty="0"/>
            <a:t>3</a:t>
          </a:r>
          <a:r>
            <a:rPr lang="hu-HU" sz="1600" b="1" kern="1200" dirty="0"/>
            <a:t>/d.</a:t>
          </a:r>
          <a:endParaRPr lang="hu-HU" sz="1600" kern="1200" dirty="0"/>
        </a:p>
      </dsp:txBody>
      <dsp:txXfrm>
        <a:off x="6345634" y="0"/>
        <a:ext cx="4169965" cy="43513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21DA54-261F-4D27-A379-FE9D526985CC}">
      <dsp:nvSpPr>
        <dsp:cNvPr id="0" name=""/>
        <dsp:cNvSpPr/>
      </dsp:nvSpPr>
      <dsp:spPr>
        <a:xfrm>
          <a:off x="3128573" y="1195"/>
          <a:ext cx="3519644" cy="6958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/>
            <a:t>A tervezett tevékenység Szikszón 062/6 hrsz. alatti ingatlanon valósul meg.</a:t>
          </a:r>
        </a:p>
      </dsp:txBody>
      <dsp:txXfrm>
        <a:off x="3162541" y="35163"/>
        <a:ext cx="3451708" cy="627895"/>
      </dsp:txXfrm>
    </dsp:sp>
    <dsp:sp modelId="{06C0A576-3444-42F5-9094-C81F6CCB6128}">
      <dsp:nvSpPr>
        <dsp:cNvPr id="0" name=""/>
        <dsp:cNvSpPr/>
      </dsp:nvSpPr>
      <dsp:spPr>
        <a:xfrm>
          <a:off x="3128573" y="731818"/>
          <a:ext cx="3519644" cy="6958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b="1" i="1" kern="1200"/>
            <a:t>Az ingatlan adatai:</a:t>
          </a:r>
          <a:endParaRPr lang="hu-HU" sz="1600" kern="1200"/>
        </a:p>
      </dsp:txBody>
      <dsp:txXfrm>
        <a:off x="3162541" y="765786"/>
        <a:ext cx="3451708" cy="627895"/>
      </dsp:txXfrm>
    </dsp:sp>
    <dsp:sp modelId="{9D0DF601-ACE2-4C95-8139-01658B254D3A}">
      <dsp:nvSpPr>
        <dsp:cNvPr id="0" name=""/>
        <dsp:cNvSpPr/>
      </dsp:nvSpPr>
      <dsp:spPr>
        <a:xfrm>
          <a:off x="3128573" y="1462441"/>
          <a:ext cx="3519644" cy="6958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Helyrajzi szám: 062/6</a:t>
          </a:r>
        </a:p>
      </dsp:txBody>
      <dsp:txXfrm>
        <a:off x="3162541" y="1496409"/>
        <a:ext cx="3451708" cy="627895"/>
      </dsp:txXfrm>
    </dsp:sp>
    <dsp:sp modelId="{A9F638B4-0B34-46C1-8694-4F7138C7FEAC}">
      <dsp:nvSpPr>
        <dsp:cNvPr id="0" name=""/>
        <dsp:cNvSpPr/>
      </dsp:nvSpPr>
      <dsp:spPr>
        <a:xfrm>
          <a:off x="3128573" y="2193064"/>
          <a:ext cx="3519644" cy="6958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EOV koordinátái: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X: 317 355, Y: 791 199</a:t>
          </a:r>
        </a:p>
      </dsp:txBody>
      <dsp:txXfrm>
        <a:off x="3162541" y="2227032"/>
        <a:ext cx="3451708" cy="627895"/>
      </dsp:txXfrm>
    </dsp:sp>
    <dsp:sp modelId="{20112362-AB8F-4DE0-B44F-39686655AA18}">
      <dsp:nvSpPr>
        <dsp:cNvPr id="0" name=""/>
        <dsp:cNvSpPr/>
      </dsp:nvSpPr>
      <dsp:spPr>
        <a:xfrm>
          <a:off x="3128573" y="2923688"/>
          <a:ext cx="3519644" cy="6958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Területe: 3 ha 6232 m</a:t>
          </a:r>
          <a:r>
            <a:rPr lang="hu-HU" sz="1600" kern="1200" baseline="30000" dirty="0"/>
            <a:t>2</a:t>
          </a:r>
          <a:endParaRPr lang="hu-HU" sz="1600" kern="1200" dirty="0"/>
        </a:p>
      </dsp:txBody>
      <dsp:txXfrm>
        <a:off x="3162541" y="2957656"/>
        <a:ext cx="3451708" cy="627895"/>
      </dsp:txXfrm>
    </dsp:sp>
    <dsp:sp modelId="{AA351F45-6EDC-4EB1-8B2E-AA298067A9DD}">
      <dsp:nvSpPr>
        <dsp:cNvPr id="0" name=""/>
        <dsp:cNvSpPr/>
      </dsp:nvSpPr>
      <dsp:spPr>
        <a:xfrm>
          <a:off x="3128573" y="3654311"/>
          <a:ext cx="3519644" cy="6958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Művelési ág: szántó</a:t>
          </a:r>
        </a:p>
      </dsp:txBody>
      <dsp:txXfrm>
        <a:off x="3162541" y="3688279"/>
        <a:ext cx="3451708" cy="6278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B78842-41BF-4104-9B2B-768BD618C424}">
      <dsp:nvSpPr>
        <dsp:cNvPr id="0" name=""/>
        <dsp:cNvSpPr/>
      </dsp:nvSpPr>
      <dsp:spPr>
        <a:xfrm>
          <a:off x="0" y="14908"/>
          <a:ext cx="10515600" cy="12097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200" b="1" kern="1200" dirty="0"/>
            <a:t>Telep építése</a:t>
          </a:r>
          <a:r>
            <a:rPr lang="hu-HU" sz="2200" kern="1200" dirty="0"/>
            <a:t>: A légszennyező berendezések hatásterületének kijelölése a </a:t>
          </a:r>
          <a:r>
            <a:rPr lang="hu-HU" sz="2200" b="1" kern="1200" dirty="0"/>
            <a:t>306/2010 (XII.23.) Korm. rendelet</a:t>
          </a:r>
          <a:r>
            <a:rPr lang="hu-HU" sz="2200" kern="1200" dirty="0"/>
            <a:t>. 2. § 14. a), b) és c) pontja alapján történt: A CO,</a:t>
          </a:r>
          <a:r>
            <a:rPr lang="hu-HU" sz="2200" kern="1200" baseline="-25000" dirty="0"/>
            <a:t> </a:t>
          </a:r>
          <a:r>
            <a:rPr lang="hu-HU" sz="2200" kern="1200" dirty="0"/>
            <a:t>a szénhidrogének, és a SO</a:t>
          </a:r>
          <a:r>
            <a:rPr lang="hu-HU" sz="2200" kern="1200" baseline="-25000" dirty="0"/>
            <a:t>2</a:t>
          </a:r>
          <a:r>
            <a:rPr lang="hu-HU" sz="2200" kern="1200" dirty="0"/>
            <a:t> hatásterülete 77 méter.</a:t>
          </a:r>
        </a:p>
      </dsp:txBody>
      <dsp:txXfrm>
        <a:off x="59057" y="73965"/>
        <a:ext cx="10397486" cy="1091666"/>
      </dsp:txXfrm>
    </dsp:sp>
    <dsp:sp modelId="{C9171F74-D154-4EAB-8355-4B91BDFD77BA}">
      <dsp:nvSpPr>
        <dsp:cNvPr id="0" name=""/>
        <dsp:cNvSpPr/>
      </dsp:nvSpPr>
      <dsp:spPr>
        <a:xfrm>
          <a:off x="0" y="1288048"/>
          <a:ext cx="10515600" cy="12097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200" b="1" kern="1200"/>
            <a:t>Tisztított szennyvíz elvezető hálózat építése: </a:t>
          </a:r>
          <a:r>
            <a:rPr lang="hu-HU" sz="2200" kern="1200"/>
            <a:t>nincs hatásterület.</a:t>
          </a:r>
        </a:p>
      </dsp:txBody>
      <dsp:txXfrm>
        <a:off x="59057" y="1347105"/>
        <a:ext cx="10397486" cy="1091666"/>
      </dsp:txXfrm>
    </dsp:sp>
    <dsp:sp modelId="{E8CBF68B-4775-43F5-9731-4D8194C8F69A}">
      <dsp:nvSpPr>
        <dsp:cNvPr id="0" name=""/>
        <dsp:cNvSpPr/>
      </dsp:nvSpPr>
      <dsp:spPr>
        <a:xfrm>
          <a:off x="0" y="2561188"/>
          <a:ext cx="10515600" cy="12097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200" b="1" kern="1200" dirty="0"/>
            <a:t>Technológiai bűzhatás</a:t>
          </a:r>
          <a:r>
            <a:rPr lang="hu-HU" sz="2200" kern="1200" dirty="0"/>
            <a:t>: A szennyvíztisztító telep műtárgyai diffúz felületi forrásnak tekinthetők. A tervezőtől kapott információk alapján a műtárgyak jelentős része lefedésre kerül. Jelentős szagkibocsátás nem várható az szennyvíztisztító üzemelése során.</a:t>
          </a:r>
        </a:p>
      </dsp:txBody>
      <dsp:txXfrm>
        <a:off x="59057" y="2620245"/>
        <a:ext cx="10397486" cy="1091666"/>
      </dsp:txXfrm>
    </dsp:sp>
    <dsp:sp modelId="{C4348EA9-8AE9-455D-8F6C-6A0A24EFE322}">
      <dsp:nvSpPr>
        <dsp:cNvPr id="0" name=""/>
        <dsp:cNvSpPr/>
      </dsp:nvSpPr>
      <dsp:spPr>
        <a:xfrm>
          <a:off x="0" y="3834328"/>
          <a:ext cx="10515600" cy="12097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200" b="1" kern="1200" dirty="0"/>
            <a:t>Fűtési rendszer: </a:t>
          </a:r>
          <a:r>
            <a:rPr lang="hu-HU" sz="2200" kern="1200" dirty="0"/>
            <a:t>Az épületek fűtését elektromos fűtéssel biztosítják. Így pontforrással nem számolhatunk a tervezett beruházás területén.</a:t>
          </a:r>
        </a:p>
      </dsp:txBody>
      <dsp:txXfrm>
        <a:off x="59057" y="3893385"/>
        <a:ext cx="10397486" cy="109166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1AD43F-116A-4B63-8E81-33BEA8F86F60}">
      <dsp:nvSpPr>
        <dsp:cNvPr id="0" name=""/>
        <dsp:cNvSpPr/>
      </dsp:nvSpPr>
      <dsp:spPr>
        <a:xfrm>
          <a:off x="0" y="0"/>
          <a:ext cx="1417311" cy="141731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39A335-985B-4F6C-B398-3FB9D82BDAAD}">
      <dsp:nvSpPr>
        <dsp:cNvPr id="0" name=""/>
        <dsp:cNvSpPr/>
      </dsp:nvSpPr>
      <dsp:spPr>
        <a:xfrm>
          <a:off x="708655" y="0"/>
          <a:ext cx="10075300" cy="141731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800" b="1" kern="1200"/>
            <a:t>Kivitelezés:</a:t>
          </a:r>
          <a:endParaRPr lang="hu-HU" sz="1800" kern="1200"/>
        </a:p>
      </dsp:txBody>
      <dsp:txXfrm>
        <a:off x="708655" y="0"/>
        <a:ext cx="10075300" cy="673222"/>
      </dsp:txXfrm>
    </dsp:sp>
    <dsp:sp modelId="{7184C0E6-7254-450E-BE31-C851C87B5707}">
      <dsp:nvSpPr>
        <dsp:cNvPr id="0" name=""/>
        <dsp:cNvSpPr/>
      </dsp:nvSpPr>
      <dsp:spPr>
        <a:xfrm>
          <a:off x="372044" y="673222"/>
          <a:ext cx="673222" cy="67322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2D5F08-DE9B-4729-BDDF-3B24D68B4CAC}">
      <dsp:nvSpPr>
        <dsp:cNvPr id="0" name=""/>
        <dsp:cNvSpPr/>
      </dsp:nvSpPr>
      <dsp:spPr>
        <a:xfrm>
          <a:off x="708655" y="673222"/>
          <a:ext cx="10075300" cy="67322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800" b="1" kern="1200"/>
            <a:t>A tervezett beruházás a talaj- illetve rétegvizeket nem fogja érinteni.</a:t>
          </a:r>
          <a:r>
            <a:rPr lang="hu-HU" sz="1800" kern="1200"/>
            <a:t> A tevékenység során nem történik felszíni vagy felszín alatti vizekbe beavatkozás.</a:t>
          </a:r>
        </a:p>
      </dsp:txBody>
      <dsp:txXfrm>
        <a:off x="708655" y="673222"/>
        <a:ext cx="10075300" cy="67322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3698B2-CA44-4B8C-9E5F-DE83E3CA77D4}">
      <dsp:nvSpPr>
        <dsp:cNvPr id="0" name=""/>
        <dsp:cNvSpPr/>
      </dsp:nvSpPr>
      <dsp:spPr>
        <a:xfrm>
          <a:off x="0" y="0"/>
          <a:ext cx="2899960" cy="289996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6821B5-CB4F-4F38-A92A-A57E03AD76A7}">
      <dsp:nvSpPr>
        <dsp:cNvPr id="0" name=""/>
        <dsp:cNvSpPr/>
      </dsp:nvSpPr>
      <dsp:spPr>
        <a:xfrm>
          <a:off x="1449980" y="0"/>
          <a:ext cx="7813288" cy="28999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400" b="1" i="1" kern="1200"/>
            <a:t>Az üzemelés során a következőket kell betartani a felszín alatti vizek védelme érdekében:</a:t>
          </a:r>
          <a:endParaRPr lang="hu-HU" sz="3400" kern="1200"/>
        </a:p>
      </dsp:txBody>
      <dsp:txXfrm>
        <a:off x="1449980" y="0"/>
        <a:ext cx="3906644" cy="2899960"/>
      </dsp:txXfrm>
    </dsp:sp>
    <dsp:sp modelId="{6D17BDF0-99EA-44A7-90AC-136C89C2A1FE}">
      <dsp:nvSpPr>
        <dsp:cNvPr id="0" name=""/>
        <dsp:cNvSpPr/>
      </dsp:nvSpPr>
      <dsp:spPr>
        <a:xfrm>
          <a:off x="5356624" y="0"/>
          <a:ext cx="3906644" cy="289996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700" kern="1200"/>
            <a:t>A havária tervben leírtakat be kell tartani.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700" kern="1200"/>
            <a:t>A telepről ki- és beszállító gépjárművel csak megfelelő műszaki állapotú, rendszeresen karbantartott, a környezetvédelmi előírásoknak megfelelő szállító járművek lehetnek.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700" kern="1200"/>
            <a:t>Karbantartási munkálatok során be kell tartani az előírásokat.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700" kern="1200"/>
            <a:t>A területen keletkező csapadékvíz rendezett elvezetéséről gondoskodnak.</a:t>
          </a:r>
        </a:p>
      </dsp:txBody>
      <dsp:txXfrm>
        <a:off x="5356624" y="0"/>
        <a:ext cx="3906644" cy="2899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p>
            <a:pPr algn="ctr">
              <a:lnSpc>
                <a:spcPct val="90000"/>
              </a:lnSpc>
            </a:pPr>
            <a:r>
              <a:rPr b="0" lang="hu-HU" sz="6000" spc="-1" strike="noStrike">
                <a:solidFill>
                  <a:srgbClr val="000000"/>
                </a:solidFill>
                <a:latin typeface="Calibri Light"/>
              </a:rPr>
              <a:t>Mintacím szerkesztése</a:t>
            </a:r>
            <a:endParaRPr b="0" lang="hu-HU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D309BA20-3337-459E-B3BC-1F75245D4F40}" type="datetime">
              <a:rPr b="0" lang="hu-HU" sz="1200" spc="-1" strike="noStrike">
                <a:solidFill>
                  <a:srgbClr val="8b8b8b"/>
                </a:solidFill>
                <a:latin typeface="Calibri"/>
              </a:rPr>
              <a:t>2022. 03. 30.</a:t>
            </a:fld>
            <a:endParaRPr b="0" lang="hu-HU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hu-HU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7E148E79-E579-4EA7-ABAC-57F62DAC3DF6}" type="slidenum">
              <a:rPr b="0" lang="hu-HU" sz="1200" spc="-1" strike="noStrike">
                <a:solidFill>
                  <a:srgbClr val="8b8b8b"/>
                </a:solidFill>
                <a:latin typeface="Calibri"/>
              </a:rPr>
              <a:t>&lt;szám&gt;</a:t>
            </a:fld>
            <a:endParaRPr b="0" lang="hu-HU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800" spc="-1" strike="noStrike">
                <a:solidFill>
                  <a:srgbClr val="000000"/>
                </a:solidFill>
                <a:latin typeface="Calibri"/>
              </a:rPr>
              <a:t>Vázlatszöveg formátumának szerkesztése</a:t>
            </a:r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000" spc="-1" strike="noStrike">
                <a:solidFill>
                  <a:srgbClr val="000000"/>
                </a:solidFill>
                <a:latin typeface="Calibri"/>
              </a:rPr>
              <a:t>Második vázlatszint</a:t>
            </a:r>
            <a:endParaRPr b="0" lang="hu-HU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pc="-1" strike="noStrike">
                <a:solidFill>
                  <a:srgbClr val="000000"/>
                </a:solidFill>
                <a:latin typeface="Calibri"/>
              </a:rPr>
              <a:t>Harmadik vázlatszint</a:t>
            </a:r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pc="-1" strike="noStrike">
                <a:solidFill>
                  <a:srgbClr val="000000"/>
                </a:solidFill>
                <a:latin typeface="Calibri"/>
              </a:rPr>
              <a:t>Negyedik vázlatszint</a:t>
            </a:r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solidFill>
                  <a:srgbClr val="000000"/>
                </a:solidFill>
                <a:latin typeface="Calibri"/>
              </a:rPr>
              <a:t>Ötödik vázlatszint</a:t>
            </a:r>
            <a:endParaRPr b="0" lang="hu-H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solidFill>
                  <a:srgbClr val="000000"/>
                </a:solidFill>
                <a:latin typeface="Calibri"/>
              </a:rPr>
              <a:t>Hatodik vázlatszint</a:t>
            </a:r>
            <a:endParaRPr b="0" lang="hu-H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solidFill>
                  <a:srgbClr val="000000"/>
                </a:solidFill>
                <a:latin typeface="Calibri"/>
              </a:rPr>
              <a:t>Hetedik vázlatszint</a:t>
            </a:r>
            <a:endParaRPr b="0" lang="hu-H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hu-HU" sz="4400" spc="-1" strike="noStrike">
                <a:solidFill>
                  <a:srgbClr val="000000"/>
                </a:solidFill>
                <a:latin typeface="Calibri Light"/>
              </a:rPr>
              <a:t>Mintacím szerkesztése</a:t>
            </a:r>
            <a:endParaRPr b="0" lang="hu-H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hu-HU" sz="2800" spc="-1" strike="noStrike">
                <a:solidFill>
                  <a:srgbClr val="000000"/>
                </a:solidFill>
                <a:latin typeface="Calibri"/>
              </a:rPr>
              <a:t>Mintaszöveg szerkesztése</a:t>
            </a:r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hu-HU" sz="2400" spc="-1" strike="noStrike">
                <a:solidFill>
                  <a:srgbClr val="000000"/>
                </a:solidFill>
                <a:latin typeface="Calibri"/>
              </a:rPr>
              <a:t>Második szint</a:t>
            </a:r>
            <a:endParaRPr b="0" lang="hu-HU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hu-HU" sz="2000" spc="-1" strike="noStrike">
                <a:solidFill>
                  <a:srgbClr val="000000"/>
                </a:solidFill>
                <a:latin typeface="Calibri"/>
              </a:rPr>
              <a:t>Harmadik szint</a:t>
            </a:r>
            <a:endParaRPr b="0" lang="hu-HU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hu-HU" sz="1800" spc="-1" strike="noStrike">
                <a:solidFill>
                  <a:srgbClr val="000000"/>
                </a:solidFill>
                <a:latin typeface="Calibri"/>
              </a:rPr>
              <a:t>Negyedik szint</a:t>
            </a:r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hu-HU" sz="1800" spc="-1" strike="noStrike">
                <a:solidFill>
                  <a:srgbClr val="000000"/>
                </a:solidFill>
                <a:latin typeface="Calibri"/>
              </a:rPr>
              <a:t>Ötödik szint</a:t>
            </a:r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BE7026B4-8B63-4B4F-9AC9-402B723654B3}" type="datetime">
              <a:rPr b="0" lang="hu-HU" sz="1200" spc="-1" strike="noStrike">
                <a:solidFill>
                  <a:srgbClr val="8b8b8b"/>
                </a:solidFill>
                <a:latin typeface="Calibri"/>
              </a:rPr>
              <a:t>2022. 03. 30.</a:t>
            </a:fld>
            <a:endParaRPr b="0" lang="hu-HU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hu-HU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6034328E-95CE-4E13-94C5-C386D1BB7802}" type="slidenum">
              <a:rPr b="0" lang="hu-HU" sz="1200" spc="-1" strike="noStrike">
                <a:solidFill>
                  <a:srgbClr val="8b8b8b"/>
                </a:solidFill>
                <a:latin typeface="Calibri"/>
              </a:rPr>
              <a:t>&lt;szám&gt;</a:t>
            </a:fld>
            <a:endParaRPr b="0" lang="hu-H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diagramData" Target="../diagrams/data4.xml"/><Relationship Id="rId2" Type="http://schemas.openxmlformats.org/officeDocument/2006/relationships/diagramLayout" Target="../diagrams/layout4.xml"/><Relationship Id="rId3" Type="http://schemas.openxmlformats.org/officeDocument/2006/relationships/diagramQuickStyle" Target="../diagrams/quickStyle4.xml"/><Relationship Id="rId4" Type="http://schemas.openxmlformats.org/officeDocument/2006/relationships/diagramColors" Target="../diagrams/colors4.xml"/><Relationship Id="rId5" Type="http://schemas.microsoft.com/office/2007/relationships/diagramDrawing" Target="../diagrams/drawing4.xml"/><Relationship Id="rId6" Type="http://schemas.openxmlformats.org/officeDocument/2006/relationships/diagramData" Target="../diagrams/data5.xml"/><Relationship Id="rId7" Type="http://schemas.openxmlformats.org/officeDocument/2006/relationships/diagramLayout" Target="../diagrams/layout5.xml"/><Relationship Id="rId8" Type="http://schemas.openxmlformats.org/officeDocument/2006/relationships/diagramQuickStyle" Target="../diagrams/quickStyle5.xml"/><Relationship Id="rId9" Type="http://schemas.openxmlformats.org/officeDocument/2006/relationships/diagramColors" Target="../diagrams/colors5.xml"/><Relationship Id="rId10" Type="http://schemas.microsoft.com/office/2007/relationships/diagramDrawing" Target="../diagrams/drawing5.xml"/><Relationship Id="rId1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diagramData" Target="../diagrams/data1.xml"/><Relationship Id="rId2" Type="http://schemas.openxmlformats.org/officeDocument/2006/relationships/diagramLayout" Target="../diagrams/layout1.xml"/><Relationship Id="rId3" Type="http://schemas.openxmlformats.org/officeDocument/2006/relationships/diagramQuickStyle" Target="../diagrams/quickStyle1.xml"/><Relationship Id="rId4" Type="http://schemas.openxmlformats.org/officeDocument/2006/relationships/diagramColors" Target="../diagrams/colors1.xml"/><Relationship Id="rId5" Type="http://schemas.microsoft.com/office/2007/relationships/diagramDrawing" Target="../diagrams/drawing1.xml"/><Relationship Id="rId6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diagramData" Target="../diagrams/data2.xml"/><Relationship Id="rId2" Type="http://schemas.openxmlformats.org/officeDocument/2006/relationships/diagramLayout" Target="../diagrams/layout2.xml"/><Relationship Id="rId3" Type="http://schemas.openxmlformats.org/officeDocument/2006/relationships/diagramQuickStyle" Target="../diagrams/quickStyle2.xml"/><Relationship Id="rId4" Type="http://schemas.openxmlformats.org/officeDocument/2006/relationships/diagramColors" Target="../diagrams/colors2.xml"/><Relationship Id="rId5" Type="http://schemas.microsoft.com/office/2007/relationships/diagramDrawing" Target="../diagrams/drawing2.xml"/><Relationship Id="rId6" Type="http://schemas.openxmlformats.org/officeDocument/2006/relationships/image" Target="../media/image3.png"/><Relationship Id="rId7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diagramData" Target="../diagrams/data3.xml"/><Relationship Id="rId2" Type="http://schemas.openxmlformats.org/officeDocument/2006/relationships/diagramLayout" Target="../diagrams/layout3.xml"/><Relationship Id="rId3" Type="http://schemas.openxmlformats.org/officeDocument/2006/relationships/diagramQuickStyle" Target="../diagrams/quickStyle3.xml"/><Relationship Id="rId4" Type="http://schemas.openxmlformats.org/officeDocument/2006/relationships/diagramColors" Target="../diagrams/colors3.xml"/><Relationship Id="rId5" Type="http://schemas.microsoft.com/office/2007/relationships/diagramDrawing" Target="../diagrams/drawing3.xml"/><Relationship Id="rId6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Alcím 2"/>
          <p:cNvSpPr txBox="1"/>
          <p:nvPr/>
        </p:nvSpPr>
        <p:spPr>
          <a:xfrm>
            <a:off x="1523880" y="969840"/>
            <a:ext cx="9143640" cy="165528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 algn="ctr">
              <a:lnSpc>
                <a:spcPct val="15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hu-HU" sz="3600" spc="-1" strike="noStrike">
                <a:solidFill>
                  <a:srgbClr val="ffff00"/>
                </a:solidFill>
                <a:latin typeface="Arial Black"/>
                <a:ea typeface="Calibri"/>
              </a:rPr>
              <a:t>Szikszó település szennyvíztisztító telep (Szikszó 062/6 hrsz-ú területen) létesítésére</a:t>
            </a:r>
            <a:r>
              <a:rPr b="0" lang="hu-HU" sz="3600" spc="-1" strike="noStrike">
                <a:solidFill>
                  <a:srgbClr val="ffff00"/>
                </a:solidFill>
                <a:latin typeface="Arial Black"/>
                <a:ea typeface="Calibri"/>
              </a:rPr>
              <a:t> </a:t>
            </a:r>
            <a:r>
              <a:rPr b="0" lang="hu-HU" sz="3600" spc="-1" strike="noStrike">
                <a:solidFill>
                  <a:srgbClr val="ffff00"/>
                </a:solidFill>
                <a:latin typeface="Arial Black"/>
                <a:ea typeface="Calibri"/>
              </a:rPr>
              <a:t>vonatkozó</a:t>
            </a:r>
            <a:endParaRPr b="0" lang="hu-HU" sz="3600" spc="-1" strike="noStrike">
              <a:latin typeface="Arial"/>
            </a:endParaRPr>
          </a:p>
          <a:p>
            <a:pPr algn="ctr">
              <a:lnSpc>
                <a:spcPct val="15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hu-HU" sz="3600" spc="-1" strike="noStrike">
                <a:solidFill>
                  <a:srgbClr val="ffff00"/>
                </a:solidFill>
                <a:latin typeface="Arial Black"/>
                <a:ea typeface="Calibri"/>
              </a:rPr>
              <a:t>Környezetvédelmi Hatásvizsgálata</a:t>
            </a:r>
            <a:endParaRPr b="0" lang="hu-HU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6f8fc"/>
            </a:gs>
            <a:gs pos="100000">
              <a:srgbClr val="abc0e4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ím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hu-HU" sz="4400" spc="-1" strike="noStrike">
                <a:solidFill>
                  <a:srgbClr val="000000"/>
                </a:solidFill>
                <a:latin typeface="Calibri Light"/>
              </a:rPr>
              <a:t>Szállítás okozta zajterhelés</a:t>
            </a:r>
            <a:endParaRPr b="0" lang="hu-H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Tartalom helye 2"/>
          <p:cNvSpPr txBox="1"/>
          <p:nvPr/>
        </p:nvSpPr>
        <p:spPr>
          <a:xfrm>
            <a:off x="838080" y="1825560"/>
            <a:ext cx="10515240" cy="198072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>
              <a:lnSpc>
                <a:spcPct val="15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</a:rPr>
              <a:t>A szállítási tevékenység nem érint lakott települést. </a:t>
            </a:r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5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hu-HU" sz="1800" spc="-1" strike="noStrike">
                <a:solidFill>
                  <a:srgbClr val="000000"/>
                </a:solidFill>
                <a:latin typeface="Times New Roman"/>
              </a:rPr>
              <a:t>Hatásterület</a:t>
            </a:r>
            <a:r>
              <a:rPr b="0" lang="hu-HU" sz="1800" spc="-1" strike="noStrike">
                <a:solidFill>
                  <a:srgbClr val="000000"/>
                </a:solidFill>
                <a:latin typeface="Times New Roman"/>
              </a:rPr>
              <a:t>: </a:t>
            </a:r>
            <a:r>
              <a:rPr b="0" lang="is-IS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A</a:t>
            </a: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z érintett utak esetében pedig hatásterület nem jelölhető ki, mivel a szállításból eredő zajterhelés növekedésének mértéke (max.: 0,07 dB) nem haladja meg a jogszabályban meghatározott 3 dB-t.  </a:t>
            </a:r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6f8fc"/>
            </a:gs>
            <a:gs pos="100000">
              <a:srgbClr val="abc0e4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ím 1"/>
          <p:cNvSpPr txBox="1"/>
          <p:nvPr/>
        </p:nvSpPr>
        <p:spPr>
          <a:xfrm>
            <a:off x="838080" y="365040"/>
            <a:ext cx="9567720" cy="12348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</a:pPr>
            <a:r>
              <a:rPr b="1" lang="hu-HU" sz="3600" spc="-1" strike="noStrike">
                <a:solidFill>
                  <a:srgbClr val="000000"/>
                </a:solidFill>
                <a:latin typeface="Times New Roman"/>
              </a:rPr>
              <a:t>Vízvédelem</a:t>
            </a:r>
            <a:endParaRPr b="0" lang="hu-HU" sz="36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4" name="Diagram4"/>
          <p:cNvGraphicFramePr/>
          <p:nvPr>
            <p:extLst>
              <p:ext uri="{D42A27DB-BD31-4B8C-83A1-F6EECF244321}">
                <p14:modId xmlns:p14="http://schemas.microsoft.com/office/powerpoint/2010/main" val="886286217"/>
              </p:ext>
            </p:extLst>
          </p:nvPr>
        </p:nvGraphicFramePr>
        <p:xfrm>
          <a:off x="675720" y="1470960"/>
          <a:ext cx="10783440" cy="1416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graphicFrame>
        <p:nvGraphicFramePr>
          <p:cNvPr id="5" name="Diagram5"/>
          <p:cNvGraphicFramePr/>
          <p:nvPr>
            <p:extLst>
              <p:ext uri="{D42A27DB-BD31-4B8C-83A1-F6EECF244321}">
                <p14:modId xmlns:p14="http://schemas.microsoft.com/office/powerpoint/2010/main" val="2913823138"/>
              </p:ext>
            </p:extLst>
          </p:nvPr>
        </p:nvGraphicFramePr>
        <p:xfrm>
          <a:off x="1809000" y="3498480"/>
          <a:ext cx="9262800" cy="2899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6f8fc"/>
            </a:gs>
            <a:gs pos="100000">
              <a:srgbClr val="abc0e4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ím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hu-HU" sz="4400" spc="-1" strike="noStrike">
                <a:solidFill>
                  <a:srgbClr val="000000"/>
                </a:solidFill>
                <a:latin typeface="Calibri Light"/>
              </a:rPr>
              <a:t>Összefoglalás</a:t>
            </a:r>
            <a:endParaRPr b="0" lang="hu-H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Tartalom hely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 algn="just">
              <a:lnSpc>
                <a:spcPct val="15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hu-HU" sz="2000" spc="-1" strike="noStrike">
                <a:solidFill>
                  <a:srgbClr val="000000"/>
                </a:solidFill>
                <a:latin typeface="Times New Roman"/>
              </a:rPr>
              <a:t>A tervezett tevékenység hatásai nem érik el a védendő területeket. A levegőszennyezés mértéke csekély. A zajterhelés szintén nem érzékelhető az első védendő ingatlanoknál.</a:t>
            </a:r>
            <a:endParaRPr b="0" lang="hu-H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6f8fc"/>
            </a:gs>
            <a:gs pos="100000">
              <a:srgbClr val="abc0e4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ím 1"/>
          <p:cNvSpPr txBox="1"/>
          <p:nvPr/>
        </p:nvSpPr>
        <p:spPr>
          <a:xfrm>
            <a:off x="838080" y="365040"/>
            <a:ext cx="10515240" cy="737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hu-HU" sz="4400" spc="-1" strike="noStrike">
                <a:solidFill>
                  <a:srgbClr val="000000"/>
                </a:solidFill>
                <a:latin typeface="Calibri Light"/>
              </a:rPr>
              <a:t>Általános adatok</a:t>
            </a:r>
            <a:endParaRPr b="0" lang="hu-H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Tartalom helye 5"/>
          <p:cNvSpPr txBox="1"/>
          <p:nvPr/>
        </p:nvSpPr>
        <p:spPr>
          <a:xfrm>
            <a:off x="838080" y="1103400"/>
            <a:ext cx="10515240" cy="528840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97000"/>
          </a:bodyPr>
          <a:p>
            <a:pPr marL="228600" indent="-228240" algn="just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Szikszó város meglévő szennyvíztisztító telep területe nem alkalmas arra, hogy ott az új igényeket kielégítő szennyvíztisztító telep létesülhessen. Ennek oka, hogy a település olyan léptékű átalakulásokon ment keresztül az utóbbi években, – különös tekintettel a Hell Energy, Hell Coffee és Quality Pack gyárak kapcsán megindult fejlesztésekre – hogy annak megoldása a régi teleppel még fejlesztés után sem reális. Ezért a régi szennyvíztisztító telep (069/3 hrsz.) felhagyásra kerül, azonban ott a SZATEV előkezelő felújításra kerül, illetve épül egy átemelő is, mely a települési és az előkezelt SZATEV szennyvizeket az új szennyvíztisztító telepre nyomja. A régi telep helyett új területen (062/6 hrsz.) kerül kialakításra egy új szennyvíztisztító telep.</a:t>
            </a:r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A tisztított szennyvíz befogadója: Hernád 3+190 fkm szelvénye.</a:t>
            </a:r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15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A távlati előrejelzések szerint az átlagos lakosegyenérték (LEÉ) terhelés:</a:t>
            </a:r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15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Wingdings" charset="2"/>
              <a:buChar char=""/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települési szennyvíz: 18047 LEÉ</a:t>
            </a:r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15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Wingdings" charset="2"/>
              <a:buChar char=""/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Hell Energy, Hell Coffee és Quality Pack szennyvíz: 100.693 LEÉ</a:t>
            </a:r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A tervezett szennyvíztisztító telep max. összterhelése (ipari+kommunális): 100.693+18047=118.740 LEÉ.</a:t>
            </a:r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6f8fc"/>
            </a:gs>
            <a:gs pos="100000">
              <a:srgbClr val="abc0e4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ím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hu-HU" sz="4400" spc="-1" strike="noStrike">
                <a:solidFill>
                  <a:srgbClr val="000000"/>
                </a:solidFill>
                <a:latin typeface="Calibri Light"/>
              </a:rPr>
              <a:t>Tevékenység volumene (1)</a:t>
            </a:r>
            <a:endParaRPr b="0" lang="hu-HU" sz="44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1398965259"/>
              </p:ext>
            </p:extLst>
          </p:nvPr>
        </p:nvGraphicFramePr>
        <p:xfrm>
          <a:off x="838080" y="1825560"/>
          <a:ext cx="10515240" cy="4350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6f8fc"/>
            </a:gs>
            <a:gs pos="100000">
              <a:srgbClr val="abc0e4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ím 1"/>
          <p:cNvSpPr txBox="1"/>
          <p:nvPr/>
        </p:nvSpPr>
        <p:spPr>
          <a:xfrm>
            <a:off x="838080" y="365040"/>
            <a:ext cx="10515240" cy="833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hu-HU" sz="4400" spc="-1" strike="noStrike">
                <a:solidFill>
                  <a:srgbClr val="000000"/>
                </a:solidFill>
                <a:latin typeface="Calibri Light"/>
              </a:rPr>
              <a:t>Tevékenység volumene (2)</a:t>
            </a:r>
            <a:endParaRPr b="0" lang="hu-H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Tartalom helye 2"/>
          <p:cNvSpPr txBox="1"/>
          <p:nvPr/>
        </p:nvSpPr>
        <p:spPr>
          <a:xfrm>
            <a:off x="729000" y="1198440"/>
            <a:ext cx="10515240" cy="140436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 marL="228600" indent="-228240" algn="just">
              <a:lnSpc>
                <a:spcPct val="15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1" lang="hu-HU" sz="1800" spc="-1" strike="noStrike" u="sng">
                <a:solidFill>
                  <a:srgbClr val="000000"/>
                </a:solidFill>
                <a:uFillTx/>
                <a:latin typeface="Times New Roman"/>
                <a:ea typeface="Calibri"/>
              </a:rPr>
              <a:t>Hell Energy, Hell Coffee és Quality Pack szennyvíz:</a:t>
            </a:r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Az egyes technológiai szennyvíz típusokra bontott távlati szennyvíz mennyiség becslést az </a:t>
            </a:r>
            <a:r>
              <a:rPr b="1" i="1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1. táblázat</a:t>
            </a: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 rögzíti (gyár vezetőségének adatszolgáltatás alapján):</a:t>
            </a:r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8" name="Kép 4" descr=""/>
          <p:cNvPicPr/>
          <p:nvPr/>
        </p:nvPicPr>
        <p:blipFill>
          <a:blip r:embed="rId1"/>
          <a:stretch/>
        </p:blipFill>
        <p:spPr>
          <a:xfrm>
            <a:off x="2495520" y="2868840"/>
            <a:ext cx="7200720" cy="2790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6f8fc"/>
            </a:gs>
            <a:gs pos="100000">
              <a:srgbClr val="abc0e4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ím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hu-HU" sz="4400" spc="-1" strike="noStrike">
                <a:solidFill>
                  <a:srgbClr val="000000"/>
                </a:solidFill>
                <a:latin typeface="Calibri Light"/>
              </a:rPr>
              <a:t>Tevékenység helye</a:t>
            </a:r>
            <a:endParaRPr b="0" lang="hu-HU" sz="44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" name="Diagram2"/>
          <p:cNvGraphicFramePr/>
          <p:nvPr>
            <p:extLst>
              <p:ext uri="{D42A27DB-BD31-4B8C-83A1-F6EECF244321}">
                <p14:modId xmlns:p14="http://schemas.microsoft.com/office/powerpoint/2010/main" val="3602974490"/>
              </p:ext>
            </p:extLst>
          </p:nvPr>
        </p:nvGraphicFramePr>
        <p:xfrm>
          <a:off x="-2242800" y="1690560"/>
          <a:ext cx="9776520" cy="4350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pic>
        <p:nvPicPr>
          <p:cNvPr id="90" name="Kép 5" descr=""/>
          <p:cNvPicPr/>
          <p:nvPr/>
        </p:nvPicPr>
        <p:blipFill>
          <a:blip r:embed="rId6"/>
          <a:stretch/>
        </p:blipFill>
        <p:spPr>
          <a:xfrm>
            <a:off x="4508280" y="1813680"/>
            <a:ext cx="7210080" cy="4105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6f8fc"/>
            </a:gs>
            <a:gs pos="100000">
              <a:srgbClr val="abc0e4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ím 1"/>
          <p:cNvSpPr txBox="1"/>
          <p:nvPr/>
        </p:nvSpPr>
        <p:spPr>
          <a:xfrm>
            <a:off x="838080" y="365040"/>
            <a:ext cx="10515240" cy="777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hu-HU" sz="4400" spc="-1" strike="noStrike">
                <a:solidFill>
                  <a:srgbClr val="000000"/>
                </a:solidFill>
                <a:latin typeface="Calibri Light"/>
              </a:rPr>
              <a:t>A szennyvíztelep hatása a levegőre</a:t>
            </a:r>
            <a:endParaRPr b="0" lang="hu-HU" sz="44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3" name="Diagram3"/>
          <p:cNvGraphicFramePr/>
          <p:nvPr>
            <p:extLst>
              <p:ext uri="{D42A27DB-BD31-4B8C-83A1-F6EECF244321}">
                <p14:modId xmlns:p14="http://schemas.microsoft.com/office/powerpoint/2010/main" val="640104641"/>
              </p:ext>
            </p:extLst>
          </p:nvPr>
        </p:nvGraphicFramePr>
        <p:xfrm>
          <a:off x="708840" y="1143000"/>
          <a:ext cx="10515240" cy="5058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6f8fc"/>
            </a:gs>
            <a:gs pos="100000">
              <a:srgbClr val="abc0e4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ím 1"/>
          <p:cNvSpPr txBox="1"/>
          <p:nvPr/>
        </p:nvSpPr>
        <p:spPr>
          <a:xfrm>
            <a:off x="838080" y="365040"/>
            <a:ext cx="10515240" cy="966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hu-HU" sz="4400" spc="-1" strike="noStrike">
                <a:solidFill>
                  <a:srgbClr val="000000"/>
                </a:solidFill>
                <a:latin typeface="Calibri Light"/>
              </a:rPr>
              <a:t>Szállítás okozta légszennyezés</a:t>
            </a:r>
            <a:endParaRPr b="0" lang="hu-H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Tartalom helye 2"/>
          <p:cNvSpPr txBox="1"/>
          <p:nvPr/>
        </p:nvSpPr>
        <p:spPr>
          <a:xfrm>
            <a:off x="288360" y="1252440"/>
            <a:ext cx="11479320" cy="524016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 algn="just">
              <a:lnSpc>
                <a:spcPct val="150000"/>
              </a:lnSpc>
              <a:spcBef>
                <a:spcPts val="1001"/>
              </a:spcBef>
              <a:spcAft>
                <a:spcPts val="1001"/>
              </a:spcAft>
              <a:tabLst>
                <a:tab algn="l" pos="0"/>
              </a:tabLst>
            </a:pPr>
            <a:r>
              <a:rPr b="1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Hatásterület </a:t>
            </a:r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just">
              <a:lnSpc>
                <a:spcPct val="15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Wingdings" charset="2"/>
              <a:buChar char=""/>
              <a:tabLst>
                <a:tab algn="l" pos="270360"/>
                <a:tab algn="r" pos="431640"/>
                <a:tab algn="l" pos="630720"/>
              </a:tabLst>
            </a:pPr>
            <a:r>
              <a:rPr b="1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3. számú főút (198+354 – 201+940)</a:t>
            </a: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: NO</a:t>
            </a:r>
            <a:r>
              <a:rPr b="0" lang="hu-HU" sz="1800" spc="-1" strike="noStrike" baseline="-25000">
                <a:solidFill>
                  <a:srgbClr val="000000"/>
                </a:solidFill>
                <a:latin typeface="Times New Roman"/>
                <a:ea typeface="Calibri"/>
              </a:rPr>
              <a:t>2</a:t>
            </a: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 esetében 34 méteres hatásterületet jelölhetünk ki a beruházás nélküli forgalomra. A szállítással növelt forgalom esetén szintén 34 méter (NO</a:t>
            </a:r>
            <a:r>
              <a:rPr b="0" lang="hu-HU" sz="1800" spc="-1" strike="noStrike" baseline="-25000">
                <a:solidFill>
                  <a:srgbClr val="000000"/>
                </a:solidFill>
                <a:latin typeface="Times New Roman"/>
                <a:ea typeface="Calibri"/>
              </a:rPr>
              <a:t>2</a:t>
            </a: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) a hatásterület, mivel olyan kismértékű a forgalom növekedés. A többi komponens esetében nem tudunk hatásterületet kijelölni.</a:t>
            </a:r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7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Megállapítható, hogy a szállítási útvonalon mind a jelenlegi, mind a jövőbeni állapotban a kialakuló koncentrációk elmaradnak a vonatkozó légszennyezettségi határértékektől.</a:t>
            </a:r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6f8fc"/>
            </a:gs>
            <a:gs pos="100000">
              <a:srgbClr val="abc0e4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ím 1"/>
          <p:cNvSpPr txBox="1"/>
          <p:nvPr/>
        </p:nvSpPr>
        <p:spPr>
          <a:xfrm>
            <a:off x="838080" y="365040"/>
            <a:ext cx="10515240" cy="678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</a:pPr>
            <a:r>
              <a:rPr b="1" lang="hu-HU" sz="4400" spc="-1" strike="noStrike">
                <a:solidFill>
                  <a:srgbClr val="000000"/>
                </a:solidFill>
                <a:latin typeface="Calibri Light"/>
              </a:rPr>
              <a:t>Szennyvíztelep okozta zajterhelés</a:t>
            </a:r>
            <a:endParaRPr b="0" lang="hu-H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Szövegdoboz 3"/>
          <p:cNvSpPr/>
          <p:nvPr/>
        </p:nvSpPr>
        <p:spPr>
          <a:xfrm>
            <a:off x="662760" y="1121040"/>
            <a:ext cx="10690920" cy="3490920"/>
          </a:xfrm>
          <a:prstGeom prst="rect">
            <a:avLst/>
          </a:prstGeom>
          <a:noFill/>
          <a:ln w="0">
            <a:noFill/>
          </a:ln>
        </p:spPr>
        <p:style>
          <a:lnRef idx="2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50000"/>
              </a:lnSpc>
              <a:spcAft>
                <a:spcPts val="1001"/>
              </a:spcAft>
            </a:pPr>
            <a:r>
              <a:rPr b="1" lang="hu-HU" sz="1800" spc="-1" strike="noStrike" u="sng">
                <a:solidFill>
                  <a:srgbClr val="000000"/>
                </a:solidFill>
                <a:uFillTx/>
                <a:latin typeface="Times New Roman"/>
                <a:ea typeface="Calibri"/>
              </a:rPr>
              <a:t>Kivitelezés során az 50 dB-es határérték teljesülése:</a:t>
            </a:r>
            <a:endParaRPr b="0" lang="hu-HU" sz="1800" spc="-1" strike="noStrike">
              <a:latin typeface="Arial"/>
            </a:endParaRPr>
          </a:p>
          <a:p>
            <a:pPr algn="ctr">
              <a:lnSpc>
                <a:spcPct val="150000"/>
              </a:lnSpc>
              <a:spcAft>
                <a:spcPts val="1001"/>
              </a:spcAft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L</a:t>
            </a:r>
            <a:r>
              <a:rPr b="0" lang="hu-HU" sz="1800" spc="-1" strike="noStrike" baseline="-25000">
                <a:solidFill>
                  <a:srgbClr val="000000"/>
                </a:solidFill>
                <a:latin typeface="Times New Roman"/>
                <a:ea typeface="Calibri"/>
              </a:rPr>
              <a:t>AM</a:t>
            </a: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= L</a:t>
            </a:r>
            <a:r>
              <a:rPr b="0" lang="hu-HU" sz="1800" spc="-1" strike="noStrike" baseline="-25000">
                <a:solidFill>
                  <a:srgbClr val="000000"/>
                </a:solidFill>
                <a:latin typeface="Times New Roman"/>
                <a:ea typeface="Calibri"/>
              </a:rPr>
              <a:t>WA </a:t>
            </a: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- 20*lg r + 10*lgD - 11 + </a:t>
            </a:r>
            <a:r>
              <a:rPr b="0" lang="is-IS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K</a:t>
            </a:r>
            <a:r>
              <a:rPr b="0" lang="is-IS" sz="1800" spc="-1" strike="noStrike" baseline="-25000">
                <a:solidFill>
                  <a:srgbClr val="000000"/>
                </a:solidFill>
                <a:latin typeface="Times New Roman"/>
                <a:ea typeface="Calibri"/>
              </a:rPr>
              <a:t>r </a:t>
            </a:r>
            <a:r>
              <a:rPr b="0" lang="is-IS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– K</a:t>
            </a:r>
            <a:r>
              <a:rPr b="0" lang="is-IS" sz="1800" spc="-1" strike="noStrike" baseline="-25000">
                <a:solidFill>
                  <a:srgbClr val="000000"/>
                </a:solidFill>
                <a:latin typeface="Times New Roman"/>
                <a:ea typeface="Calibri"/>
              </a:rPr>
              <a:t>n</a:t>
            </a:r>
            <a:r>
              <a:rPr b="0" lang="is-IS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 - Km - </a:t>
            </a: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K</a:t>
            </a:r>
            <a:r>
              <a:rPr b="0" lang="hu-HU" sz="1800" spc="-1" strike="noStrike" baseline="-25000">
                <a:solidFill>
                  <a:srgbClr val="000000"/>
                </a:solidFill>
                <a:latin typeface="Times New Roman"/>
                <a:ea typeface="Calibri"/>
              </a:rPr>
              <a:t>L </a:t>
            </a:r>
            <a:endParaRPr b="0" lang="hu-HU" sz="1800" spc="-1" strike="noStrike">
              <a:latin typeface="Arial"/>
            </a:endParaRPr>
          </a:p>
          <a:p>
            <a:pPr algn="ctr">
              <a:lnSpc>
                <a:spcPct val="150000"/>
              </a:lnSpc>
              <a:spcAft>
                <a:spcPts val="1001"/>
              </a:spcAft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L</a:t>
            </a:r>
            <a:r>
              <a:rPr b="0" lang="hu-HU" sz="1800" spc="-1" strike="noStrike" baseline="-25000">
                <a:solidFill>
                  <a:srgbClr val="000000"/>
                </a:solidFill>
                <a:latin typeface="Times New Roman"/>
                <a:ea typeface="Calibri"/>
              </a:rPr>
              <a:t>AM</a:t>
            </a: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 = 111,4 dB - 20*lg (r) + 3 dB – 11 dB + 0 dB – 0 – 4,7 dB – 0 dB = 50 dB</a:t>
            </a:r>
            <a:endParaRPr b="0" lang="hu-HU" sz="1800" spc="-1" strike="noStrike">
              <a:latin typeface="Arial"/>
            </a:endParaRPr>
          </a:p>
          <a:p>
            <a:pPr algn="ctr">
              <a:lnSpc>
                <a:spcPct val="150000"/>
              </a:lnSpc>
              <a:spcAft>
                <a:spcPts val="1001"/>
              </a:spcAft>
            </a:pPr>
            <a:r>
              <a:rPr b="1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r = 272,8 m</a:t>
            </a:r>
            <a:endParaRPr b="0" lang="hu-HU" sz="18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A szennyvíztelep 960 méteres környezetében nincs védendő ingatlan, így a kivitelezés hatására nem várható határérték túllépés az első ingatlannál.</a:t>
            </a: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 A védendő ingatlanoknál a zajterhelés mértéke:</a:t>
            </a:r>
            <a:endParaRPr b="0" lang="hu-H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L</a:t>
            </a:r>
            <a:r>
              <a:rPr b="1" lang="hu-HU" sz="1800" spc="-1" strike="noStrike" baseline="-25000">
                <a:solidFill>
                  <a:srgbClr val="000000"/>
                </a:solidFill>
                <a:latin typeface="Times New Roman"/>
                <a:ea typeface="Calibri"/>
              </a:rPr>
              <a:t>AM</a:t>
            </a: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 = 111,4 dB - 20*lg (960) + 3 dB – 11 dB + 2 dB – 0 – 4,7 dB – 1,85 dB = </a:t>
            </a:r>
            <a:r>
              <a:rPr b="1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39,21 dB</a:t>
            </a:r>
            <a:endParaRPr b="0" lang="hu-H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6f8fc"/>
            </a:gs>
            <a:gs pos="100000">
              <a:srgbClr val="abc0e4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zövegdoboz 1"/>
          <p:cNvSpPr/>
          <p:nvPr/>
        </p:nvSpPr>
        <p:spPr>
          <a:xfrm>
            <a:off x="1192680" y="487080"/>
            <a:ext cx="9610920" cy="203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50000"/>
              </a:lnSpc>
              <a:spcAft>
                <a:spcPts val="1001"/>
              </a:spcAft>
            </a:pPr>
            <a:r>
              <a:rPr b="1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Tisztított szennyvíz elvezetés (csőhálózat kiépítése):</a:t>
            </a:r>
            <a:endParaRPr b="0" lang="hu-HU" sz="1800" spc="-1" strike="noStrike">
              <a:latin typeface="Arial"/>
            </a:endParaRPr>
          </a:p>
          <a:p>
            <a:pPr algn="just">
              <a:lnSpc>
                <a:spcPct val="150000"/>
              </a:lnSpc>
              <a:spcAft>
                <a:spcPts val="1001"/>
              </a:spcAft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A 60 dB-es zajterhelési határérték teljesülése:</a:t>
            </a:r>
            <a:endParaRPr b="0" lang="hu-HU" sz="1800" spc="-1" strike="noStrike">
              <a:latin typeface="Arial"/>
            </a:endParaRPr>
          </a:p>
          <a:p>
            <a:pPr algn="ctr">
              <a:lnSpc>
                <a:spcPct val="150000"/>
              </a:lnSpc>
              <a:spcAft>
                <a:spcPts val="1001"/>
              </a:spcAft>
            </a:pPr>
            <a:r>
              <a:rPr b="1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L</a:t>
            </a:r>
            <a:r>
              <a:rPr b="1" lang="hu-HU" sz="1800" spc="-1" strike="noStrike" baseline="-25000">
                <a:solidFill>
                  <a:srgbClr val="000000"/>
                </a:solidFill>
                <a:latin typeface="Times New Roman"/>
                <a:ea typeface="Calibri"/>
              </a:rPr>
              <a:t>AM</a:t>
            </a: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 = 99,7 dB - 20*lg (d) + 3 dB -11 dB– 4,7 dB = </a:t>
            </a:r>
            <a:r>
              <a:rPr b="1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60 dB</a:t>
            </a:r>
            <a:r>
              <a:rPr b="1" lang="hu-HU" sz="1800" spc="-1" strike="noStrike">
                <a:solidFill>
                  <a:srgbClr val="000000"/>
                </a:solidFill>
                <a:highlight>
                  <a:srgbClr val="ffff00"/>
                </a:highlight>
                <a:latin typeface="Times New Roman"/>
                <a:ea typeface="Calibri"/>
              </a:rPr>
              <a:t> </a:t>
            </a:r>
            <a:endParaRPr b="0" lang="hu-H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u-HU" sz="1800" spc="-1" strike="noStrike">
                <a:solidFill>
                  <a:srgbClr val="000000"/>
                </a:solidFill>
                <a:highlight>
                  <a:srgbClr val="ffff00"/>
                </a:highlight>
                <a:latin typeface="Times New Roman"/>
                <a:ea typeface="Calibri"/>
              </a:rPr>
              <a:t>d = 22,4 m</a:t>
            </a:r>
            <a:endParaRPr b="0" lang="hu-HU" sz="1800" spc="-1" strike="noStrike">
              <a:latin typeface="Arial"/>
            </a:endParaRPr>
          </a:p>
        </p:txBody>
      </p:sp>
      <p:sp>
        <p:nvSpPr>
          <p:cNvPr id="97" name="Szövegdoboz 4"/>
          <p:cNvSpPr/>
          <p:nvPr/>
        </p:nvSpPr>
        <p:spPr>
          <a:xfrm>
            <a:off x="652680" y="2487600"/>
            <a:ext cx="10690920" cy="289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50000"/>
              </a:lnSpc>
              <a:spcAft>
                <a:spcPts val="1001"/>
              </a:spcAft>
            </a:pPr>
            <a:r>
              <a:rPr b="1" lang="hu-HU" sz="1800" spc="-1" strike="noStrike" u="sng">
                <a:solidFill>
                  <a:srgbClr val="000000"/>
                </a:solidFill>
                <a:uFillTx/>
                <a:latin typeface="Times New Roman"/>
                <a:ea typeface="Calibri"/>
              </a:rPr>
              <a:t>Üzemelés során az 50 dB-es határérték teljesülése:</a:t>
            </a:r>
            <a:endParaRPr b="0" lang="hu-HU" sz="1800" spc="-1" strike="noStrike">
              <a:latin typeface="Arial"/>
            </a:endParaRPr>
          </a:p>
          <a:p>
            <a:pPr algn="just">
              <a:lnSpc>
                <a:spcPct val="200000"/>
              </a:lnSpc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A védendő ingatlanoknál a zajterhelés mértéke az üzemelés során:</a:t>
            </a:r>
            <a:endParaRPr b="0" lang="hu-HU" sz="1800" spc="-1" strike="noStrike">
              <a:latin typeface="Arial"/>
            </a:endParaRPr>
          </a:p>
          <a:p>
            <a:pPr algn="ctr">
              <a:lnSpc>
                <a:spcPct val="200000"/>
              </a:lnSpc>
            </a:pPr>
            <a:r>
              <a:rPr b="1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L</a:t>
            </a:r>
            <a:r>
              <a:rPr b="1" lang="hu-HU" sz="1800" spc="-1" strike="noStrike" baseline="-25000">
                <a:solidFill>
                  <a:srgbClr val="000000"/>
                </a:solidFill>
                <a:latin typeface="Times New Roman"/>
                <a:ea typeface="Calibri"/>
              </a:rPr>
              <a:t>AM</a:t>
            </a: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 = 108,6 dB - 20*lg (960) + 3 dB – 11 dB + 2 dB – 0 – 4,7 dB – 1,85 dB = </a:t>
            </a:r>
            <a:r>
              <a:rPr b="1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36,41 dB</a:t>
            </a:r>
            <a:endParaRPr b="0" lang="hu-HU" sz="1800" spc="-1" strike="noStrike">
              <a:latin typeface="Arial"/>
            </a:endParaRPr>
          </a:p>
          <a:p>
            <a:pPr algn="just">
              <a:lnSpc>
                <a:spcPct val="200000"/>
              </a:lnSpc>
            </a:pPr>
            <a:r>
              <a:rPr b="1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A számítási eredmények mutatják, hogy a zajterhelési határértékek minden védendő irányba teljesülnek, tehát zajcsökkentő intézkedésekre nincs szükség. </a:t>
            </a:r>
            <a:endParaRPr b="0" lang="hu-H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</TotalTime>
  <Application>LibreOffice/7.1.4.2.N6$Windows_X86_64 LibreOffice_project/8607b75bf5ebb41e84d011f9d6a9f61aea3eec60</Application>
  <AppVersion>15.0000</AppVersion>
  <Words>989</Words>
  <Paragraphs>71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2021-04-14T14:52:52Z</dcterms:created>
  <dc:creator>Attila Kocski</dc:creator>
  <dc:description/>
  <dc:language>hu-HU</dc:language>
  <cp:lastModifiedBy>Attila Kocski</cp:lastModifiedBy>
  <dcterms:modified xsi:type="dcterms:W3CDTF">2022-02-24T13:26:02Z</dcterms:modified>
  <cp:revision>23</cp:revision>
  <dc:subject/>
  <dc:title>PowerPoint-bemutató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Szélesvásznú</vt:lpwstr>
  </property>
  <property fmtid="{D5CDD505-2E9C-101B-9397-08002B2CF9AE}" pid="3" name="Slides">
    <vt:i4>12</vt:i4>
  </property>
</Properties>
</file>