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sldSz cx="12192000" cy="6858000"/>
  <p:notesSz cx="6858000" cy="9144000"/>
  <p:defaultText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Közepesen sötét stílus 2 – 1. jelölőszín">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7" d="100"/>
          <a:sy n="77" d="100"/>
        </p:scale>
        <p:origin x="96" y="26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B396C397-2DD3-41A1-9A5B-0D585DDCB3EF}"/>
              </a:ext>
            </a:extLst>
          </p:cNvPr>
          <p:cNvSpPr>
            <a:spLocks noGrp="1"/>
          </p:cNvSpPr>
          <p:nvPr>
            <p:ph type="ctrTitle"/>
          </p:nvPr>
        </p:nvSpPr>
        <p:spPr>
          <a:xfrm>
            <a:off x="1524000" y="1122363"/>
            <a:ext cx="9144000" cy="2387600"/>
          </a:xfrm>
        </p:spPr>
        <p:txBody>
          <a:bodyPr anchor="b"/>
          <a:lstStyle>
            <a:lvl1pPr algn="ctr">
              <a:defRPr sz="6000"/>
            </a:lvl1pPr>
          </a:lstStyle>
          <a:p>
            <a:r>
              <a:rPr lang="hu-HU"/>
              <a:t>Mintacím szerkesztése</a:t>
            </a:r>
          </a:p>
        </p:txBody>
      </p:sp>
      <p:sp>
        <p:nvSpPr>
          <p:cNvPr id="3" name="Alcím 2">
            <a:extLst>
              <a:ext uri="{FF2B5EF4-FFF2-40B4-BE49-F238E27FC236}">
                <a16:creationId xmlns:a16="http://schemas.microsoft.com/office/drawing/2014/main" id="{BA135BF8-A1BC-4D0A-A5F8-229FAA2DCFA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hu-HU"/>
              <a:t>Kattintson ide az alcím mintájának szerkesztéséhez</a:t>
            </a:r>
          </a:p>
        </p:txBody>
      </p:sp>
      <p:sp>
        <p:nvSpPr>
          <p:cNvPr id="4" name="Dátum helye 3">
            <a:extLst>
              <a:ext uri="{FF2B5EF4-FFF2-40B4-BE49-F238E27FC236}">
                <a16:creationId xmlns:a16="http://schemas.microsoft.com/office/drawing/2014/main" id="{03675E6C-9083-4889-A5C5-4FBBD19A0786}"/>
              </a:ext>
            </a:extLst>
          </p:cNvPr>
          <p:cNvSpPr>
            <a:spLocks noGrp="1"/>
          </p:cNvSpPr>
          <p:nvPr>
            <p:ph type="dt" sz="half" idx="10"/>
          </p:nvPr>
        </p:nvSpPr>
        <p:spPr/>
        <p:txBody>
          <a:bodyPr/>
          <a:lstStyle/>
          <a:p>
            <a:fld id="{223820E7-2051-416E-8C11-403E44A5AF96}" type="datetimeFigureOut">
              <a:rPr lang="hu-HU" smtClean="0"/>
              <a:t>2021. 03. 03.</a:t>
            </a:fld>
            <a:endParaRPr lang="hu-HU"/>
          </a:p>
        </p:txBody>
      </p:sp>
      <p:sp>
        <p:nvSpPr>
          <p:cNvPr id="5" name="Élőláb helye 4">
            <a:extLst>
              <a:ext uri="{FF2B5EF4-FFF2-40B4-BE49-F238E27FC236}">
                <a16:creationId xmlns:a16="http://schemas.microsoft.com/office/drawing/2014/main" id="{3AEEF195-AF6C-4019-85E6-93B62D30DCA0}"/>
              </a:ext>
            </a:extLst>
          </p:cNvPr>
          <p:cNvSpPr>
            <a:spLocks noGrp="1"/>
          </p:cNvSpPr>
          <p:nvPr>
            <p:ph type="ftr" sz="quarter" idx="11"/>
          </p:nvPr>
        </p:nvSpPr>
        <p:spPr/>
        <p:txBody>
          <a:bodyPr/>
          <a:lstStyle/>
          <a:p>
            <a:endParaRPr lang="hu-HU"/>
          </a:p>
        </p:txBody>
      </p:sp>
      <p:sp>
        <p:nvSpPr>
          <p:cNvPr id="6" name="Dia számának helye 5">
            <a:extLst>
              <a:ext uri="{FF2B5EF4-FFF2-40B4-BE49-F238E27FC236}">
                <a16:creationId xmlns:a16="http://schemas.microsoft.com/office/drawing/2014/main" id="{934888A8-D477-48C1-80A4-CFAC6AB8D24E}"/>
              </a:ext>
            </a:extLst>
          </p:cNvPr>
          <p:cNvSpPr>
            <a:spLocks noGrp="1"/>
          </p:cNvSpPr>
          <p:nvPr>
            <p:ph type="sldNum" sz="quarter" idx="12"/>
          </p:nvPr>
        </p:nvSpPr>
        <p:spPr/>
        <p:txBody>
          <a:bodyPr/>
          <a:lstStyle/>
          <a:p>
            <a:fld id="{7B86179A-BBAB-4114-82DE-0B70E3C249E7}" type="slidenum">
              <a:rPr lang="hu-HU" smtClean="0"/>
              <a:t>‹#›</a:t>
            </a:fld>
            <a:endParaRPr lang="hu-HU"/>
          </a:p>
        </p:txBody>
      </p:sp>
    </p:spTree>
    <p:extLst>
      <p:ext uri="{BB962C8B-B14F-4D97-AF65-F5344CB8AC3E}">
        <p14:creationId xmlns:p14="http://schemas.microsoft.com/office/powerpoint/2010/main" val="10578185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DB70B908-C3ED-416F-8DF2-30D1AB05E8D1}"/>
              </a:ext>
            </a:extLst>
          </p:cNvPr>
          <p:cNvSpPr>
            <a:spLocks noGrp="1"/>
          </p:cNvSpPr>
          <p:nvPr>
            <p:ph type="title"/>
          </p:nvPr>
        </p:nvSpPr>
        <p:spPr/>
        <p:txBody>
          <a:bodyPr/>
          <a:lstStyle/>
          <a:p>
            <a:r>
              <a:rPr lang="hu-HU"/>
              <a:t>Mintacím szerkesztése</a:t>
            </a:r>
          </a:p>
        </p:txBody>
      </p:sp>
      <p:sp>
        <p:nvSpPr>
          <p:cNvPr id="3" name="Függőleges szöveg helye 2">
            <a:extLst>
              <a:ext uri="{FF2B5EF4-FFF2-40B4-BE49-F238E27FC236}">
                <a16:creationId xmlns:a16="http://schemas.microsoft.com/office/drawing/2014/main" id="{A2F7CB17-F641-466C-814D-BEBECD9E3940}"/>
              </a:ext>
            </a:extLst>
          </p:cNvPr>
          <p:cNvSpPr>
            <a:spLocks noGrp="1"/>
          </p:cNvSpPr>
          <p:nvPr>
            <p:ph type="body" orient="vert" idx="1"/>
          </p:nvPr>
        </p:nvSpPr>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a:extLst>
              <a:ext uri="{FF2B5EF4-FFF2-40B4-BE49-F238E27FC236}">
                <a16:creationId xmlns:a16="http://schemas.microsoft.com/office/drawing/2014/main" id="{7D64C5C4-22F9-4AB3-8736-BE3D145DFE40}"/>
              </a:ext>
            </a:extLst>
          </p:cNvPr>
          <p:cNvSpPr>
            <a:spLocks noGrp="1"/>
          </p:cNvSpPr>
          <p:nvPr>
            <p:ph type="dt" sz="half" idx="10"/>
          </p:nvPr>
        </p:nvSpPr>
        <p:spPr/>
        <p:txBody>
          <a:bodyPr/>
          <a:lstStyle/>
          <a:p>
            <a:fld id="{223820E7-2051-416E-8C11-403E44A5AF96}" type="datetimeFigureOut">
              <a:rPr lang="hu-HU" smtClean="0"/>
              <a:t>2021. 03. 03.</a:t>
            </a:fld>
            <a:endParaRPr lang="hu-HU"/>
          </a:p>
        </p:txBody>
      </p:sp>
      <p:sp>
        <p:nvSpPr>
          <p:cNvPr id="5" name="Élőláb helye 4">
            <a:extLst>
              <a:ext uri="{FF2B5EF4-FFF2-40B4-BE49-F238E27FC236}">
                <a16:creationId xmlns:a16="http://schemas.microsoft.com/office/drawing/2014/main" id="{DE24379B-47F5-4700-A6B2-16C0460AC097}"/>
              </a:ext>
            </a:extLst>
          </p:cNvPr>
          <p:cNvSpPr>
            <a:spLocks noGrp="1"/>
          </p:cNvSpPr>
          <p:nvPr>
            <p:ph type="ftr" sz="quarter" idx="11"/>
          </p:nvPr>
        </p:nvSpPr>
        <p:spPr/>
        <p:txBody>
          <a:bodyPr/>
          <a:lstStyle/>
          <a:p>
            <a:endParaRPr lang="hu-HU"/>
          </a:p>
        </p:txBody>
      </p:sp>
      <p:sp>
        <p:nvSpPr>
          <p:cNvPr id="6" name="Dia számának helye 5">
            <a:extLst>
              <a:ext uri="{FF2B5EF4-FFF2-40B4-BE49-F238E27FC236}">
                <a16:creationId xmlns:a16="http://schemas.microsoft.com/office/drawing/2014/main" id="{6BFE12A2-B747-4E52-8A8B-77B16D602241}"/>
              </a:ext>
            </a:extLst>
          </p:cNvPr>
          <p:cNvSpPr>
            <a:spLocks noGrp="1"/>
          </p:cNvSpPr>
          <p:nvPr>
            <p:ph type="sldNum" sz="quarter" idx="12"/>
          </p:nvPr>
        </p:nvSpPr>
        <p:spPr/>
        <p:txBody>
          <a:bodyPr/>
          <a:lstStyle/>
          <a:p>
            <a:fld id="{7B86179A-BBAB-4114-82DE-0B70E3C249E7}" type="slidenum">
              <a:rPr lang="hu-HU" smtClean="0"/>
              <a:t>‹#›</a:t>
            </a:fld>
            <a:endParaRPr lang="hu-HU"/>
          </a:p>
        </p:txBody>
      </p:sp>
    </p:spTree>
    <p:extLst>
      <p:ext uri="{BB962C8B-B14F-4D97-AF65-F5344CB8AC3E}">
        <p14:creationId xmlns:p14="http://schemas.microsoft.com/office/powerpoint/2010/main" val="18686800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a:extLst>
              <a:ext uri="{FF2B5EF4-FFF2-40B4-BE49-F238E27FC236}">
                <a16:creationId xmlns:a16="http://schemas.microsoft.com/office/drawing/2014/main" id="{D73E92DA-1B7D-4EBE-9326-3D95676294DF}"/>
              </a:ext>
            </a:extLst>
          </p:cNvPr>
          <p:cNvSpPr>
            <a:spLocks noGrp="1"/>
          </p:cNvSpPr>
          <p:nvPr>
            <p:ph type="title" orient="vert"/>
          </p:nvPr>
        </p:nvSpPr>
        <p:spPr>
          <a:xfrm>
            <a:off x="8724900" y="365125"/>
            <a:ext cx="2628900" cy="5811838"/>
          </a:xfrm>
        </p:spPr>
        <p:txBody>
          <a:bodyPr vert="eaVert"/>
          <a:lstStyle/>
          <a:p>
            <a:r>
              <a:rPr lang="hu-HU"/>
              <a:t>Mintacím szerkesztése</a:t>
            </a:r>
          </a:p>
        </p:txBody>
      </p:sp>
      <p:sp>
        <p:nvSpPr>
          <p:cNvPr id="3" name="Függőleges szöveg helye 2">
            <a:extLst>
              <a:ext uri="{FF2B5EF4-FFF2-40B4-BE49-F238E27FC236}">
                <a16:creationId xmlns:a16="http://schemas.microsoft.com/office/drawing/2014/main" id="{9776855B-1D32-4E35-8671-77FBFAC309BA}"/>
              </a:ext>
            </a:extLst>
          </p:cNvPr>
          <p:cNvSpPr>
            <a:spLocks noGrp="1"/>
          </p:cNvSpPr>
          <p:nvPr>
            <p:ph type="body" orient="vert" idx="1"/>
          </p:nvPr>
        </p:nvSpPr>
        <p:spPr>
          <a:xfrm>
            <a:off x="838200" y="365125"/>
            <a:ext cx="7734300" cy="5811838"/>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a:extLst>
              <a:ext uri="{FF2B5EF4-FFF2-40B4-BE49-F238E27FC236}">
                <a16:creationId xmlns:a16="http://schemas.microsoft.com/office/drawing/2014/main" id="{ED405D14-6C03-45CD-A035-1FA0D351C1DD}"/>
              </a:ext>
            </a:extLst>
          </p:cNvPr>
          <p:cNvSpPr>
            <a:spLocks noGrp="1"/>
          </p:cNvSpPr>
          <p:nvPr>
            <p:ph type="dt" sz="half" idx="10"/>
          </p:nvPr>
        </p:nvSpPr>
        <p:spPr/>
        <p:txBody>
          <a:bodyPr/>
          <a:lstStyle/>
          <a:p>
            <a:fld id="{223820E7-2051-416E-8C11-403E44A5AF96}" type="datetimeFigureOut">
              <a:rPr lang="hu-HU" smtClean="0"/>
              <a:t>2021. 03. 03.</a:t>
            </a:fld>
            <a:endParaRPr lang="hu-HU"/>
          </a:p>
        </p:txBody>
      </p:sp>
      <p:sp>
        <p:nvSpPr>
          <p:cNvPr id="5" name="Élőláb helye 4">
            <a:extLst>
              <a:ext uri="{FF2B5EF4-FFF2-40B4-BE49-F238E27FC236}">
                <a16:creationId xmlns:a16="http://schemas.microsoft.com/office/drawing/2014/main" id="{F5A6BC28-6FA1-42BA-9B0D-5C573DE12ADA}"/>
              </a:ext>
            </a:extLst>
          </p:cNvPr>
          <p:cNvSpPr>
            <a:spLocks noGrp="1"/>
          </p:cNvSpPr>
          <p:nvPr>
            <p:ph type="ftr" sz="quarter" idx="11"/>
          </p:nvPr>
        </p:nvSpPr>
        <p:spPr/>
        <p:txBody>
          <a:bodyPr/>
          <a:lstStyle/>
          <a:p>
            <a:endParaRPr lang="hu-HU"/>
          </a:p>
        </p:txBody>
      </p:sp>
      <p:sp>
        <p:nvSpPr>
          <p:cNvPr id="6" name="Dia számának helye 5">
            <a:extLst>
              <a:ext uri="{FF2B5EF4-FFF2-40B4-BE49-F238E27FC236}">
                <a16:creationId xmlns:a16="http://schemas.microsoft.com/office/drawing/2014/main" id="{16FA6451-4939-455B-A1AC-D91F23797B74}"/>
              </a:ext>
            </a:extLst>
          </p:cNvPr>
          <p:cNvSpPr>
            <a:spLocks noGrp="1"/>
          </p:cNvSpPr>
          <p:nvPr>
            <p:ph type="sldNum" sz="quarter" idx="12"/>
          </p:nvPr>
        </p:nvSpPr>
        <p:spPr/>
        <p:txBody>
          <a:bodyPr/>
          <a:lstStyle/>
          <a:p>
            <a:fld id="{7B86179A-BBAB-4114-82DE-0B70E3C249E7}" type="slidenum">
              <a:rPr lang="hu-HU" smtClean="0"/>
              <a:t>‹#›</a:t>
            </a:fld>
            <a:endParaRPr lang="hu-HU"/>
          </a:p>
        </p:txBody>
      </p:sp>
    </p:spTree>
    <p:extLst>
      <p:ext uri="{BB962C8B-B14F-4D97-AF65-F5344CB8AC3E}">
        <p14:creationId xmlns:p14="http://schemas.microsoft.com/office/powerpoint/2010/main" val="2006037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CA93094-61E2-415B-9B39-289F6F75D40A}"/>
              </a:ext>
            </a:extLst>
          </p:cNvPr>
          <p:cNvSpPr>
            <a:spLocks noGrp="1"/>
          </p:cNvSpPr>
          <p:nvPr>
            <p:ph type="title"/>
          </p:nvPr>
        </p:nvSpPr>
        <p:spPr/>
        <p:txBody>
          <a:bodyPr/>
          <a:lstStyle/>
          <a:p>
            <a:r>
              <a:rPr lang="hu-HU"/>
              <a:t>Mintacím szerkesztése</a:t>
            </a:r>
          </a:p>
        </p:txBody>
      </p:sp>
      <p:sp>
        <p:nvSpPr>
          <p:cNvPr id="3" name="Tartalom helye 2">
            <a:extLst>
              <a:ext uri="{FF2B5EF4-FFF2-40B4-BE49-F238E27FC236}">
                <a16:creationId xmlns:a16="http://schemas.microsoft.com/office/drawing/2014/main" id="{CEACB8E6-38CF-41CF-9ADB-2E6CBCCD5082}"/>
              </a:ext>
            </a:extLst>
          </p:cNvPr>
          <p:cNvSpPr>
            <a:spLocks noGrp="1"/>
          </p:cNvSpPr>
          <p:nvPr>
            <p:ph idx="1"/>
          </p:nvPr>
        </p:nvSpPr>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a:extLst>
              <a:ext uri="{FF2B5EF4-FFF2-40B4-BE49-F238E27FC236}">
                <a16:creationId xmlns:a16="http://schemas.microsoft.com/office/drawing/2014/main" id="{4AD7CB46-268C-43C6-9E0B-3FDDD110FF23}"/>
              </a:ext>
            </a:extLst>
          </p:cNvPr>
          <p:cNvSpPr>
            <a:spLocks noGrp="1"/>
          </p:cNvSpPr>
          <p:nvPr>
            <p:ph type="dt" sz="half" idx="10"/>
          </p:nvPr>
        </p:nvSpPr>
        <p:spPr/>
        <p:txBody>
          <a:bodyPr/>
          <a:lstStyle/>
          <a:p>
            <a:fld id="{223820E7-2051-416E-8C11-403E44A5AF96}" type="datetimeFigureOut">
              <a:rPr lang="hu-HU" smtClean="0"/>
              <a:t>2021. 03. 03.</a:t>
            </a:fld>
            <a:endParaRPr lang="hu-HU"/>
          </a:p>
        </p:txBody>
      </p:sp>
      <p:sp>
        <p:nvSpPr>
          <p:cNvPr id="5" name="Élőláb helye 4">
            <a:extLst>
              <a:ext uri="{FF2B5EF4-FFF2-40B4-BE49-F238E27FC236}">
                <a16:creationId xmlns:a16="http://schemas.microsoft.com/office/drawing/2014/main" id="{33A1D171-1995-4FDF-9444-874254864623}"/>
              </a:ext>
            </a:extLst>
          </p:cNvPr>
          <p:cNvSpPr>
            <a:spLocks noGrp="1"/>
          </p:cNvSpPr>
          <p:nvPr>
            <p:ph type="ftr" sz="quarter" idx="11"/>
          </p:nvPr>
        </p:nvSpPr>
        <p:spPr/>
        <p:txBody>
          <a:bodyPr/>
          <a:lstStyle/>
          <a:p>
            <a:endParaRPr lang="hu-HU"/>
          </a:p>
        </p:txBody>
      </p:sp>
      <p:sp>
        <p:nvSpPr>
          <p:cNvPr id="6" name="Dia számának helye 5">
            <a:extLst>
              <a:ext uri="{FF2B5EF4-FFF2-40B4-BE49-F238E27FC236}">
                <a16:creationId xmlns:a16="http://schemas.microsoft.com/office/drawing/2014/main" id="{BB1BF7A4-34C4-4EA4-97A2-A3864F623BD5}"/>
              </a:ext>
            </a:extLst>
          </p:cNvPr>
          <p:cNvSpPr>
            <a:spLocks noGrp="1"/>
          </p:cNvSpPr>
          <p:nvPr>
            <p:ph type="sldNum" sz="quarter" idx="12"/>
          </p:nvPr>
        </p:nvSpPr>
        <p:spPr/>
        <p:txBody>
          <a:bodyPr/>
          <a:lstStyle/>
          <a:p>
            <a:fld id="{7B86179A-BBAB-4114-82DE-0B70E3C249E7}" type="slidenum">
              <a:rPr lang="hu-HU" smtClean="0"/>
              <a:t>‹#›</a:t>
            </a:fld>
            <a:endParaRPr lang="hu-HU"/>
          </a:p>
        </p:txBody>
      </p:sp>
    </p:spTree>
    <p:extLst>
      <p:ext uri="{BB962C8B-B14F-4D97-AF65-F5344CB8AC3E}">
        <p14:creationId xmlns:p14="http://schemas.microsoft.com/office/powerpoint/2010/main" val="11575011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217699B8-0633-4453-B3BD-BF8C01FA6B7A}"/>
              </a:ext>
            </a:extLst>
          </p:cNvPr>
          <p:cNvSpPr>
            <a:spLocks noGrp="1"/>
          </p:cNvSpPr>
          <p:nvPr>
            <p:ph type="title"/>
          </p:nvPr>
        </p:nvSpPr>
        <p:spPr>
          <a:xfrm>
            <a:off x="831850" y="1709738"/>
            <a:ext cx="10515600" cy="2852737"/>
          </a:xfrm>
        </p:spPr>
        <p:txBody>
          <a:bodyPr anchor="b"/>
          <a:lstStyle>
            <a:lvl1pPr>
              <a:defRPr sz="6000"/>
            </a:lvl1pPr>
          </a:lstStyle>
          <a:p>
            <a:r>
              <a:rPr lang="hu-HU"/>
              <a:t>Mintacím szerkesztése</a:t>
            </a:r>
          </a:p>
        </p:txBody>
      </p:sp>
      <p:sp>
        <p:nvSpPr>
          <p:cNvPr id="3" name="Szöveg helye 2">
            <a:extLst>
              <a:ext uri="{FF2B5EF4-FFF2-40B4-BE49-F238E27FC236}">
                <a16:creationId xmlns:a16="http://schemas.microsoft.com/office/drawing/2014/main" id="{ACC38D3E-3E4A-4E9D-B492-749B502F084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hu-HU"/>
              <a:t>Mintaszöveg szerkesztése</a:t>
            </a:r>
          </a:p>
        </p:txBody>
      </p:sp>
      <p:sp>
        <p:nvSpPr>
          <p:cNvPr id="4" name="Dátum helye 3">
            <a:extLst>
              <a:ext uri="{FF2B5EF4-FFF2-40B4-BE49-F238E27FC236}">
                <a16:creationId xmlns:a16="http://schemas.microsoft.com/office/drawing/2014/main" id="{8F4C88A1-90B3-4E95-8CD7-3819072F6F4E}"/>
              </a:ext>
            </a:extLst>
          </p:cNvPr>
          <p:cNvSpPr>
            <a:spLocks noGrp="1"/>
          </p:cNvSpPr>
          <p:nvPr>
            <p:ph type="dt" sz="half" idx="10"/>
          </p:nvPr>
        </p:nvSpPr>
        <p:spPr/>
        <p:txBody>
          <a:bodyPr/>
          <a:lstStyle/>
          <a:p>
            <a:fld id="{223820E7-2051-416E-8C11-403E44A5AF96}" type="datetimeFigureOut">
              <a:rPr lang="hu-HU" smtClean="0"/>
              <a:t>2021. 03. 03.</a:t>
            </a:fld>
            <a:endParaRPr lang="hu-HU"/>
          </a:p>
        </p:txBody>
      </p:sp>
      <p:sp>
        <p:nvSpPr>
          <p:cNvPr id="5" name="Élőláb helye 4">
            <a:extLst>
              <a:ext uri="{FF2B5EF4-FFF2-40B4-BE49-F238E27FC236}">
                <a16:creationId xmlns:a16="http://schemas.microsoft.com/office/drawing/2014/main" id="{0A1E4737-A8FB-4748-99EE-CE7F81A525EE}"/>
              </a:ext>
            </a:extLst>
          </p:cNvPr>
          <p:cNvSpPr>
            <a:spLocks noGrp="1"/>
          </p:cNvSpPr>
          <p:nvPr>
            <p:ph type="ftr" sz="quarter" idx="11"/>
          </p:nvPr>
        </p:nvSpPr>
        <p:spPr/>
        <p:txBody>
          <a:bodyPr/>
          <a:lstStyle/>
          <a:p>
            <a:endParaRPr lang="hu-HU"/>
          </a:p>
        </p:txBody>
      </p:sp>
      <p:sp>
        <p:nvSpPr>
          <p:cNvPr id="6" name="Dia számának helye 5">
            <a:extLst>
              <a:ext uri="{FF2B5EF4-FFF2-40B4-BE49-F238E27FC236}">
                <a16:creationId xmlns:a16="http://schemas.microsoft.com/office/drawing/2014/main" id="{DAFD2B24-E77F-473F-9CF8-3FED878FCC3F}"/>
              </a:ext>
            </a:extLst>
          </p:cNvPr>
          <p:cNvSpPr>
            <a:spLocks noGrp="1"/>
          </p:cNvSpPr>
          <p:nvPr>
            <p:ph type="sldNum" sz="quarter" idx="12"/>
          </p:nvPr>
        </p:nvSpPr>
        <p:spPr/>
        <p:txBody>
          <a:bodyPr/>
          <a:lstStyle/>
          <a:p>
            <a:fld id="{7B86179A-BBAB-4114-82DE-0B70E3C249E7}" type="slidenum">
              <a:rPr lang="hu-HU" smtClean="0"/>
              <a:t>‹#›</a:t>
            </a:fld>
            <a:endParaRPr lang="hu-HU"/>
          </a:p>
        </p:txBody>
      </p:sp>
    </p:spTree>
    <p:extLst>
      <p:ext uri="{BB962C8B-B14F-4D97-AF65-F5344CB8AC3E}">
        <p14:creationId xmlns:p14="http://schemas.microsoft.com/office/powerpoint/2010/main" val="2201384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62812398-3C3B-4ADC-ACAE-11D1AA0C6542}"/>
              </a:ext>
            </a:extLst>
          </p:cNvPr>
          <p:cNvSpPr>
            <a:spLocks noGrp="1"/>
          </p:cNvSpPr>
          <p:nvPr>
            <p:ph type="title"/>
          </p:nvPr>
        </p:nvSpPr>
        <p:spPr/>
        <p:txBody>
          <a:bodyPr/>
          <a:lstStyle/>
          <a:p>
            <a:r>
              <a:rPr lang="hu-HU"/>
              <a:t>Mintacím szerkesztése</a:t>
            </a:r>
          </a:p>
        </p:txBody>
      </p:sp>
      <p:sp>
        <p:nvSpPr>
          <p:cNvPr id="3" name="Tartalom helye 2">
            <a:extLst>
              <a:ext uri="{FF2B5EF4-FFF2-40B4-BE49-F238E27FC236}">
                <a16:creationId xmlns:a16="http://schemas.microsoft.com/office/drawing/2014/main" id="{1EA1DCC5-F7E5-4922-84D1-F0F2D482757D}"/>
              </a:ext>
            </a:extLst>
          </p:cNvPr>
          <p:cNvSpPr>
            <a:spLocks noGrp="1"/>
          </p:cNvSpPr>
          <p:nvPr>
            <p:ph sz="half" idx="1"/>
          </p:nvPr>
        </p:nvSpPr>
        <p:spPr>
          <a:xfrm>
            <a:off x="838200" y="1825625"/>
            <a:ext cx="5181600" cy="435133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Tartalom helye 3">
            <a:extLst>
              <a:ext uri="{FF2B5EF4-FFF2-40B4-BE49-F238E27FC236}">
                <a16:creationId xmlns:a16="http://schemas.microsoft.com/office/drawing/2014/main" id="{34B5438C-BDA8-40D6-AC7C-3227FB2A44AC}"/>
              </a:ext>
            </a:extLst>
          </p:cNvPr>
          <p:cNvSpPr>
            <a:spLocks noGrp="1"/>
          </p:cNvSpPr>
          <p:nvPr>
            <p:ph sz="half" idx="2"/>
          </p:nvPr>
        </p:nvSpPr>
        <p:spPr>
          <a:xfrm>
            <a:off x="6172200" y="1825625"/>
            <a:ext cx="5181600" cy="435133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Dátum helye 4">
            <a:extLst>
              <a:ext uri="{FF2B5EF4-FFF2-40B4-BE49-F238E27FC236}">
                <a16:creationId xmlns:a16="http://schemas.microsoft.com/office/drawing/2014/main" id="{9EE89C36-DFD5-44F7-89A4-EEA74CAA739A}"/>
              </a:ext>
            </a:extLst>
          </p:cNvPr>
          <p:cNvSpPr>
            <a:spLocks noGrp="1"/>
          </p:cNvSpPr>
          <p:nvPr>
            <p:ph type="dt" sz="half" idx="10"/>
          </p:nvPr>
        </p:nvSpPr>
        <p:spPr/>
        <p:txBody>
          <a:bodyPr/>
          <a:lstStyle/>
          <a:p>
            <a:fld id="{223820E7-2051-416E-8C11-403E44A5AF96}" type="datetimeFigureOut">
              <a:rPr lang="hu-HU" smtClean="0"/>
              <a:t>2021. 03. 03.</a:t>
            </a:fld>
            <a:endParaRPr lang="hu-HU"/>
          </a:p>
        </p:txBody>
      </p:sp>
      <p:sp>
        <p:nvSpPr>
          <p:cNvPr id="6" name="Élőláb helye 5">
            <a:extLst>
              <a:ext uri="{FF2B5EF4-FFF2-40B4-BE49-F238E27FC236}">
                <a16:creationId xmlns:a16="http://schemas.microsoft.com/office/drawing/2014/main" id="{AF76892B-9090-4B41-A047-3EA190C00166}"/>
              </a:ext>
            </a:extLst>
          </p:cNvPr>
          <p:cNvSpPr>
            <a:spLocks noGrp="1"/>
          </p:cNvSpPr>
          <p:nvPr>
            <p:ph type="ftr" sz="quarter" idx="11"/>
          </p:nvPr>
        </p:nvSpPr>
        <p:spPr/>
        <p:txBody>
          <a:bodyPr/>
          <a:lstStyle/>
          <a:p>
            <a:endParaRPr lang="hu-HU"/>
          </a:p>
        </p:txBody>
      </p:sp>
      <p:sp>
        <p:nvSpPr>
          <p:cNvPr id="7" name="Dia számának helye 6">
            <a:extLst>
              <a:ext uri="{FF2B5EF4-FFF2-40B4-BE49-F238E27FC236}">
                <a16:creationId xmlns:a16="http://schemas.microsoft.com/office/drawing/2014/main" id="{EB9C106B-55E5-4406-A5B4-1B3E6C8C1A13}"/>
              </a:ext>
            </a:extLst>
          </p:cNvPr>
          <p:cNvSpPr>
            <a:spLocks noGrp="1"/>
          </p:cNvSpPr>
          <p:nvPr>
            <p:ph type="sldNum" sz="quarter" idx="12"/>
          </p:nvPr>
        </p:nvSpPr>
        <p:spPr/>
        <p:txBody>
          <a:bodyPr/>
          <a:lstStyle/>
          <a:p>
            <a:fld id="{7B86179A-BBAB-4114-82DE-0B70E3C249E7}" type="slidenum">
              <a:rPr lang="hu-HU" smtClean="0"/>
              <a:t>‹#›</a:t>
            </a:fld>
            <a:endParaRPr lang="hu-HU"/>
          </a:p>
        </p:txBody>
      </p:sp>
    </p:spTree>
    <p:extLst>
      <p:ext uri="{BB962C8B-B14F-4D97-AF65-F5344CB8AC3E}">
        <p14:creationId xmlns:p14="http://schemas.microsoft.com/office/powerpoint/2010/main" val="36900322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B14CDBF9-4CAF-44FF-9DA5-10C77A1E4FE1}"/>
              </a:ext>
            </a:extLst>
          </p:cNvPr>
          <p:cNvSpPr>
            <a:spLocks noGrp="1"/>
          </p:cNvSpPr>
          <p:nvPr>
            <p:ph type="title"/>
          </p:nvPr>
        </p:nvSpPr>
        <p:spPr>
          <a:xfrm>
            <a:off x="839788" y="365125"/>
            <a:ext cx="10515600" cy="1325563"/>
          </a:xfrm>
        </p:spPr>
        <p:txBody>
          <a:bodyPr/>
          <a:lstStyle/>
          <a:p>
            <a:r>
              <a:rPr lang="hu-HU"/>
              <a:t>Mintacím szerkesztése</a:t>
            </a:r>
          </a:p>
        </p:txBody>
      </p:sp>
      <p:sp>
        <p:nvSpPr>
          <p:cNvPr id="3" name="Szöveg helye 2">
            <a:extLst>
              <a:ext uri="{FF2B5EF4-FFF2-40B4-BE49-F238E27FC236}">
                <a16:creationId xmlns:a16="http://schemas.microsoft.com/office/drawing/2014/main" id="{8FD06A12-A972-4879-BE6F-0414C0D0534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4" name="Tartalom helye 3">
            <a:extLst>
              <a:ext uri="{FF2B5EF4-FFF2-40B4-BE49-F238E27FC236}">
                <a16:creationId xmlns:a16="http://schemas.microsoft.com/office/drawing/2014/main" id="{CCEE90D0-A645-40C2-92BE-F9324829D651}"/>
              </a:ext>
            </a:extLst>
          </p:cNvPr>
          <p:cNvSpPr>
            <a:spLocks noGrp="1"/>
          </p:cNvSpPr>
          <p:nvPr>
            <p:ph sz="half" idx="2"/>
          </p:nvPr>
        </p:nvSpPr>
        <p:spPr>
          <a:xfrm>
            <a:off x="839788" y="2505075"/>
            <a:ext cx="5157787" cy="368458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Szöveg helye 4">
            <a:extLst>
              <a:ext uri="{FF2B5EF4-FFF2-40B4-BE49-F238E27FC236}">
                <a16:creationId xmlns:a16="http://schemas.microsoft.com/office/drawing/2014/main" id="{32114E03-21B7-417E-880F-3B86E9B504D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6" name="Tartalom helye 5">
            <a:extLst>
              <a:ext uri="{FF2B5EF4-FFF2-40B4-BE49-F238E27FC236}">
                <a16:creationId xmlns:a16="http://schemas.microsoft.com/office/drawing/2014/main" id="{88CC6EB0-8B02-4F72-8729-280D57E88A91}"/>
              </a:ext>
            </a:extLst>
          </p:cNvPr>
          <p:cNvSpPr>
            <a:spLocks noGrp="1"/>
          </p:cNvSpPr>
          <p:nvPr>
            <p:ph sz="quarter" idx="4"/>
          </p:nvPr>
        </p:nvSpPr>
        <p:spPr>
          <a:xfrm>
            <a:off x="6172200" y="2505075"/>
            <a:ext cx="5183188" cy="368458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7" name="Dátum helye 6">
            <a:extLst>
              <a:ext uri="{FF2B5EF4-FFF2-40B4-BE49-F238E27FC236}">
                <a16:creationId xmlns:a16="http://schemas.microsoft.com/office/drawing/2014/main" id="{C3FB2B19-D23D-4B0A-A50F-312F8583F69F}"/>
              </a:ext>
            </a:extLst>
          </p:cNvPr>
          <p:cNvSpPr>
            <a:spLocks noGrp="1"/>
          </p:cNvSpPr>
          <p:nvPr>
            <p:ph type="dt" sz="half" idx="10"/>
          </p:nvPr>
        </p:nvSpPr>
        <p:spPr/>
        <p:txBody>
          <a:bodyPr/>
          <a:lstStyle/>
          <a:p>
            <a:fld id="{223820E7-2051-416E-8C11-403E44A5AF96}" type="datetimeFigureOut">
              <a:rPr lang="hu-HU" smtClean="0"/>
              <a:t>2021. 03. 03.</a:t>
            </a:fld>
            <a:endParaRPr lang="hu-HU"/>
          </a:p>
        </p:txBody>
      </p:sp>
      <p:sp>
        <p:nvSpPr>
          <p:cNvPr id="8" name="Élőláb helye 7">
            <a:extLst>
              <a:ext uri="{FF2B5EF4-FFF2-40B4-BE49-F238E27FC236}">
                <a16:creationId xmlns:a16="http://schemas.microsoft.com/office/drawing/2014/main" id="{0640390C-FE00-4374-9E01-18834615D701}"/>
              </a:ext>
            </a:extLst>
          </p:cNvPr>
          <p:cNvSpPr>
            <a:spLocks noGrp="1"/>
          </p:cNvSpPr>
          <p:nvPr>
            <p:ph type="ftr" sz="quarter" idx="11"/>
          </p:nvPr>
        </p:nvSpPr>
        <p:spPr/>
        <p:txBody>
          <a:bodyPr/>
          <a:lstStyle/>
          <a:p>
            <a:endParaRPr lang="hu-HU"/>
          </a:p>
        </p:txBody>
      </p:sp>
      <p:sp>
        <p:nvSpPr>
          <p:cNvPr id="9" name="Dia számának helye 8">
            <a:extLst>
              <a:ext uri="{FF2B5EF4-FFF2-40B4-BE49-F238E27FC236}">
                <a16:creationId xmlns:a16="http://schemas.microsoft.com/office/drawing/2014/main" id="{45822D9A-13B1-4B25-A452-C43D280F4B5E}"/>
              </a:ext>
            </a:extLst>
          </p:cNvPr>
          <p:cNvSpPr>
            <a:spLocks noGrp="1"/>
          </p:cNvSpPr>
          <p:nvPr>
            <p:ph type="sldNum" sz="quarter" idx="12"/>
          </p:nvPr>
        </p:nvSpPr>
        <p:spPr/>
        <p:txBody>
          <a:bodyPr/>
          <a:lstStyle/>
          <a:p>
            <a:fld id="{7B86179A-BBAB-4114-82DE-0B70E3C249E7}" type="slidenum">
              <a:rPr lang="hu-HU" smtClean="0"/>
              <a:t>‹#›</a:t>
            </a:fld>
            <a:endParaRPr lang="hu-HU"/>
          </a:p>
        </p:txBody>
      </p:sp>
    </p:spTree>
    <p:extLst>
      <p:ext uri="{BB962C8B-B14F-4D97-AF65-F5344CB8AC3E}">
        <p14:creationId xmlns:p14="http://schemas.microsoft.com/office/powerpoint/2010/main" val="39680767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B9012DEF-F334-4FC9-9C63-14C5D9A61863}"/>
              </a:ext>
            </a:extLst>
          </p:cNvPr>
          <p:cNvSpPr>
            <a:spLocks noGrp="1"/>
          </p:cNvSpPr>
          <p:nvPr>
            <p:ph type="title"/>
          </p:nvPr>
        </p:nvSpPr>
        <p:spPr/>
        <p:txBody>
          <a:bodyPr/>
          <a:lstStyle/>
          <a:p>
            <a:r>
              <a:rPr lang="hu-HU"/>
              <a:t>Mintacím szerkesztése</a:t>
            </a:r>
          </a:p>
        </p:txBody>
      </p:sp>
      <p:sp>
        <p:nvSpPr>
          <p:cNvPr id="3" name="Dátum helye 2">
            <a:extLst>
              <a:ext uri="{FF2B5EF4-FFF2-40B4-BE49-F238E27FC236}">
                <a16:creationId xmlns:a16="http://schemas.microsoft.com/office/drawing/2014/main" id="{D117CB4C-4A38-49C3-8172-3CCA136348BD}"/>
              </a:ext>
            </a:extLst>
          </p:cNvPr>
          <p:cNvSpPr>
            <a:spLocks noGrp="1"/>
          </p:cNvSpPr>
          <p:nvPr>
            <p:ph type="dt" sz="half" idx="10"/>
          </p:nvPr>
        </p:nvSpPr>
        <p:spPr/>
        <p:txBody>
          <a:bodyPr/>
          <a:lstStyle/>
          <a:p>
            <a:fld id="{223820E7-2051-416E-8C11-403E44A5AF96}" type="datetimeFigureOut">
              <a:rPr lang="hu-HU" smtClean="0"/>
              <a:t>2021. 03. 03.</a:t>
            </a:fld>
            <a:endParaRPr lang="hu-HU"/>
          </a:p>
        </p:txBody>
      </p:sp>
      <p:sp>
        <p:nvSpPr>
          <p:cNvPr id="4" name="Élőláb helye 3">
            <a:extLst>
              <a:ext uri="{FF2B5EF4-FFF2-40B4-BE49-F238E27FC236}">
                <a16:creationId xmlns:a16="http://schemas.microsoft.com/office/drawing/2014/main" id="{BAAFD4A5-B21A-45A9-BB77-0236CEAF4D88}"/>
              </a:ext>
            </a:extLst>
          </p:cNvPr>
          <p:cNvSpPr>
            <a:spLocks noGrp="1"/>
          </p:cNvSpPr>
          <p:nvPr>
            <p:ph type="ftr" sz="quarter" idx="11"/>
          </p:nvPr>
        </p:nvSpPr>
        <p:spPr/>
        <p:txBody>
          <a:bodyPr/>
          <a:lstStyle/>
          <a:p>
            <a:endParaRPr lang="hu-HU"/>
          </a:p>
        </p:txBody>
      </p:sp>
      <p:sp>
        <p:nvSpPr>
          <p:cNvPr id="5" name="Dia számának helye 4">
            <a:extLst>
              <a:ext uri="{FF2B5EF4-FFF2-40B4-BE49-F238E27FC236}">
                <a16:creationId xmlns:a16="http://schemas.microsoft.com/office/drawing/2014/main" id="{F75633DE-C6A1-4F6F-8151-1AD2B5A558E1}"/>
              </a:ext>
            </a:extLst>
          </p:cNvPr>
          <p:cNvSpPr>
            <a:spLocks noGrp="1"/>
          </p:cNvSpPr>
          <p:nvPr>
            <p:ph type="sldNum" sz="quarter" idx="12"/>
          </p:nvPr>
        </p:nvSpPr>
        <p:spPr/>
        <p:txBody>
          <a:bodyPr/>
          <a:lstStyle/>
          <a:p>
            <a:fld id="{7B86179A-BBAB-4114-82DE-0B70E3C249E7}" type="slidenum">
              <a:rPr lang="hu-HU" smtClean="0"/>
              <a:t>‹#›</a:t>
            </a:fld>
            <a:endParaRPr lang="hu-HU"/>
          </a:p>
        </p:txBody>
      </p:sp>
    </p:spTree>
    <p:extLst>
      <p:ext uri="{BB962C8B-B14F-4D97-AF65-F5344CB8AC3E}">
        <p14:creationId xmlns:p14="http://schemas.microsoft.com/office/powerpoint/2010/main" val="34988419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a:extLst>
              <a:ext uri="{FF2B5EF4-FFF2-40B4-BE49-F238E27FC236}">
                <a16:creationId xmlns:a16="http://schemas.microsoft.com/office/drawing/2014/main" id="{5B39D1DE-1DB9-427F-8353-118A28F385CE}"/>
              </a:ext>
            </a:extLst>
          </p:cNvPr>
          <p:cNvSpPr>
            <a:spLocks noGrp="1"/>
          </p:cNvSpPr>
          <p:nvPr>
            <p:ph type="dt" sz="half" idx="10"/>
          </p:nvPr>
        </p:nvSpPr>
        <p:spPr/>
        <p:txBody>
          <a:bodyPr/>
          <a:lstStyle/>
          <a:p>
            <a:fld id="{223820E7-2051-416E-8C11-403E44A5AF96}" type="datetimeFigureOut">
              <a:rPr lang="hu-HU" smtClean="0"/>
              <a:t>2021. 03. 03.</a:t>
            </a:fld>
            <a:endParaRPr lang="hu-HU"/>
          </a:p>
        </p:txBody>
      </p:sp>
      <p:sp>
        <p:nvSpPr>
          <p:cNvPr id="3" name="Élőláb helye 2">
            <a:extLst>
              <a:ext uri="{FF2B5EF4-FFF2-40B4-BE49-F238E27FC236}">
                <a16:creationId xmlns:a16="http://schemas.microsoft.com/office/drawing/2014/main" id="{8C997FE7-8BE4-4672-AB48-4C7283DFFCEE}"/>
              </a:ext>
            </a:extLst>
          </p:cNvPr>
          <p:cNvSpPr>
            <a:spLocks noGrp="1"/>
          </p:cNvSpPr>
          <p:nvPr>
            <p:ph type="ftr" sz="quarter" idx="11"/>
          </p:nvPr>
        </p:nvSpPr>
        <p:spPr/>
        <p:txBody>
          <a:bodyPr/>
          <a:lstStyle/>
          <a:p>
            <a:endParaRPr lang="hu-HU"/>
          </a:p>
        </p:txBody>
      </p:sp>
      <p:sp>
        <p:nvSpPr>
          <p:cNvPr id="4" name="Dia számának helye 3">
            <a:extLst>
              <a:ext uri="{FF2B5EF4-FFF2-40B4-BE49-F238E27FC236}">
                <a16:creationId xmlns:a16="http://schemas.microsoft.com/office/drawing/2014/main" id="{722BAD3D-F5ED-4E10-B65B-FA6DB05E3EA1}"/>
              </a:ext>
            </a:extLst>
          </p:cNvPr>
          <p:cNvSpPr>
            <a:spLocks noGrp="1"/>
          </p:cNvSpPr>
          <p:nvPr>
            <p:ph type="sldNum" sz="quarter" idx="12"/>
          </p:nvPr>
        </p:nvSpPr>
        <p:spPr/>
        <p:txBody>
          <a:bodyPr/>
          <a:lstStyle/>
          <a:p>
            <a:fld id="{7B86179A-BBAB-4114-82DE-0B70E3C249E7}" type="slidenum">
              <a:rPr lang="hu-HU" smtClean="0"/>
              <a:t>‹#›</a:t>
            </a:fld>
            <a:endParaRPr lang="hu-HU"/>
          </a:p>
        </p:txBody>
      </p:sp>
    </p:spTree>
    <p:extLst>
      <p:ext uri="{BB962C8B-B14F-4D97-AF65-F5344CB8AC3E}">
        <p14:creationId xmlns:p14="http://schemas.microsoft.com/office/powerpoint/2010/main" val="22707610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09A006AA-EDC6-4149-8E43-BFF868FFBD47}"/>
              </a:ext>
            </a:extLst>
          </p:cNvPr>
          <p:cNvSpPr>
            <a:spLocks noGrp="1"/>
          </p:cNvSpPr>
          <p:nvPr>
            <p:ph type="title"/>
          </p:nvPr>
        </p:nvSpPr>
        <p:spPr>
          <a:xfrm>
            <a:off x="839788" y="457200"/>
            <a:ext cx="3932237" cy="1600200"/>
          </a:xfrm>
        </p:spPr>
        <p:txBody>
          <a:bodyPr anchor="b"/>
          <a:lstStyle>
            <a:lvl1pPr>
              <a:defRPr sz="3200"/>
            </a:lvl1pPr>
          </a:lstStyle>
          <a:p>
            <a:r>
              <a:rPr lang="hu-HU"/>
              <a:t>Mintacím szerkesztése</a:t>
            </a:r>
          </a:p>
        </p:txBody>
      </p:sp>
      <p:sp>
        <p:nvSpPr>
          <p:cNvPr id="3" name="Tartalom helye 2">
            <a:extLst>
              <a:ext uri="{FF2B5EF4-FFF2-40B4-BE49-F238E27FC236}">
                <a16:creationId xmlns:a16="http://schemas.microsoft.com/office/drawing/2014/main" id="{C59BD8A2-2D7E-4073-B6F2-C94DE68DE42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Szöveg helye 3">
            <a:extLst>
              <a:ext uri="{FF2B5EF4-FFF2-40B4-BE49-F238E27FC236}">
                <a16:creationId xmlns:a16="http://schemas.microsoft.com/office/drawing/2014/main" id="{6D491E80-2C04-48F9-B903-19E5524109E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u-HU"/>
              <a:t>Mintaszöveg szerkesztése</a:t>
            </a:r>
          </a:p>
        </p:txBody>
      </p:sp>
      <p:sp>
        <p:nvSpPr>
          <p:cNvPr id="5" name="Dátum helye 4">
            <a:extLst>
              <a:ext uri="{FF2B5EF4-FFF2-40B4-BE49-F238E27FC236}">
                <a16:creationId xmlns:a16="http://schemas.microsoft.com/office/drawing/2014/main" id="{2DFE289B-D2A9-4B8D-AB4D-6FD2795A0E21}"/>
              </a:ext>
            </a:extLst>
          </p:cNvPr>
          <p:cNvSpPr>
            <a:spLocks noGrp="1"/>
          </p:cNvSpPr>
          <p:nvPr>
            <p:ph type="dt" sz="half" idx="10"/>
          </p:nvPr>
        </p:nvSpPr>
        <p:spPr/>
        <p:txBody>
          <a:bodyPr/>
          <a:lstStyle/>
          <a:p>
            <a:fld id="{223820E7-2051-416E-8C11-403E44A5AF96}" type="datetimeFigureOut">
              <a:rPr lang="hu-HU" smtClean="0"/>
              <a:t>2021. 03. 03.</a:t>
            </a:fld>
            <a:endParaRPr lang="hu-HU"/>
          </a:p>
        </p:txBody>
      </p:sp>
      <p:sp>
        <p:nvSpPr>
          <p:cNvPr id="6" name="Élőláb helye 5">
            <a:extLst>
              <a:ext uri="{FF2B5EF4-FFF2-40B4-BE49-F238E27FC236}">
                <a16:creationId xmlns:a16="http://schemas.microsoft.com/office/drawing/2014/main" id="{CB04A989-16FB-4DC0-8AE7-05A9F91D78BF}"/>
              </a:ext>
            </a:extLst>
          </p:cNvPr>
          <p:cNvSpPr>
            <a:spLocks noGrp="1"/>
          </p:cNvSpPr>
          <p:nvPr>
            <p:ph type="ftr" sz="quarter" idx="11"/>
          </p:nvPr>
        </p:nvSpPr>
        <p:spPr/>
        <p:txBody>
          <a:bodyPr/>
          <a:lstStyle/>
          <a:p>
            <a:endParaRPr lang="hu-HU"/>
          </a:p>
        </p:txBody>
      </p:sp>
      <p:sp>
        <p:nvSpPr>
          <p:cNvPr id="7" name="Dia számának helye 6">
            <a:extLst>
              <a:ext uri="{FF2B5EF4-FFF2-40B4-BE49-F238E27FC236}">
                <a16:creationId xmlns:a16="http://schemas.microsoft.com/office/drawing/2014/main" id="{25CF52E6-8F6B-4368-AABF-9444E83EDDA9}"/>
              </a:ext>
            </a:extLst>
          </p:cNvPr>
          <p:cNvSpPr>
            <a:spLocks noGrp="1"/>
          </p:cNvSpPr>
          <p:nvPr>
            <p:ph type="sldNum" sz="quarter" idx="12"/>
          </p:nvPr>
        </p:nvSpPr>
        <p:spPr/>
        <p:txBody>
          <a:bodyPr/>
          <a:lstStyle/>
          <a:p>
            <a:fld id="{7B86179A-BBAB-4114-82DE-0B70E3C249E7}" type="slidenum">
              <a:rPr lang="hu-HU" smtClean="0"/>
              <a:t>‹#›</a:t>
            </a:fld>
            <a:endParaRPr lang="hu-HU"/>
          </a:p>
        </p:txBody>
      </p:sp>
    </p:spTree>
    <p:extLst>
      <p:ext uri="{BB962C8B-B14F-4D97-AF65-F5344CB8AC3E}">
        <p14:creationId xmlns:p14="http://schemas.microsoft.com/office/powerpoint/2010/main" val="35885669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B20574B9-4D85-4324-9076-1519BF04AF81}"/>
              </a:ext>
            </a:extLst>
          </p:cNvPr>
          <p:cNvSpPr>
            <a:spLocks noGrp="1"/>
          </p:cNvSpPr>
          <p:nvPr>
            <p:ph type="title"/>
          </p:nvPr>
        </p:nvSpPr>
        <p:spPr>
          <a:xfrm>
            <a:off x="839788" y="457200"/>
            <a:ext cx="3932237" cy="1600200"/>
          </a:xfrm>
        </p:spPr>
        <p:txBody>
          <a:bodyPr anchor="b"/>
          <a:lstStyle>
            <a:lvl1pPr>
              <a:defRPr sz="3200"/>
            </a:lvl1pPr>
          </a:lstStyle>
          <a:p>
            <a:r>
              <a:rPr lang="hu-HU"/>
              <a:t>Mintacím szerkesztése</a:t>
            </a:r>
          </a:p>
        </p:txBody>
      </p:sp>
      <p:sp>
        <p:nvSpPr>
          <p:cNvPr id="3" name="Kép helye 2">
            <a:extLst>
              <a:ext uri="{FF2B5EF4-FFF2-40B4-BE49-F238E27FC236}">
                <a16:creationId xmlns:a16="http://schemas.microsoft.com/office/drawing/2014/main" id="{B59F15F8-0CE4-46A7-BBEC-A6F5C35038A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u-HU"/>
          </a:p>
        </p:txBody>
      </p:sp>
      <p:sp>
        <p:nvSpPr>
          <p:cNvPr id="4" name="Szöveg helye 3">
            <a:extLst>
              <a:ext uri="{FF2B5EF4-FFF2-40B4-BE49-F238E27FC236}">
                <a16:creationId xmlns:a16="http://schemas.microsoft.com/office/drawing/2014/main" id="{24CD513B-CE52-49CD-BF4C-4209540F9A2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u-HU"/>
              <a:t>Mintaszöveg szerkesztése</a:t>
            </a:r>
          </a:p>
        </p:txBody>
      </p:sp>
      <p:sp>
        <p:nvSpPr>
          <p:cNvPr id="5" name="Dátum helye 4">
            <a:extLst>
              <a:ext uri="{FF2B5EF4-FFF2-40B4-BE49-F238E27FC236}">
                <a16:creationId xmlns:a16="http://schemas.microsoft.com/office/drawing/2014/main" id="{25BBDA7B-A4CC-49F3-B744-E1B22B27F6F0}"/>
              </a:ext>
            </a:extLst>
          </p:cNvPr>
          <p:cNvSpPr>
            <a:spLocks noGrp="1"/>
          </p:cNvSpPr>
          <p:nvPr>
            <p:ph type="dt" sz="half" idx="10"/>
          </p:nvPr>
        </p:nvSpPr>
        <p:spPr/>
        <p:txBody>
          <a:bodyPr/>
          <a:lstStyle/>
          <a:p>
            <a:fld id="{223820E7-2051-416E-8C11-403E44A5AF96}" type="datetimeFigureOut">
              <a:rPr lang="hu-HU" smtClean="0"/>
              <a:t>2021. 03. 03.</a:t>
            </a:fld>
            <a:endParaRPr lang="hu-HU"/>
          </a:p>
        </p:txBody>
      </p:sp>
      <p:sp>
        <p:nvSpPr>
          <p:cNvPr id="6" name="Élőláb helye 5">
            <a:extLst>
              <a:ext uri="{FF2B5EF4-FFF2-40B4-BE49-F238E27FC236}">
                <a16:creationId xmlns:a16="http://schemas.microsoft.com/office/drawing/2014/main" id="{C7409102-B849-4A8D-9A14-8510FF4BDF82}"/>
              </a:ext>
            </a:extLst>
          </p:cNvPr>
          <p:cNvSpPr>
            <a:spLocks noGrp="1"/>
          </p:cNvSpPr>
          <p:nvPr>
            <p:ph type="ftr" sz="quarter" idx="11"/>
          </p:nvPr>
        </p:nvSpPr>
        <p:spPr/>
        <p:txBody>
          <a:bodyPr/>
          <a:lstStyle/>
          <a:p>
            <a:endParaRPr lang="hu-HU"/>
          </a:p>
        </p:txBody>
      </p:sp>
      <p:sp>
        <p:nvSpPr>
          <p:cNvPr id="7" name="Dia számának helye 6">
            <a:extLst>
              <a:ext uri="{FF2B5EF4-FFF2-40B4-BE49-F238E27FC236}">
                <a16:creationId xmlns:a16="http://schemas.microsoft.com/office/drawing/2014/main" id="{A76ED42A-DA65-4470-B9BB-9417FFC011D8}"/>
              </a:ext>
            </a:extLst>
          </p:cNvPr>
          <p:cNvSpPr>
            <a:spLocks noGrp="1"/>
          </p:cNvSpPr>
          <p:nvPr>
            <p:ph type="sldNum" sz="quarter" idx="12"/>
          </p:nvPr>
        </p:nvSpPr>
        <p:spPr/>
        <p:txBody>
          <a:bodyPr/>
          <a:lstStyle/>
          <a:p>
            <a:fld id="{7B86179A-BBAB-4114-82DE-0B70E3C249E7}" type="slidenum">
              <a:rPr lang="hu-HU" smtClean="0"/>
              <a:t>‹#›</a:t>
            </a:fld>
            <a:endParaRPr lang="hu-HU"/>
          </a:p>
        </p:txBody>
      </p:sp>
    </p:spTree>
    <p:extLst>
      <p:ext uri="{BB962C8B-B14F-4D97-AF65-F5344CB8AC3E}">
        <p14:creationId xmlns:p14="http://schemas.microsoft.com/office/powerpoint/2010/main" val="35347723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ím helye 1">
            <a:extLst>
              <a:ext uri="{FF2B5EF4-FFF2-40B4-BE49-F238E27FC236}">
                <a16:creationId xmlns:a16="http://schemas.microsoft.com/office/drawing/2014/main" id="{E57B45B8-A082-45BA-ADD6-33F6FFF7ED4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hu-HU"/>
              <a:t>Mintacím szerkesztése</a:t>
            </a:r>
          </a:p>
        </p:txBody>
      </p:sp>
      <p:sp>
        <p:nvSpPr>
          <p:cNvPr id="3" name="Szöveg helye 2">
            <a:extLst>
              <a:ext uri="{FF2B5EF4-FFF2-40B4-BE49-F238E27FC236}">
                <a16:creationId xmlns:a16="http://schemas.microsoft.com/office/drawing/2014/main" id="{1D9CC300-CB91-413D-8B40-B88ABEBE076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a:extLst>
              <a:ext uri="{FF2B5EF4-FFF2-40B4-BE49-F238E27FC236}">
                <a16:creationId xmlns:a16="http://schemas.microsoft.com/office/drawing/2014/main" id="{5A6602EF-4FC8-4499-B797-E3C23E1EDF6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3820E7-2051-416E-8C11-403E44A5AF96}" type="datetimeFigureOut">
              <a:rPr lang="hu-HU" smtClean="0"/>
              <a:t>2021. 03. 03.</a:t>
            </a:fld>
            <a:endParaRPr lang="hu-HU"/>
          </a:p>
        </p:txBody>
      </p:sp>
      <p:sp>
        <p:nvSpPr>
          <p:cNvPr id="5" name="Élőláb helye 4">
            <a:extLst>
              <a:ext uri="{FF2B5EF4-FFF2-40B4-BE49-F238E27FC236}">
                <a16:creationId xmlns:a16="http://schemas.microsoft.com/office/drawing/2014/main" id="{58F67B66-5A86-44ED-82A9-AF44A437157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u-HU"/>
          </a:p>
        </p:txBody>
      </p:sp>
      <p:sp>
        <p:nvSpPr>
          <p:cNvPr id="6" name="Dia számának helye 5">
            <a:extLst>
              <a:ext uri="{FF2B5EF4-FFF2-40B4-BE49-F238E27FC236}">
                <a16:creationId xmlns:a16="http://schemas.microsoft.com/office/drawing/2014/main" id="{69DC8CAD-FD0B-4CAA-A7C3-8707E0290EC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86179A-BBAB-4114-82DE-0B70E3C249E7}" type="slidenum">
              <a:rPr lang="hu-HU" smtClean="0"/>
              <a:t>‹#›</a:t>
            </a:fld>
            <a:endParaRPr lang="hu-HU"/>
          </a:p>
        </p:txBody>
      </p:sp>
    </p:spTree>
    <p:extLst>
      <p:ext uri="{BB962C8B-B14F-4D97-AF65-F5344CB8AC3E}">
        <p14:creationId xmlns:p14="http://schemas.microsoft.com/office/powerpoint/2010/main" val="1446300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7C787FBA-DE53-40BE-A179-FE7A1E30AA05}"/>
              </a:ext>
            </a:extLst>
          </p:cNvPr>
          <p:cNvSpPr>
            <a:spLocks noGrp="1"/>
          </p:cNvSpPr>
          <p:nvPr>
            <p:ph type="ctrTitle"/>
          </p:nvPr>
        </p:nvSpPr>
        <p:spPr>
          <a:xfrm>
            <a:off x="1663148" y="-517593"/>
            <a:ext cx="9144000" cy="2387600"/>
          </a:xfrm>
        </p:spPr>
        <p:txBody>
          <a:bodyPr>
            <a:normAutofit/>
          </a:bodyPr>
          <a:lstStyle/>
          <a:p>
            <a:r>
              <a:rPr lang="hu-HU" sz="2800" b="1" dirty="0">
                <a:solidFill>
                  <a:srgbClr val="FF0000"/>
                </a:solidFill>
                <a:effectLst/>
                <a:latin typeface="Arial Black" panose="020B0A04020102020204" pitchFamily="34" charset="0"/>
                <a:ea typeface="Calibri" panose="020F0502020204030204" pitchFamily="34" charset="0"/>
                <a:cs typeface="Times New Roman" panose="02020603050405020304" pitchFamily="18" charset="0"/>
              </a:rPr>
              <a:t>„Sajópetri I.-kavics” védnevű bánya működésére vonatkozó BO-08/KTF/09917-34/2018. számú környezetvédelmi engedély módosítása</a:t>
            </a:r>
            <a:endParaRPr lang="hu-HU" sz="2800" dirty="0">
              <a:solidFill>
                <a:srgbClr val="FF0000"/>
              </a:solidFill>
              <a:latin typeface="Arial Black" panose="020B0A04020102020204" pitchFamily="34" charset="0"/>
            </a:endParaRPr>
          </a:p>
        </p:txBody>
      </p:sp>
    </p:spTree>
    <p:extLst>
      <p:ext uri="{BB962C8B-B14F-4D97-AF65-F5344CB8AC3E}">
        <p14:creationId xmlns:p14="http://schemas.microsoft.com/office/powerpoint/2010/main" val="3746059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6000"/>
            <a:lum/>
          </a:blip>
          <a:srcRect/>
          <a:stretch>
            <a:fillRect t="-17000" b="-17000"/>
          </a:stretch>
        </a:blipFill>
        <a:effectLst/>
      </p:bgPr>
    </p:bg>
    <p:spTree>
      <p:nvGrpSpPr>
        <p:cNvPr id="1" name=""/>
        <p:cNvGrpSpPr/>
        <p:nvPr/>
      </p:nvGrpSpPr>
      <p:grpSpPr>
        <a:xfrm>
          <a:off x="0" y="0"/>
          <a:ext cx="0" cy="0"/>
          <a:chOff x="0" y="0"/>
          <a:chExt cx="0" cy="0"/>
        </a:xfrm>
      </p:grpSpPr>
      <p:sp>
        <p:nvSpPr>
          <p:cNvPr id="3" name="Tartalom helye 2">
            <a:extLst>
              <a:ext uri="{FF2B5EF4-FFF2-40B4-BE49-F238E27FC236}">
                <a16:creationId xmlns:a16="http://schemas.microsoft.com/office/drawing/2014/main" id="{8FA1714B-D147-45C9-AA21-E0495EC59ACB}"/>
              </a:ext>
            </a:extLst>
          </p:cNvPr>
          <p:cNvSpPr>
            <a:spLocks noGrp="1"/>
          </p:cNvSpPr>
          <p:nvPr>
            <p:ph idx="1"/>
          </p:nvPr>
        </p:nvSpPr>
        <p:spPr>
          <a:xfrm>
            <a:off x="311426" y="364573"/>
            <a:ext cx="10515600" cy="559766"/>
          </a:xfrm>
        </p:spPr>
        <p:txBody>
          <a:bodyPr>
            <a:normAutofit/>
          </a:bodyPr>
          <a:lstStyle/>
          <a:p>
            <a:pPr marL="0" indent="0">
              <a:buNone/>
            </a:pPr>
            <a:r>
              <a:rPr lang="hu-HU" sz="2000" b="1" dirty="0"/>
              <a:t>45 dB-es hatásterület (gazdasági területek irányába): </a:t>
            </a:r>
            <a:r>
              <a:rPr lang="hu-HU" sz="1800" b="1" dirty="0">
                <a:latin typeface="Times New Roman" panose="02020603050405020304" pitchFamily="18" charset="0"/>
                <a:cs typeface="Times New Roman" panose="02020603050405020304" pitchFamily="18" charset="0"/>
              </a:rPr>
              <a:t>a</a:t>
            </a:r>
            <a:r>
              <a:rPr lang="hu-HU" sz="1800" dirty="0">
                <a:effectLst/>
                <a:latin typeface="Times New Roman" panose="02020603050405020304" pitchFamily="18" charset="0"/>
                <a:ea typeface="Calibri" panose="020F0502020204030204" pitchFamily="34" charset="0"/>
                <a:cs typeface="Times New Roman" panose="02020603050405020304" pitchFamily="18" charset="0"/>
              </a:rPr>
              <a:t> hatásterület nagysága az osztályozótól: 290 m</a:t>
            </a:r>
          </a:p>
          <a:p>
            <a:pPr marL="0" indent="0">
              <a:buNone/>
            </a:pPr>
            <a:endParaRPr lang="hu-HU" sz="2000" b="1" dirty="0"/>
          </a:p>
        </p:txBody>
      </p:sp>
      <p:pic>
        <p:nvPicPr>
          <p:cNvPr id="4" name="Kép 3">
            <a:extLst>
              <a:ext uri="{FF2B5EF4-FFF2-40B4-BE49-F238E27FC236}">
                <a16:creationId xmlns:a16="http://schemas.microsoft.com/office/drawing/2014/main" id="{520CBB8D-A701-40FB-98A4-39787D76C922}"/>
              </a:ext>
            </a:extLst>
          </p:cNvPr>
          <p:cNvPicPr/>
          <p:nvPr/>
        </p:nvPicPr>
        <p:blipFill>
          <a:blip r:embed="rId3"/>
          <a:stretch>
            <a:fillRect/>
          </a:stretch>
        </p:blipFill>
        <p:spPr>
          <a:xfrm>
            <a:off x="1364974" y="775252"/>
            <a:ext cx="9462052" cy="5844209"/>
          </a:xfrm>
          <a:prstGeom prst="rect">
            <a:avLst/>
          </a:prstGeom>
        </p:spPr>
      </p:pic>
    </p:spTree>
    <p:extLst>
      <p:ext uri="{BB962C8B-B14F-4D97-AF65-F5344CB8AC3E}">
        <p14:creationId xmlns:p14="http://schemas.microsoft.com/office/powerpoint/2010/main" val="23348792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6000"/>
            <a:lum/>
          </a:blip>
          <a:srcRect/>
          <a:stretch>
            <a:fillRect t="-17000" b="-17000"/>
          </a:stretch>
        </a:blipFill>
        <a:effectLst/>
      </p:bgPr>
    </p:bg>
    <p:spTree>
      <p:nvGrpSpPr>
        <p:cNvPr id="1" name=""/>
        <p:cNvGrpSpPr/>
        <p:nvPr/>
      </p:nvGrpSpPr>
      <p:grpSpPr>
        <a:xfrm>
          <a:off x="0" y="0"/>
          <a:ext cx="0" cy="0"/>
          <a:chOff x="0" y="0"/>
          <a:chExt cx="0" cy="0"/>
        </a:xfrm>
      </p:grpSpPr>
      <p:sp>
        <p:nvSpPr>
          <p:cNvPr id="6" name="Szövegdoboz 5">
            <a:extLst>
              <a:ext uri="{FF2B5EF4-FFF2-40B4-BE49-F238E27FC236}">
                <a16:creationId xmlns:a16="http://schemas.microsoft.com/office/drawing/2014/main" id="{0D498B4F-D5D9-47D6-9EF1-F120C9E2D470}"/>
              </a:ext>
            </a:extLst>
          </p:cNvPr>
          <p:cNvSpPr txBox="1"/>
          <p:nvPr/>
        </p:nvSpPr>
        <p:spPr>
          <a:xfrm>
            <a:off x="664475" y="1453333"/>
            <a:ext cx="11151704" cy="3788858"/>
          </a:xfrm>
          <a:prstGeom prst="rect">
            <a:avLst/>
          </a:prstGeom>
          <a:noFill/>
        </p:spPr>
        <p:txBody>
          <a:bodyPr wrap="square" rtlCol="0">
            <a:spAutoFit/>
          </a:bodyPr>
          <a:lstStyle/>
          <a:p>
            <a:pPr marL="285750" indent="-285750" algn="just">
              <a:lnSpc>
                <a:spcPct val="150000"/>
              </a:lnSpc>
              <a:buFont typeface="Arial" panose="020B0604020202020204" pitchFamily="34" charset="0"/>
              <a:buChar char="•"/>
            </a:pPr>
            <a:r>
              <a:rPr lang="hu-HU" sz="1800" dirty="0">
                <a:effectLst/>
                <a:latin typeface="Times New Roman" panose="02020603050405020304" pitchFamily="18" charset="0"/>
                <a:ea typeface="Calibri" panose="020F0502020204030204" pitchFamily="34" charset="0"/>
              </a:rPr>
              <a:t>A RENOMÉ BÁNYA Kft. ja BO-08/KTF/09917-34/2018. számú környezetvédelmi engedély alapján bányászati tevékenységet folytat a „Sajópetri I.-kavics” bányateleken.</a:t>
            </a:r>
          </a:p>
          <a:p>
            <a:pPr marL="285750" indent="-285750" algn="just">
              <a:lnSpc>
                <a:spcPct val="150000"/>
              </a:lnSpc>
              <a:buFont typeface="Arial" panose="020B0604020202020204" pitchFamily="34" charset="0"/>
              <a:buChar char="•"/>
            </a:pPr>
            <a:r>
              <a:rPr lang="hu-HU" dirty="0">
                <a:latin typeface="Times New Roman" panose="02020603050405020304" pitchFamily="18" charset="0"/>
              </a:rPr>
              <a:t>Az engedélyezett kapacitás: </a:t>
            </a:r>
            <a:r>
              <a:rPr lang="hu-HU" sz="1800" dirty="0">
                <a:effectLst/>
                <a:latin typeface="Times New Roman" panose="02020603050405020304" pitchFamily="18" charset="0"/>
                <a:ea typeface="Calibri" panose="020F0502020204030204" pitchFamily="34" charset="0"/>
              </a:rPr>
              <a:t>400.000 m</a:t>
            </a:r>
            <a:r>
              <a:rPr lang="hu-HU" sz="1800" baseline="30000" dirty="0">
                <a:effectLst/>
                <a:latin typeface="Times New Roman" panose="02020603050405020304" pitchFamily="18" charset="0"/>
                <a:ea typeface="Calibri" panose="020F0502020204030204" pitchFamily="34" charset="0"/>
              </a:rPr>
              <a:t>3</a:t>
            </a:r>
            <a:r>
              <a:rPr lang="hu-HU" sz="1800" dirty="0">
                <a:effectLst/>
                <a:latin typeface="Times New Roman" panose="02020603050405020304" pitchFamily="18" charset="0"/>
                <a:ea typeface="Calibri" panose="020F0502020204030204" pitchFamily="34" charset="0"/>
              </a:rPr>
              <a:t>/év</a:t>
            </a:r>
          </a:p>
          <a:p>
            <a:pPr marL="285750" indent="-285750" algn="just">
              <a:lnSpc>
                <a:spcPct val="150000"/>
              </a:lnSpc>
              <a:buFont typeface="Arial" panose="020B0604020202020204" pitchFamily="34" charset="0"/>
              <a:buChar char="•"/>
            </a:pPr>
            <a:r>
              <a:rPr lang="hu-HU" dirty="0">
                <a:latin typeface="Times New Roman" panose="02020603050405020304" pitchFamily="18" charset="0"/>
              </a:rPr>
              <a:t>A kitermelésre jelenleg csak nappali időszakban kerül sor.</a:t>
            </a:r>
          </a:p>
          <a:p>
            <a:pPr marL="285750" indent="-285750" algn="just">
              <a:lnSpc>
                <a:spcPct val="150000"/>
              </a:lnSpc>
              <a:buFont typeface="Arial" panose="020B0604020202020204" pitchFamily="34" charset="0"/>
              <a:buChar char="•"/>
            </a:pPr>
            <a:r>
              <a:rPr lang="hu-HU" sz="1800" dirty="0">
                <a:effectLst/>
                <a:latin typeface="Times New Roman" panose="02020603050405020304" pitchFamily="18" charset="0"/>
                <a:ea typeface="Calibri" panose="020F0502020204030204" pitchFamily="34" charset="0"/>
              </a:rPr>
              <a:t>A RENOMÉ BÁNYA Kft. a termelést éjszaka is szeretné folytatni, ezért ezen kérelem keretében vizsgáljuk a bányászat 22:00-06:00 óra közötti hatásait. </a:t>
            </a:r>
            <a:r>
              <a:rPr lang="hu-HU" sz="1800" b="1" dirty="0">
                <a:solidFill>
                  <a:srgbClr val="222222"/>
                </a:solidFill>
                <a:effectLst/>
                <a:latin typeface="Times New Roman" panose="02020603050405020304" pitchFamily="18" charset="0"/>
                <a:ea typeface="Calibri" panose="020F0502020204030204" pitchFamily="34" charset="0"/>
              </a:rPr>
              <a:t>Az éjszakai termelésre, a megnövekedett piaci igények kiszolgálása miatt van szükség.</a:t>
            </a:r>
          </a:p>
          <a:p>
            <a:pPr marL="285750" indent="-285750" algn="just">
              <a:lnSpc>
                <a:spcPct val="150000"/>
              </a:lnSpc>
              <a:buFont typeface="Arial" panose="020B0604020202020204" pitchFamily="34" charset="0"/>
              <a:buChar char="•"/>
            </a:pPr>
            <a:r>
              <a:rPr lang="hu-HU" b="1" dirty="0">
                <a:solidFill>
                  <a:srgbClr val="222222"/>
                </a:solidFill>
                <a:latin typeface="Times New Roman" panose="02020603050405020304" pitchFamily="18" charset="0"/>
              </a:rPr>
              <a:t>Kapacitás bővítésre nem kerül sor.</a:t>
            </a:r>
          </a:p>
          <a:p>
            <a:pPr marL="285750" indent="-285750" algn="just">
              <a:lnSpc>
                <a:spcPct val="150000"/>
              </a:lnSpc>
              <a:buFont typeface="Arial" panose="020B0604020202020204" pitchFamily="34" charset="0"/>
              <a:buChar char="•"/>
            </a:pPr>
            <a:r>
              <a:rPr lang="hu-HU" b="1" dirty="0">
                <a:solidFill>
                  <a:srgbClr val="222222"/>
                </a:solidFill>
                <a:latin typeface="Times New Roman" panose="02020603050405020304" pitchFamily="18" charset="0"/>
              </a:rPr>
              <a:t>A haszonanyag kiszállítására a továbbiakban is csak nappali időszakban kerül sor.</a:t>
            </a:r>
            <a:endParaRPr lang="hu-HU" dirty="0"/>
          </a:p>
        </p:txBody>
      </p:sp>
    </p:spTree>
    <p:extLst>
      <p:ext uri="{BB962C8B-B14F-4D97-AF65-F5344CB8AC3E}">
        <p14:creationId xmlns:p14="http://schemas.microsoft.com/office/powerpoint/2010/main" val="34440623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6000"/>
            <a:lum/>
          </a:blip>
          <a:srcRect/>
          <a:stretch>
            <a:fillRect t="-17000" b="-17000"/>
          </a:stretch>
        </a:blipFill>
        <a:effectLst/>
      </p:bgPr>
    </p:bg>
    <p:spTree>
      <p:nvGrpSpPr>
        <p:cNvPr id="1" name=""/>
        <p:cNvGrpSpPr/>
        <p:nvPr/>
      </p:nvGrpSpPr>
      <p:grpSpPr>
        <a:xfrm>
          <a:off x="0" y="0"/>
          <a:ext cx="0" cy="0"/>
          <a:chOff x="0" y="0"/>
          <a:chExt cx="0" cy="0"/>
        </a:xfrm>
      </p:grpSpPr>
      <p:pic>
        <p:nvPicPr>
          <p:cNvPr id="5" name="Tartalom helye 4">
            <a:extLst>
              <a:ext uri="{FF2B5EF4-FFF2-40B4-BE49-F238E27FC236}">
                <a16:creationId xmlns:a16="http://schemas.microsoft.com/office/drawing/2014/main" id="{027F560E-23B5-4A6A-9F16-6265F509D3F9}"/>
              </a:ext>
            </a:extLst>
          </p:cNvPr>
          <p:cNvPicPr>
            <a:picLocks noGrp="1" noChangeAspect="1"/>
          </p:cNvPicPr>
          <p:nvPr>
            <p:ph idx="1"/>
          </p:nvPr>
        </p:nvPicPr>
        <p:blipFill>
          <a:blip r:embed="rId3"/>
          <a:stretch>
            <a:fillRect/>
          </a:stretch>
        </p:blipFill>
        <p:spPr>
          <a:xfrm>
            <a:off x="2194773" y="447744"/>
            <a:ext cx="8319287" cy="5081765"/>
          </a:xfrm>
        </p:spPr>
      </p:pic>
      <p:sp>
        <p:nvSpPr>
          <p:cNvPr id="6" name="Szövegdoboz 5">
            <a:extLst>
              <a:ext uri="{FF2B5EF4-FFF2-40B4-BE49-F238E27FC236}">
                <a16:creationId xmlns:a16="http://schemas.microsoft.com/office/drawing/2014/main" id="{0D104BC0-664E-4F80-80B1-B7F118B2EA27}"/>
              </a:ext>
            </a:extLst>
          </p:cNvPr>
          <p:cNvSpPr txBox="1"/>
          <p:nvPr/>
        </p:nvSpPr>
        <p:spPr>
          <a:xfrm rot="2477001">
            <a:off x="5476460" y="2126974"/>
            <a:ext cx="1918252" cy="369332"/>
          </a:xfrm>
          <a:prstGeom prst="rect">
            <a:avLst/>
          </a:prstGeom>
          <a:noFill/>
        </p:spPr>
        <p:txBody>
          <a:bodyPr wrap="square" rtlCol="0">
            <a:spAutoFit/>
          </a:bodyPr>
          <a:lstStyle/>
          <a:p>
            <a:r>
              <a:rPr lang="hu-HU" b="1" dirty="0">
                <a:solidFill>
                  <a:srgbClr val="FFFF00"/>
                </a:solidFill>
              </a:rPr>
              <a:t>Sajópetri I.-kavics</a:t>
            </a:r>
          </a:p>
        </p:txBody>
      </p:sp>
      <p:sp>
        <p:nvSpPr>
          <p:cNvPr id="7" name="Szövegdoboz 6">
            <a:extLst>
              <a:ext uri="{FF2B5EF4-FFF2-40B4-BE49-F238E27FC236}">
                <a16:creationId xmlns:a16="http://schemas.microsoft.com/office/drawing/2014/main" id="{029F121C-4540-4907-A12A-299C4995B8BE}"/>
              </a:ext>
            </a:extLst>
          </p:cNvPr>
          <p:cNvSpPr txBox="1"/>
          <p:nvPr/>
        </p:nvSpPr>
        <p:spPr>
          <a:xfrm>
            <a:off x="4949687" y="5529509"/>
            <a:ext cx="3339548" cy="369332"/>
          </a:xfrm>
          <a:prstGeom prst="rect">
            <a:avLst/>
          </a:prstGeom>
          <a:noFill/>
        </p:spPr>
        <p:txBody>
          <a:bodyPr wrap="square" rtlCol="0">
            <a:spAutoFit/>
          </a:bodyPr>
          <a:lstStyle/>
          <a:p>
            <a:pPr algn="ctr"/>
            <a:r>
              <a:rPr lang="hu-HU" b="1" dirty="0"/>
              <a:t>A bánya elhelyezkedése</a:t>
            </a:r>
          </a:p>
        </p:txBody>
      </p:sp>
    </p:spTree>
    <p:extLst>
      <p:ext uri="{BB962C8B-B14F-4D97-AF65-F5344CB8AC3E}">
        <p14:creationId xmlns:p14="http://schemas.microsoft.com/office/powerpoint/2010/main" val="22622666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6000"/>
            <a:lum/>
          </a:blip>
          <a:srcRect/>
          <a:stretch>
            <a:fillRect t="-17000" b="-17000"/>
          </a:stretch>
        </a:blipFill>
        <a:effectLst/>
      </p:bgPr>
    </p:bg>
    <p:spTree>
      <p:nvGrpSpPr>
        <p:cNvPr id="1" name=""/>
        <p:cNvGrpSpPr/>
        <p:nvPr/>
      </p:nvGrpSpPr>
      <p:grpSpPr>
        <a:xfrm>
          <a:off x="0" y="0"/>
          <a:ext cx="0" cy="0"/>
          <a:chOff x="0" y="0"/>
          <a:chExt cx="0" cy="0"/>
        </a:xfrm>
      </p:grpSpPr>
      <p:sp>
        <p:nvSpPr>
          <p:cNvPr id="3" name="Tartalom helye 2">
            <a:extLst>
              <a:ext uri="{FF2B5EF4-FFF2-40B4-BE49-F238E27FC236}">
                <a16:creationId xmlns:a16="http://schemas.microsoft.com/office/drawing/2014/main" id="{5BFEC599-F51E-4033-972E-24EAFE3158C9}"/>
              </a:ext>
            </a:extLst>
          </p:cNvPr>
          <p:cNvSpPr>
            <a:spLocks noGrp="1"/>
          </p:cNvSpPr>
          <p:nvPr>
            <p:ph idx="1"/>
          </p:nvPr>
        </p:nvSpPr>
        <p:spPr>
          <a:xfrm>
            <a:off x="579783" y="188845"/>
            <a:ext cx="10515600" cy="3399181"/>
          </a:xfrm>
        </p:spPr>
        <p:txBody>
          <a:bodyPr>
            <a:normAutofit fontScale="92500" lnSpcReduction="10000"/>
          </a:bodyPr>
          <a:lstStyle/>
          <a:p>
            <a:pPr marL="0" indent="0" algn="just">
              <a:lnSpc>
                <a:spcPct val="100000"/>
              </a:lnSpc>
              <a:spcAft>
                <a:spcPts val="1000"/>
              </a:spcAft>
              <a:buNone/>
            </a:pPr>
            <a:r>
              <a:rPr lang="hu-HU" sz="2200" b="1" dirty="0">
                <a:effectLst/>
                <a:latin typeface="Times New Roman" panose="02020603050405020304" pitchFamily="18" charset="0"/>
                <a:ea typeface="Calibri" panose="020F0502020204030204" pitchFamily="34" charset="0"/>
                <a:cs typeface="Times New Roman" panose="02020603050405020304" pitchFamily="18" charset="0"/>
              </a:rPr>
              <a:t>Tárgyi feltételek:</a:t>
            </a:r>
          </a:p>
          <a:p>
            <a:pPr marL="342900" lvl="0" indent="-342900">
              <a:lnSpc>
                <a:spcPct val="100000"/>
              </a:lnSpc>
              <a:buFont typeface="Symbol" panose="05050102010706020507" pitchFamily="18" charset="2"/>
              <a:buChar char=""/>
              <a:tabLst>
                <a:tab pos="228600" algn="l"/>
                <a:tab pos="449580" algn="l"/>
              </a:tabLst>
            </a:pPr>
            <a:r>
              <a:rPr lang="hu-HU" sz="1800" dirty="0">
                <a:effectLst/>
                <a:latin typeface="Times New Roman" panose="02020603050405020304" pitchFamily="18" charset="0"/>
                <a:ea typeface="Calibri" panose="020F0502020204030204" pitchFamily="34" charset="0"/>
                <a:cs typeface="Times New Roman" panose="02020603050405020304" pitchFamily="18" charset="0"/>
              </a:rPr>
              <a:t>Fiebig 3000 típusú Úszókotró (172 kW)</a:t>
            </a:r>
          </a:p>
          <a:p>
            <a:pPr marL="342900" lvl="0" indent="-342900">
              <a:lnSpc>
                <a:spcPct val="100000"/>
              </a:lnSpc>
              <a:buFont typeface="Symbol" panose="05050102010706020507" pitchFamily="18" charset="2"/>
              <a:buChar char=""/>
              <a:tabLst>
                <a:tab pos="228600" algn="l"/>
                <a:tab pos="449580" algn="l"/>
              </a:tabLst>
            </a:pPr>
            <a:r>
              <a:rPr lang="hu-HU" sz="1800" dirty="0">
                <a:effectLst/>
                <a:latin typeface="Times New Roman" panose="02020603050405020304" pitchFamily="18" charset="0"/>
                <a:ea typeface="Calibri" panose="020F0502020204030204" pitchFamily="34" charset="0"/>
                <a:cs typeface="Times New Roman" panose="02020603050405020304" pitchFamily="18" charset="0"/>
              </a:rPr>
              <a:t>Úszószalagok (51,8 kW)</a:t>
            </a:r>
          </a:p>
          <a:p>
            <a:pPr marL="342900" lvl="0" indent="-342900">
              <a:lnSpc>
                <a:spcPct val="100000"/>
              </a:lnSpc>
              <a:buFont typeface="Symbol" panose="05050102010706020507" pitchFamily="18" charset="2"/>
              <a:buChar char=""/>
              <a:tabLst>
                <a:tab pos="228600" algn="l"/>
                <a:tab pos="449580" algn="l"/>
              </a:tabLst>
            </a:pPr>
            <a:r>
              <a:rPr lang="hu-HU" sz="1800" dirty="0">
                <a:effectLst/>
                <a:latin typeface="Times New Roman" panose="02020603050405020304" pitchFamily="18" charset="0"/>
                <a:ea typeface="Calibri" panose="020F0502020204030204" pitchFamily="34" charset="0"/>
                <a:cs typeface="Times New Roman" panose="02020603050405020304" pitchFamily="18" charset="0"/>
              </a:rPr>
              <a:t>Parti szalagok (58 kW)</a:t>
            </a:r>
          </a:p>
          <a:p>
            <a:pPr marL="342900" lvl="0" indent="-342900">
              <a:lnSpc>
                <a:spcPct val="100000"/>
              </a:lnSpc>
              <a:buFont typeface="Symbol" panose="05050102010706020507" pitchFamily="18" charset="2"/>
              <a:buChar char=""/>
              <a:tabLst>
                <a:tab pos="228600" algn="l"/>
                <a:tab pos="449580" algn="l"/>
              </a:tabLst>
            </a:pPr>
            <a:r>
              <a:rPr lang="hu-HU" sz="1800" dirty="0">
                <a:effectLst/>
                <a:latin typeface="Times New Roman" panose="02020603050405020304" pitchFamily="18" charset="0"/>
                <a:ea typeface="Calibri" panose="020F0502020204030204" pitchFamily="34" charset="0"/>
                <a:cs typeface="Times New Roman" panose="02020603050405020304" pitchFamily="18" charset="0"/>
              </a:rPr>
              <a:t>Binder típusú vizes osztályozó (140 kW)</a:t>
            </a:r>
          </a:p>
          <a:p>
            <a:pPr marL="342900" lvl="0" indent="-342900">
              <a:lnSpc>
                <a:spcPct val="100000"/>
              </a:lnSpc>
              <a:spcAft>
                <a:spcPts val="1000"/>
              </a:spcAft>
              <a:buFont typeface="Symbol" panose="05050102010706020507" pitchFamily="18" charset="2"/>
              <a:buChar char=""/>
              <a:tabLst>
                <a:tab pos="228600" algn="l"/>
                <a:tab pos="449580" algn="l"/>
              </a:tabLst>
            </a:pPr>
            <a:r>
              <a:rPr lang="hu-HU" sz="1800" dirty="0">
                <a:effectLst/>
                <a:latin typeface="Times New Roman" panose="02020603050405020304" pitchFamily="18" charset="0"/>
                <a:ea typeface="Calibri" panose="020F0502020204030204" pitchFamily="34" charset="0"/>
                <a:cs typeface="Times New Roman" panose="02020603050405020304" pitchFamily="18" charset="0"/>
              </a:rPr>
              <a:t>Liebherr 576 típusú gumikerekes homlokrakodó (290 kW)</a:t>
            </a:r>
          </a:p>
          <a:p>
            <a:pPr marL="342900" lvl="0" indent="-342900">
              <a:lnSpc>
                <a:spcPct val="100000"/>
              </a:lnSpc>
              <a:spcAft>
                <a:spcPts val="1000"/>
              </a:spcAft>
              <a:buFont typeface="Symbol" panose="05050102010706020507" pitchFamily="18" charset="2"/>
              <a:buChar char=""/>
            </a:pPr>
            <a:r>
              <a:rPr lang="hu-HU" sz="1800" dirty="0">
                <a:effectLst/>
                <a:latin typeface="Times New Roman" panose="02020603050405020304" pitchFamily="18" charset="0"/>
                <a:ea typeface="Calibri" panose="020F0502020204030204" pitchFamily="34" charset="0"/>
                <a:cs typeface="Times New Roman" panose="02020603050405020304" pitchFamily="18" charset="0"/>
              </a:rPr>
              <a:t>Liebherr 564 típusú gumikerekes homlokrakodó (247 kW)</a:t>
            </a:r>
            <a:r>
              <a:rPr lang="hu-HU"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p>
          <a:p>
            <a:pPr marL="0" lvl="0" indent="0" algn="ctr">
              <a:lnSpc>
                <a:spcPct val="100000"/>
              </a:lnSpc>
              <a:spcAft>
                <a:spcPts val="1000"/>
              </a:spcAft>
              <a:buNone/>
            </a:pPr>
            <a:r>
              <a:rPr lang="hu-HU" sz="18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Új berendezés üzembe állítását nem igényli az éjszakai termelés</a:t>
            </a:r>
            <a:endParaRPr lang="hu-HU" sz="1800" b="1" dirty="0">
              <a:effectLst/>
              <a:latin typeface="Times New Roman" panose="02020603050405020304" pitchFamily="18" charset="0"/>
              <a:ea typeface="Calibri" panose="020F0502020204030204" pitchFamily="34" charset="0"/>
              <a:cs typeface="Times New Roman" panose="02020603050405020304" pitchFamily="18" charset="0"/>
            </a:endParaRPr>
          </a:p>
          <a:p>
            <a:endParaRPr lang="hu-HU" dirty="0"/>
          </a:p>
        </p:txBody>
      </p:sp>
      <p:sp>
        <p:nvSpPr>
          <p:cNvPr id="4" name="Tartalom helye 2">
            <a:extLst>
              <a:ext uri="{FF2B5EF4-FFF2-40B4-BE49-F238E27FC236}">
                <a16:creationId xmlns:a16="http://schemas.microsoft.com/office/drawing/2014/main" id="{9F5A3C46-0FBD-4BD2-A998-51E0A75FF6D0}"/>
              </a:ext>
            </a:extLst>
          </p:cNvPr>
          <p:cNvSpPr txBox="1">
            <a:spLocks/>
          </p:cNvSpPr>
          <p:nvPr/>
        </p:nvSpPr>
        <p:spPr>
          <a:xfrm>
            <a:off x="579783" y="3429000"/>
            <a:ext cx="10515600" cy="339918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u-HU" sz="2000" b="1" dirty="0"/>
              <a:t>Szállítási útvonal:</a:t>
            </a:r>
          </a:p>
          <a:p>
            <a:pPr algn="just">
              <a:lnSpc>
                <a:spcPct val="150000"/>
              </a:lnSpc>
              <a:spcAft>
                <a:spcPts val="1000"/>
              </a:spcAft>
            </a:pPr>
            <a:r>
              <a:rPr lang="hu-HU" sz="1800" dirty="0">
                <a:latin typeface="Times New Roman" panose="02020603050405020304" pitchFamily="18" charset="0"/>
                <a:ea typeface="Calibri" panose="020F0502020204030204" pitchFamily="34" charset="0"/>
                <a:cs typeface="Times New Roman" panose="02020603050405020304" pitchFamily="18" charset="0"/>
              </a:rPr>
              <a:t>A bányaterületről kivezető út a Sajópetri – Mályi közötti 3603. számú összekötő útba csatlakozik, ahonnan 1300 méter után lehetőség nyílik az M30-ra történő tovább szállításra. </a:t>
            </a:r>
            <a:r>
              <a:rPr lang="hu-HU" sz="1800" b="1" dirty="0">
                <a:latin typeface="Times New Roman" panose="02020603050405020304" pitchFamily="18" charset="0"/>
                <a:ea typeface="Calibri" panose="020F0502020204030204" pitchFamily="34" charset="0"/>
                <a:cs typeface="Times New Roman" panose="02020603050405020304" pitchFamily="18" charset="0"/>
              </a:rPr>
              <a:t>A szállítás lakott települést nem érint. </a:t>
            </a:r>
            <a:endParaRPr lang="hu-HU" sz="18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50000"/>
              </a:lnSpc>
            </a:pPr>
            <a:r>
              <a:rPr lang="hu-HU" sz="1800" dirty="0">
                <a:latin typeface="Times New Roman" panose="02020603050405020304" pitchFamily="18" charset="0"/>
                <a:ea typeface="Calibri" panose="020F0502020204030204" pitchFamily="34" charset="0"/>
              </a:rPr>
              <a:t>A bányából éves szinten maximálisan 400 000 m</a:t>
            </a:r>
            <a:r>
              <a:rPr lang="hu-HU" sz="1800" baseline="30000" dirty="0">
                <a:latin typeface="Times New Roman" panose="02020603050405020304" pitchFamily="18" charset="0"/>
                <a:ea typeface="Calibri" panose="020F0502020204030204" pitchFamily="34" charset="0"/>
              </a:rPr>
              <a:t>3</a:t>
            </a:r>
            <a:r>
              <a:rPr lang="hu-HU" sz="1800" dirty="0">
                <a:latin typeface="Times New Roman" panose="02020603050405020304" pitchFamily="18" charset="0"/>
                <a:ea typeface="Calibri" panose="020F0502020204030204" pitchFamily="34" charset="0"/>
              </a:rPr>
              <a:t> (800 000 tonna) haszonanyag kiszállítására kerül sor. A szállításban 24 tonna teherbírású teherautók vesznek részt. Egy évben mintegy 250 napos termeléssel számolhatunk, ami 9 gépkocsifordulót jelent óránként. </a:t>
            </a:r>
            <a:r>
              <a:rPr lang="hu-HU" sz="1800" b="1" dirty="0">
                <a:latin typeface="Times New Roman" panose="02020603050405020304" pitchFamily="18" charset="0"/>
                <a:ea typeface="Calibri" panose="020F0502020204030204" pitchFamily="34" charset="0"/>
              </a:rPr>
              <a:t>Szállítás csak nappal történik.</a:t>
            </a:r>
            <a:endParaRPr lang="hu-HU" b="1" dirty="0"/>
          </a:p>
        </p:txBody>
      </p:sp>
    </p:spTree>
    <p:extLst>
      <p:ext uri="{BB962C8B-B14F-4D97-AF65-F5344CB8AC3E}">
        <p14:creationId xmlns:p14="http://schemas.microsoft.com/office/powerpoint/2010/main" val="38970366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6000"/>
            <a:lum/>
          </a:blip>
          <a:srcRect/>
          <a:stretch>
            <a:fillRect t="-17000" b="-17000"/>
          </a:stretch>
        </a:blipFill>
        <a:effectLst/>
      </p:bgPr>
    </p:bg>
    <p:spTree>
      <p:nvGrpSpPr>
        <p:cNvPr id="1" name=""/>
        <p:cNvGrpSpPr/>
        <p:nvPr/>
      </p:nvGrpSpPr>
      <p:grpSpPr>
        <a:xfrm>
          <a:off x="0" y="0"/>
          <a:ext cx="0" cy="0"/>
          <a:chOff x="0" y="0"/>
          <a:chExt cx="0" cy="0"/>
        </a:xfrm>
      </p:grpSpPr>
      <p:sp>
        <p:nvSpPr>
          <p:cNvPr id="5" name="Tartalom helye 4">
            <a:extLst>
              <a:ext uri="{FF2B5EF4-FFF2-40B4-BE49-F238E27FC236}">
                <a16:creationId xmlns:a16="http://schemas.microsoft.com/office/drawing/2014/main" id="{3BD5E8E5-0E51-4D26-A45C-EB9D68ADE5E4}"/>
              </a:ext>
            </a:extLst>
          </p:cNvPr>
          <p:cNvSpPr>
            <a:spLocks noGrp="1"/>
          </p:cNvSpPr>
          <p:nvPr>
            <p:ph idx="1"/>
          </p:nvPr>
        </p:nvSpPr>
        <p:spPr>
          <a:xfrm>
            <a:off x="579783" y="434146"/>
            <a:ext cx="10515600" cy="4351338"/>
          </a:xfrm>
        </p:spPr>
        <p:txBody>
          <a:bodyPr/>
          <a:lstStyle/>
          <a:p>
            <a:pPr marL="0" indent="0">
              <a:buNone/>
            </a:pPr>
            <a:r>
              <a:rPr lang="hu-HU" dirty="0"/>
              <a:t>Levegőtisztaság-védelem:</a:t>
            </a:r>
          </a:p>
          <a:p>
            <a:pPr algn="just">
              <a:lnSpc>
                <a:spcPct val="150000"/>
              </a:lnSpc>
              <a:spcAft>
                <a:spcPts val="1000"/>
              </a:spcAft>
            </a:pPr>
            <a:r>
              <a:rPr lang="hu-HU" sz="1800" dirty="0">
                <a:latin typeface="Times New Roman" panose="02020603050405020304" pitchFamily="18" charset="0"/>
                <a:ea typeface="Calibri" panose="020F0502020204030204" pitchFamily="34" charset="0"/>
                <a:cs typeface="Times New Roman" panose="02020603050405020304" pitchFamily="18" charset="0"/>
              </a:rPr>
              <a:t>A számítások elvégzése után</a:t>
            </a:r>
            <a:r>
              <a:rPr lang="hu-HU" sz="1800" dirty="0">
                <a:effectLst/>
                <a:latin typeface="Times New Roman" panose="02020603050405020304" pitchFamily="18" charset="0"/>
                <a:ea typeface="Calibri" panose="020F0502020204030204" pitchFamily="34" charset="0"/>
                <a:cs typeface="Times New Roman" panose="02020603050405020304" pitchFamily="18" charset="0"/>
              </a:rPr>
              <a:t> NO</a:t>
            </a:r>
            <a:r>
              <a:rPr lang="hu-HU" sz="1800" baseline="-25000" dirty="0">
                <a:effectLst/>
                <a:latin typeface="Times New Roman" panose="02020603050405020304" pitchFamily="18" charset="0"/>
                <a:ea typeface="Calibri" panose="020F0502020204030204" pitchFamily="34" charset="0"/>
                <a:cs typeface="Times New Roman" panose="02020603050405020304" pitchFamily="18" charset="0"/>
              </a:rPr>
              <a:t>2</a:t>
            </a:r>
            <a:r>
              <a:rPr lang="hu-HU" sz="1800" dirty="0">
                <a:effectLst/>
                <a:latin typeface="Times New Roman" panose="02020603050405020304" pitchFamily="18" charset="0"/>
                <a:ea typeface="Calibri" panose="020F0502020204030204" pitchFamily="34" charset="0"/>
                <a:cs typeface="Times New Roman" panose="02020603050405020304" pitchFamily="18" charset="0"/>
              </a:rPr>
              <a:t> esetében </a:t>
            </a:r>
            <a:r>
              <a:rPr lang="hu-HU" sz="1800" b="1" dirty="0">
                <a:effectLst/>
                <a:latin typeface="Times New Roman" panose="02020603050405020304" pitchFamily="18" charset="0"/>
                <a:ea typeface="Calibri" panose="020F0502020204030204" pitchFamily="34" charset="0"/>
                <a:cs typeface="Times New Roman" panose="02020603050405020304" pitchFamily="18" charset="0"/>
              </a:rPr>
              <a:t>153 méteres </a:t>
            </a:r>
            <a:r>
              <a:rPr lang="hu-HU" sz="1800" dirty="0">
                <a:effectLst/>
                <a:latin typeface="Times New Roman" panose="02020603050405020304" pitchFamily="18" charset="0"/>
                <a:ea typeface="Calibri" panose="020F0502020204030204" pitchFamily="34" charset="0"/>
                <a:cs typeface="Times New Roman" panose="02020603050405020304" pitchFamily="18" charset="0"/>
              </a:rPr>
              <a:t>hatásterületet tudunk kijelölni a bányászati tevékenységhez kapcsolódóan, míg a PM10, a CO,</a:t>
            </a:r>
            <a:r>
              <a:rPr lang="hu-HU" sz="1800" baseline="-25000" dirty="0">
                <a:effectLst/>
                <a:latin typeface="Times New Roman" panose="02020603050405020304" pitchFamily="18" charset="0"/>
                <a:ea typeface="Calibri" panose="020F0502020204030204" pitchFamily="34" charset="0"/>
                <a:cs typeface="Times New Roman" panose="02020603050405020304" pitchFamily="18" charset="0"/>
              </a:rPr>
              <a:t> </a:t>
            </a:r>
            <a:r>
              <a:rPr lang="hu-HU" sz="1800" dirty="0">
                <a:effectLst/>
                <a:latin typeface="Times New Roman" panose="02020603050405020304" pitchFamily="18" charset="0"/>
                <a:ea typeface="Calibri" panose="020F0502020204030204" pitchFamily="34" charset="0"/>
                <a:cs typeface="Times New Roman" panose="02020603050405020304" pitchFamily="18" charset="0"/>
              </a:rPr>
              <a:t>a szénhidrogének, és a SO</a:t>
            </a:r>
            <a:r>
              <a:rPr lang="hu-HU" sz="1800" baseline="-25000" dirty="0">
                <a:effectLst/>
                <a:latin typeface="Times New Roman" panose="02020603050405020304" pitchFamily="18" charset="0"/>
                <a:ea typeface="Calibri" panose="020F0502020204030204" pitchFamily="34" charset="0"/>
                <a:cs typeface="Times New Roman" panose="02020603050405020304" pitchFamily="18" charset="0"/>
              </a:rPr>
              <a:t>2</a:t>
            </a:r>
            <a:r>
              <a:rPr lang="hu-HU" sz="1800" dirty="0">
                <a:effectLst/>
                <a:latin typeface="Times New Roman" panose="02020603050405020304" pitchFamily="18" charset="0"/>
                <a:ea typeface="Calibri" panose="020F0502020204030204" pitchFamily="34" charset="0"/>
                <a:cs typeface="Times New Roman" panose="02020603050405020304" pitchFamily="18" charset="0"/>
              </a:rPr>
              <a:t> immissziója a leggyakoribb meteorológiai feltételek mellett sem éri el az 1 órás határérték 10 %-át, így ezeknek a légszennyezőnek nem tudjuk a hatásterületét kijelölni. </a:t>
            </a:r>
          </a:p>
          <a:p>
            <a:pPr algn="just">
              <a:lnSpc>
                <a:spcPct val="150000"/>
              </a:lnSpc>
              <a:spcAft>
                <a:spcPts val="1000"/>
              </a:spcAft>
            </a:pPr>
            <a:r>
              <a:rPr lang="hu-HU" sz="1800" dirty="0">
                <a:effectLst/>
                <a:latin typeface="Times New Roman" panose="02020603050405020304" pitchFamily="18" charset="0"/>
                <a:ea typeface="Calibri" panose="020F0502020204030204" pitchFamily="34" charset="0"/>
              </a:rPr>
              <a:t>Egészségügyi határérték feletti koncentrációk nem alakulnak ki a bányatelken kívül.</a:t>
            </a:r>
          </a:p>
          <a:p>
            <a:pPr algn="just">
              <a:lnSpc>
                <a:spcPct val="150000"/>
              </a:lnSpc>
              <a:spcAft>
                <a:spcPts val="1000"/>
              </a:spcAft>
            </a:pPr>
            <a:r>
              <a:rPr lang="hu-HU" sz="1800" dirty="0">
                <a:latin typeface="Times New Roman" panose="02020603050405020304" pitchFamily="18" charset="0"/>
              </a:rPr>
              <a:t>A hatásterület nem változik a nappali termelés okozta hatásterületéhez képest.</a:t>
            </a:r>
            <a:endParaRPr lang="hu-HU" sz="1600" dirty="0"/>
          </a:p>
        </p:txBody>
      </p:sp>
    </p:spTree>
    <p:extLst>
      <p:ext uri="{BB962C8B-B14F-4D97-AF65-F5344CB8AC3E}">
        <p14:creationId xmlns:p14="http://schemas.microsoft.com/office/powerpoint/2010/main" val="2491005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6000"/>
            <a:lum/>
          </a:blip>
          <a:srcRect/>
          <a:stretch>
            <a:fillRect t="-17000" b="-17000"/>
          </a:stretch>
        </a:blipFill>
        <a:effectLst/>
      </p:bgPr>
    </p:bg>
    <p:spTree>
      <p:nvGrpSpPr>
        <p:cNvPr id="1" name=""/>
        <p:cNvGrpSpPr/>
        <p:nvPr/>
      </p:nvGrpSpPr>
      <p:grpSpPr>
        <a:xfrm>
          <a:off x="0" y="0"/>
          <a:ext cx="0" cy="0"/>
          <a:chOff x="0" y="0"/>
          <a:chExt cx="0" cy="0"/>
        </a:xfrm>
      </p:grpSpPr>
      <p:sp>
        <p:nvSpPr>
          <p:cNvPr id="3" name="Tartalom helye 2">
            <a:extLst>
              <a:ext uri="{FF2B5EF4-FFF2-40B4-BE49-F238E27FC236}">
                <a16:creationId xmlns:a16="http://schemas.microsoft.com/office/drawing/2014/main" id="{EEE7FE64-CAA3-4824-8B98-54B67FB7E9F8}"/>
              </a:ext>
            </a:extLst>
          </p:cNvPr>
          <p:cNvSpPr>
            <a:spLocks noGrp="1"/>
          </p:cNvSpPr>
          <p:nvPr>
            <p:ph idx="1"/>
          </p:nvPr>
        </p:nvSpPr>
        <p:spPr>
          <a:xfrm>
            <a:off x="838200" y="327991"/>
            <a:ext cx="10515600" cy="5848972"/>
          </a:xfrm>
        </p:spPr>
        <p:txBody>
          <a:bodyPr/>
          <a:lstStyle/>
          <a:p>
            <a:pPr marL="0" indent="0">
              <a:buNone/>
            </a:pPr>
            <a:r>
              <a:rPr lang="hu-HU" dirty="0"/>
              <a:t>Zajvédelem:</a:t>
            </a:r>
          </a:p>
          <a:p>
            <a:pPr algn="just">
              <a:lnSpc>
                <a:spcPct val="150000"/>
              </a:lnSpc>
              <a:spcBef>
                <a:spcPts val="600"/>
              </a:spcBef>
              <a:spcAft>
                <a:spcPts val="600"/>
              </a:spcAft>
            </a:pPr>
            <a:r>
              <a:rPr lang="hu-HU" sz="1800" b="0" dirty="0">
                <a:effectLst/>
                <a:latin typeface="Times New Roman" panose="02020603050405020304" pitchFamily="18" charset="0"/>
                <a:ea typeface="Times New Roman" panose="02020603050405020304" pitchFamily="18" charset="0"/>
              </a:rPr>
              <a:t>A próbatermelés alatti zajterhelés és az éjszakai termelés okozta várható zajterhelés pontos meghatározása miatt zajmérés elvégzése került sor, melyet az Ökontroll Mérnökiroda Bt. (3521 Miskolc, Szerb Antal u. 21.) végzett el 2020. júliusában. 2020. december 8-án és 21-én újabb mérésekre került sor. </a:t>
            </a:r>
            <a:endParaRPr lang="hu-HU" sz="1800" b="1" dirty="0">
              <a:effectLst/>
              <a:latin typeface="Times New Roman" panose="02020603050405020304" pitchFamily="18" charset="0"/>
              <a:ea typeface="Times New Roman" panose="02020603050405020304" pitchFamily="18" charset="0"/>
            </a:endParaRPr>
          </a:p>
          <a:p>
            <a:r>
              <a:rPr lang="hu-HU" sz="1800" dirty="0">
                <a:effectLst/>
                <a:latin typeface="Times New Roman" panose="02020603050405020304" pitchFamily="18" charset="0"/>
                <a:ea typeface="Calibri" panose="020F0502020204030204" pitchFamily="34" charset="0"/>
              </a:rPr>
              <a:t>A következő helyszíneken került sor a mérések elvégzésére:</a:t>
            </a:r>
          </a:p>
          <a:p>
            <a:pPr marL="0" indent="0">
              <a:buNone/>
            </a:pPr>
            <a:endParaRPr lang="hu-HU" dirty="0"/>
          </a:p>
        </p:txBody>
      </p:sp>
      <p:graphicFrame>
        <p:nvGraphicFramePr>
          <p:cNvPr id="4" name="Táblázat 3">
            <a:extLst>
              <a:ext uri="{FF2B5EF4-FFF2-40B4-BE49-F238E27FC236}">
                <a16:creationId xmlns:a16="http://schemas.microsoft.com/office/drawing/2014/main" id="{DCBB4A13-506C-4C2E-8D82-7AFCBD45C011}"/>
              </a:ext>
            </a:extLst>
          </p:cNvPr>
          <p:cNvGraphicFramePr>
            <a:graphicFrameLocks noGrp="1"/>
          </p:cNvGraphicFramePr>
          <p:nvPr>
            <p:extLst>
              <p:ext uri="{D42A27DB-BD31-4B8C-83A1-F6EECF244321}">
                <p14:modId xmlns:p14="http://schemas.microsoft.com/office/powerpoint/2010/main" val="671913375"/>
              </p:ext>
            </p:extLst>
          </p:nvPr>
        </p:nvGraphicFramePr>
        <p:xfrm>
          <a:off x="2077278" y="2902226"/>
          <a:ext cx="7523922" cy="1776831"/>
        </p:xfrm>
        <a:graphic>
          <a:graphicData uri="http://schemas.openxmlformats.org/drawingml/2006/table">
            <a:tbl>
              <a:tblPr>
                <a:tableStyleId>{5C22544A-7EE6-4342-B048-85BDC9FD1C3A}</a:tableStyleId>
              </a:tblPr>
              <a:tblGrid>
                <a:gridCol w="1031338">
                  <a:extLst>
                    <a:ext uri="{9D8B030D-6E8A-4147-A177-3AD203B41FA5}">
                      <a16:colId xmlns:a16="http://schemas.microsoft.com/office/drawing/2014/main" val="2846810151"/>
                    </a:ext>
                  </a:extLst>
                </a:gridCol>
                <a:gridCol w="4530273">
                  <a:extLst>
                    <a:ext uri="{9D8B030D-6E8A-4147-A177-3AD203B41FA5}">
                      <a16:colId xmlns:a16="http://schemas.microsoft.com/office/drawing/2014/main" val="2222211878"/>
                    </a:ext>
                  </a:extLst>
                </a:gridCol>
                <a:gridCol w="1173234">
                  <a:extLst>
                    <a:ext uri="{9D8B030D-6E8A-4147-A177-3AD203B41FA5}">
                      <a16:colId xmlns:a16="http://schemas.microsoft.com/office/drawing/2014/main" val="1726339094"/>
                    </a:ext>
                  </a:extLst>
                </a:gridCol>
                <a:gridCol w="789077">
                  <a:extLst>
                    <a:ext uri="{9D8B030D-6E8A-4147-A177-3AD203B41FA5}">
                      <a16:colId xmlns:a16="http://schemas.microsoft.com/office/drawing/2014/main" val="3139373990"/>
                    </a:ext>
                  </a:extLst>
                </a:gridCol>
              </a:tblGrid>
              <a:tr h="300729">
                <a:tc gridSpan="4">
                  <a:txBody>
                    <a:bodyPr/>
                    <a:lstStyle/>
                    <a:p>
                      <a:pPr algn="ctr">
                        <a:lnSpc>
                          <a:spcPct val="100000"/>
                        </a:lnSpc>
                        <a:spcBef>
                          <a:spcPts val="150"/>
                        </a:spcBef>
                        <a:spcAft>
                          <a:spcPts val="150"/>
                        </a:spcAft>
                        <a:tabLst>
                          <a:tab pos="2070735" algn="l"/>
                          <a:tab pos="4231005" algn="l"/>
                        </a:tabLst>
                      </a:pPr>
                      <a:r>
                        <a:rPr lang="hu-HU" sz="1400">
                          <a:effectLst/>
                          <a:latin typeface="Times New Roman" panose="02020603050405020304" pitchFamily="18" charset="0"/>
                          <a:cs typeface="Times New Roman" panose="02020603050405020304" pitchFamily="18" charset="0"/>
                        </a:rPr>
                        <a:t>Mérési pont</a:t>
                      </a:r>
                      <a:endParaRPr lang="hu-HU" sz="1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hu-HU"/>
                    </a:p>
                  </a:txBody>
                  <a:tcPr/>
                </a:tc>
                <a:tc hMerge="1">
                  <a:txBody>
                    <a:bodyPr/>
                    <a:lstStyle/>
                    <a:p>
                      <a:endParaRPr lang="hu-HU"/>
                    </a:p>
                  </a:txBody>
                  <a:tcPr/>
                </a:tc>
                <a:tc hMerge="1">
                  <a:txBody>
                    <a:bodyPr/>
                    <a:lstStyle/>
                    <a:p>
                      <a:endParaRPr lang="hu-HU"/>
                    </a:p>
                  </a:txBody>
                  <a:tcPr/>
                </a:tc>
                <a:extLst>
                  <a:ext uri="{0D108BD9-81ED-4DB2-BD59-A6C34878D82A}">
                    <a16:rowId xmlns:a16="http://schemas.microsoft.com/office/drawing/2014/main" val="541720144"/>
                  </a:ext>
                </a:extLst>
              </a:tr>
              <a:tr h="573915">
                <a:tc>
                  <a:txBody>
                    <a:bodyPr/>
                    <a:lstStyle/>
                    <a:p>
                      <a:pPr algn="ctr">
                        <a:lnSpc>
                          <a:spcPct val="100000"/>
                        </a:lnSpc>
                        <a:spcBef>
                          <a:spcPts val="300"/>
                        </a:spcBef>
                        <a:spcAft>
                          <a:spcPts val="1000"/>
                        </a:spcAft>
                        <a:tabLst>
                          <a:tab pos="2070735" algn="l"/>
                        </a:tabLst>
                      </a:pPr>
                      <a:r>
                        <a:rPr lang="hu-HU" sz="1400" dirty="0">
                          <a:effectLst/>
                          <a:latin typeface="Times New Roman" panose="02020603050405020304" pitchFamily="18" charset="0"/>
                          <a:cs typeface="Times New Roman" panose="02020603050405020304" pitchFamily="18" charset="0"/>
                        </a:rPr>
                        <a:t>Jele</a:t>
                      </a:r>
                      <a:endParaRPr lang="hu-HU"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0000"/>
                        </a:lnSpc>
                        <a:spcBef>
                          <a:spcPts val="300"/>
                        </a:spcBef>
                        <a:spcAft>
                          <a:spcPts val="1000"/>
                        </a:spcAft>
                        <a:tabLst>
                          <a:tab pos="2070735" algn="l"/>
                        </a:tabLst>
                      </a:pPr>
                      <a:r>
                        <a:rPr lang="hu-HU" sz="1400" dirty="0">
                          <a:effectLst/>
                          <a:latin typeface="Times New Roman" panose="02020603050405020304" pitchFamily="18" charset="0"/>
                          <a:cs typeface="Times New Roman" panose="02020603050405020304" pitchFamily="18" charset="0"/>
                        </a:rPr>
                        <a:t>Helye</a:t>
                      </a:r>
                      <a:endParaRPr lang="hu-HU"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0000"/>
                        </a:lnSpc>
                        <a:spcBef>
                          <a:spcPts val="150"/>
                        </a:spcBef>
                        <a:spcAft>
                          <a:spcPts val="1000"/>
                        </a:spcAft>
                        <a:tabLst>
                          <a:tab pos="2070735" algn="l"/>
                        </a:tabLst>
                      </a:pPr>
                      <a:r>
                        <a:rPr lang="hu-HU" sz="1400" dirty="0">
                          <a:effectLst/>
                          <a:latin typeface="Times New Roman" panose="02020603050405020304" pitchFamily="18" charset="0"/>
                          <a:cs typeface="Times New Roman" panose="02020603050405020304" pitchFamily="18" charset="0"/>
                        </a:rPr>
                        <a:t>Magassága</a:t>
                      </a:r>
                    </a:p>
                    <a:p>
                      <a:pPr algn="ctr">
                        <a:lnSpc>
                          <a:spcPct val="100000"/>
                        </a:lnSpc>
                        <a:spcAft>
                          <a:spcPts val="150"/>
                        </a:spcAft>
                        <a:tabLst>
                          <a:tab pos="2070735" algn="l"/>
                        </a:tabLst>
                      </a:pPr>
                      <a:r>
                        <a:rPr lang="hu-HU" sz="1400" dirty="0">
                          <a:effectLst/>
                          <a:latin typeface="Times New Roman" panose="02020603050405020304" pitchFamily="18" charset="0"/>
                          <a:cs typeface="Times New Roman" panose="02020603050405020304" pitchFamily="18" charset="0"/>
                        </a:rPr>
                        <a:t>[m]</a:t>
                      </a:r>
                      <a:endParaRPr lang="hu-HU"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0000"/>
                        </a:lnSpc>
                        <a:spcBef>
                          <a:spcPts val="300"/>
                        </a:spcBef>
                        <a:spcAft>
                          <a:spcPts val="1000"/>
                        </a:spcAft>
                        <a:tabLst>
                          <a:tab pos="2070735" algn="l"/>
                        </a:tabLst>
                      </a:pPr>
                      <a:r>
                        <a:rPr lang="hu-HU" sz="1400" dirty="0">
                          <a:effectLst/>
                          <a:latin typeface="Times New Roman" panose="02020603050405020304" pitchFamily="18" charset="0"/>
                          <a:cs typeface="Times New Roman" panose="02020603050405020304" pitchFamily="18" charset="0"/>
                        </a:rPr>
                        <a:t>Jellege</a:t>
                      </a:r>
                      <a:endParaRPr lang="hu-HU"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264394721"/>
                  </a:ext>
                </a:extLst>
              </a:tr>
              <a:tr h="300729">
                <a:tc>
                  <a:txBody>
                    <a:bodyPr/>
                    <a:lstStyle/>
                    <a:p>
                      <a:pPr algn="ctr">
                        <a:lnSpc>
                          <a:spcPct val="100000"/>
                        </a:lnSpc>
                        <a:spcBef>
                          <a:spcPts val="150"/>
                        </a:spcBef>
                        <a:spcAft>
                          <a:spcPts val="150"/>
                        </a:spcAft>
                        <a:tabLst>
                          <a:tab pos="2070735" algn="l"/>
                        </a:tabLst>
                      </a:pPr>
                      <a:r>
                        <a:rPr lang="hu-HU" sz="1400">
                          <a:effectLst/>
                          <a:latin typeface="Times New Roman" panose="02020603050405020304" pitchFamily="18" charset="0"/>
                          <a:cs typeface="Times New Roman" panose="02020603050405020304" pitchFamily="18" charset="0"/>
                        </a:rPr>
                        <a:t>R-Z02</a:t>
                      </a:r>
                      <a:endParaRPr lang="hu-HU" sz="1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359410" algn="ctr">
                        <a:lnSpc>
                          <a:spcPct val="100000"/>
                        </a:lnSpc>
                        <a:spcAft>
                          <a:spcPts val="300"/>
                        </a:spcAft>
                      </a:pPr>
                      <a:r>
                        <a:rPr lang="hu-HU" sz="1400" dirty="0">
                          <a:effectLst/>
                          <a:latin typeface="Times New Roman" panose="02020603050405020304" pitchFamily="18" charset="0"/>
                          <a:cs typeface="Times New Roman" panose="02020603050405020304" pitchFamily="18" charset="0"/>
                        </a:rPr>
                        <a:t>Sajópetri, Dózsa Gy. út 95., hrsz.: 476</a:t>
                      </a:r>
                      <a:endParaRPr lang="hu-HU" sz="1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00000"/>
                        </a:lnSpc>
                        <a:spcAft>
                          <a:spcPts val="1000"/>
                        </a:spcAft>
                        <a:tabLst>
                          <a:tab pos="2070735" algn="l"/>
                        </a:tabLst>
                      </a:pPr>
                      <a:r>
                        <a:rPr lang="hu-HU" sz="1400">
                          <a:effectLst/>
                          <a:latin typeface="Times New Roman" panose="02020603050405020304" pitchFamily="18" charset="0"/>
                          <a:cs typeface="Times New Roman" panose="02020603050405020304" pitchFamily="18" charset="0"/>
                        </a:rPr>
                        <a:t>1,5</a:t>
                      </a:r>
                      <a:endParaRPr lang="hu-HU" sz="1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0000"/>
                        </a:lnSpc>
                        <a:spcAft>
                          <a:spcPts val="1000"/>
                        </a:spcAft>
                        <a:tabLst>
                          <a:tab pos="2070735" algn="l"/>
                        </a:tabLst>
                      </a:pPr>
                      <a:r>
                        <a:rPr lang="hu-HU" sz="1400">
                          <a:effectLst/>
                          <a:latin typeface="Times New Roman" panose="02020603050405020304" pitchFamily="18" charset="0"/>
                          <a:cs typeface="Times New Roman" panose="02020603050405020304" pitchFamily="18" charset="0"/>
                        </a:rPr>
                        <a:t>ZT</a:t>
                      </a:r>
                      <a:endParaRPr lang="hu-HU" sz="1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047304821"/>
                  </a:ext>
                </a:extLst>
              </a:tr>
              <a:tr h="300729">
                <a:tc>
                  <a:txBody>
                    <a:bodyPr/>
                    <a:lstStyle/>
                    <a:p>
                      <a:pPr algn="ctr">
                        <a:lnSpc>
                          <a:spcPct val="100000"/>
                        </a:lnSpc>
                        <a:spcBef>
                          <a:spcPts val="150"/>
                        </a:spcBef>
                        <a:spcAft>
                          <a:spcPts val="150"/>
                        </a:spcAft>
                        <a:tabLst>
                          <a:tab pos="2070735" algn="l"/>
                        </a:tabLst>
                      </a:pPr>
                      <a:r>
                        <a:rPr lang="hu-HU" sz="1400">
                          <a:effectLst/>
                          <a:latin typeface="Times New Roman" panose="02020603050405020304" pitchFamily="18" charset="0"/>
                          <a:cs typeface="Times New Roman" panose="02020603050405020304" pitchFamily="18" charset="0"/>
                        </a:rPr>
                        <a:t>R-Z03</a:t>
                      </a:r>
                      <a:endParaRPr lang="hu-HU" sz="1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359410" algn="ctr">
                        <a:lnSpc>
                          <a:spcPct val="100000"/>
                        </a:lnSpc>
                        <a:spcAft>
                          <a:spcPts val="300"/>
                        </a:spcAft>
                      </a:pPr>
                      <a:r>
                        <a:rPr lang="hu-HU" sz="1400">
                          <a:effectLst/>
                          <a:latin typeface="Times New Roman" panose="02020603050405020304" pitchFamily="18" charset="0"/>
                          <a:cs typeface="Times New Roman" panose="02020603050405020304" pitchFamily="18" charset="0"/>
                        </a:rPr>
                        <a:t>Sajópetri, Zöldfa u. 1., hrsz.: 2</a:t>
                      </a:r>
                      <a:endParaRPr lang="hu-HU"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00000"/>
                        </a:lnSpc>
                        <a:spcAft>
                          <a:spcPts val="1000"/>
                        </a:spcAft>
                        <a:tabLst>
                          <a:tab pos="2070735" algn="l"/>
                        </a:tabLst>
                      </a:pPr>
                      <a:r>
                        <a:rPr lang="hu-HU" sz="1400">
                          <a:effectLst/>
                          <a:latin typeface="Times New Roman" panose="02020603050405020304" pitchFamily="18" charset="0"/>
                          <a:cs typeface="Times New Roman" panose="02020603050405020304" pitchFamily="18" charset="0"/>
                        </a:rPr>
                        <a:t>1,5</a:t>
                      </a:r>
                      <a:endParaRPr lang="hu-HU" sz="1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0000"/>
                        </a:lnSpc>
                        <a:spcAft>
                          <a:spcPts val="1000"/>
                        </a:spcAft>
                        <a:tabLst>
                          <a:tab pos="2070735" algn="l"/>
                        </a:tabLst>
                      </a:pPr>
                      <a:r>
                        <a:rPr lang="hu-HU" sz="1400">
                          <a:effectLst/>
                          <a:latin typeface="Times New Roman" panose="02020603050405020304" pitchFamily="18" charset="0"/>
                          <a:cs typeface="Times New Roman" panose="02020603050405020304" pitchFamily="18" charset="0"/>
                        </a:rPr>
                        <a:t>ZT</a:t>
                      </a:r>
                      <a:endParaRPr lang="hu-HU" sz="1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97741918"/>
                  </a:ext>
                </a:extLst>
              </a:tr>
              <a:tr h="300729">
                <a:tc>
                  <a:txBody>
                    <a:bodyPr/>
                    <a:lstStyle/>
                    <a:p>
                      <a:pPr algn="ctr">
                        <a:lnSpc>
                          <a:spcPct val="100000"/>
                        </a:lnSpc>
                        <a:spcBef>
                          <a:spcPts val="150"/>
                        </a:spcBef>
                        <a:spcAft>
                          <a:spcPts val="150"/>
                        </a:spcAft>
                        <a:tabLst>
                          <a:tab pos="2070735" algn="l"/>
                        </a:tabLst>
                      </a:pPr>
                      <a:r>
                        <a:rPr lang="hu-HU" sz="1400">
                          <a:effectLst/>
                          <a:latin typeface="Times New Roman" panose="02020603050405020304" pitchFamily="18" charset="0"/>
                          <a:cs typeface="Times New Roman" panose="02020603050405020304" pitchFamily="18" charset="0"/>
                        </a:rPr>
                        <a:t>R-Z04</a:t>
                      </a:r>
                      <a:endParaRPr lang="hu-HU" sz="1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0000"/>
                        </a:lnSpc>
                        <a:spcAft>
                          <a:spcPts val="1000"/>
                        </a:spcAft>
                      </a:pPr>
                      <a:r>
                        <a:rPr lang="hu-HU" sz="1400">
                          <a:effectLst/>
                          <a:latin typeface="Times New Roman" panose="02020603050405020304" pitchFamily="18" charset="0"/>
                          <a:cs typeface="Times New Roman" panose="02020603050405020304" pitchFamily="18" charset="0"/>
                        </a:rPr>
                        <a:t>Sajópetri, Rózsa u. 1., hrsz.: 457</a:t>
                      </a:r>
                      <a:endParaRPr lang="hu-HU" sz="1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Aft>
                          <a:spcPts val="1000"/>
                        </a:spcAft>
                        <a:tabLst>
                          <a:tab pos="2070735" algn="l"/>
                        </a:tabLst>
                      </a:pPr>
                      <a:r>
                        <a:rPr lang="hu-HU" sz="1400">
                          <a:effectLst/>
                          <a:latin typeface="Times New Roman" panose="02020603050405020304" pitchFamily="18" charset="0"/>
                          <a:cs typeface="Times New Roman" panose="02020603050405020304" pitchFamily="18" charset="0"/>
                        </a:rPr>
                        <a:t>1,5</a:t>
                      </a:r>
                      <a:endParaRPr lang="hu-HU" sz="1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0000"/>
                        </a:lnSpc>
                        <a:spcAft>
                          <a:spcPts val="1000"/>
                        </a:spcAft>
                        <a:tabLst>
                          <a:tab pos="2070735" algn="l"/>
                        </a:tabLst>
                      </a:pPr>
                      <a:r>
                        <a:rPr lang="hu-HU" sz="1400" dirty="0">
                          <a:effectLst/>
                          <a:latin typeface="Times New Roman" panose="02020603050405020304" pitchFamily="18" charset="0"/>
                          <a:cs typeface="Times New Roman" panose="02020603050405020304" pitchFamily="18" charset="0"/>
                        </a:rPr>
                        <a:t>ZT</a:t>
                      </a:r>
                      <a:endParaRPr lang="hu-HU"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743298187"/>
                  </a:ext>
                </a:extLst>
              </a:tr>
            </a:tbl>
          </a:graphicData>
        </a:graphic>
      </p:graphicFrame>
    </p:spTree>
    <p:extLst>
      <p:ext uri="{BB962C8B-B14F-4D97-AF65-F5344CB8AC3E}">
        <p14:creationId xmlns:p14="http://schemas.microsoft.com/office/powerpoint/2010/main" val="35467269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6000"/>
            <a:lum/>
          </a:blip>
          <a:srcRect/>
          <a:stretch>
            <a:fillRect t="-17000" b="-17000"/>
          </a:stretch>
        </a:blipFill>
        <a:effectLst/>
      </p:bgPr>
    </p:bg>
    <p:spTree>
      <p:nvGrpSpPr>
        <p:cNvPr id="1" name=""/>
        <p:cNvGrpSpPr/>
        <p:nvPr/>
      </p:nvGrpSpPr>
      <p:grpSpPr>
        <a:xfrm>
          <a:off x="0" y="0"/>
          <a:ext cx="0" cy="0"/>
          <a:chOff x="0" y="0"/>
          <a:chExt cx="0" cy="0"/>
        </a:xfrm>
      </p:grpSpPr>
      <p:pic>
        <p:nvPicPr>
          <p:cNvPr id="5" name="Kép 4">
            <a:extLst>
              <a:ext uri="{FF2B5EF4-FFF2-40B4-BE49-F238E27FC236}">
                <a16:creationId xmlns:a16="http://schemas.microsoft.com/office/drawing/2014/main" id="{3761E89A-9BA5-489B-B3E6-DA6A277E3E9E}"/>
              </a:ext>
            </a:extLst>
          </p:cNvPr>
          <p:cNvPicPr/>
          <p:nvPr/>
        </p:nvPicPr>
        <p:blipFill>
          <a:blip r:embed="rId3"/>
          <a:stretch>
            <a:fillRect/>
          </a:stretch>
        </p:blipFill>
        <p:spPr>
          <a:xfrm>
            <a:off x="1232452" y="556592"/>
            <a:ext cx="9511748" cy="5108712"/>
          </a:xfrm>
          <a:prstGeom prst="rect">
            <a:avLst/>
          </a:prstGeom>
        </p:spPr>
      </p:pic>
      <p:sp>
        <p:nvSpPr>
          <p:cNvPr id="4" name="Szövegdoboz 3">
            <a:extLst>
              <a:ext uri="{FF2B5EF4-FFF2-40B4-BE49-F238E27FC236}">
                <a16:creationId xmlns:a16="http://schemas.microsoft.com/office/drawing/2014/main" id="{FB230734-FDBB-408C-BE4B-1C0BCD29168A}"/>
              </a:ext>
            </a:extLst>
          </p:cNvPr>
          <p:cNvSpPr txBox="1"/>
          <p:nvPr/>
        </p:nvSpPr>
        <p:spPr>
          <a:xfrm>
            <a:off x="3707296" y="5665304"/>
            <a:ext cx="4462669" cy="369332"/>
          </a:xfrm>
          <a:prstGeom prst="rect">
            <a:avLst/>
          </a:prstGeom>
          <a:noFill/>
        </p:spPr>
        <p:txBody>
          <a:bodyPr wrap="square" rtlCol="0">
            <a:spAutoFit/>
          </a:bodyPr>
          <a:lstStyle/>
          <a:p>
            <a:pPr algn="ctr"/>
            <a:r>
              <a:rPr lang="hu-HU" b="1" dirty="0"/>
              <a:t>Mérési pontok elhelyezkedése</a:t>
            </a:r>
          </a:p>
        </p:txBody>
      </p:sp>
    </p:spTree>
    <p:extLst>
      <p:ext uri="{BB962C8B-B14F-4D97-AF65-F5344CB8AC3E}">
        <p14:creationId xmlns:p14="http://schemas.microsoft.com/office/powerpoint/2010/main" val="13430418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6000"/>
            <a:lum/>
          </a:blip>
          <a:srcRect/>
          <a:stretch>
            <a:fillRect t="-17000" b="-17000"/>
          </a:stretch>
        </a:blipFill>
        <a:effectLst/>
      </p:bgPr>
    </p:bg>
    <p:spTree>
      <p:nvGrpSpPr>
        <p:cNvPr id="1" name=""/>
        <p:cNvGrpSpPr/>
        <p:nvPr/>
      </p:nvGrpSpPr>
      <p:grpSpPr>
        <a:xfrm>
          <a:off x="0" y="0"/>
          <a:ext cx="0" cy="0"/>
          <a:chOff x="0" y="0"/>
          <a:chExt cx="0" cy="0"/>
        </a:xfrm>
      </p:grpSpPr>
      <p:graphicFrame>
        <p:nvGraphicFramePr>
          <p:cNvPr id="4" name="Táblázat 3">
            <a:extLst>
              <a:ext uri="{FF2B5EF4-FFF2-40B4-BE49-F238E27FC236}">
                <a16:creationId xmlns:a16="http://schemas.microsoft.com/office/drawing/2014/main" id="{1A7DFBD8-0221-4344-8174-516482217AA9}"/>
              </a:ext>
            </a:extLst>
          </p:cNvPr>
          <p:cNvGraphicFramePr>
            <a:graphicFrameLocks noGrp="1"/>
          </p:cNvGraphicFramePr>
          <p:nvPr>
            <p:extLst>
              <p:ext uri="{D42A27DB-BD31-4B8C-83A1-F6EECF244321}">
                <p14:modId xmlns:p14="http://schemas.microsoft.com/office/powerpoint/2010/main" val="3888135819"/>
              </p:ext>
            </p:extLst>
          </p:nvPr>
        </p:nvGraphicFramePr>
        <p:xfrm>
          <a:off x="1834971" y="572617"/>
          <a:ext cx="7855681" cy="1659134"/>
        </p:xfrm>
        <a:graphic>
          <a:graphicData uri="http://schemas.openxmlformats.org/drawingml/2006/table">
            <a:tbl>
              <a:tblPr firstRow="1" firstCol="1" bandRow="1">
                <a:tableStyleId>{5C22544A-7EE6-4342-B048-85BDC9FD1C3A}</a:tableStyleId>
              </a:tblPr>
              <a:tblGrid>
                <a:gridCol w="1110656">
                  <a:extLst>
                    <a:ext uri="{9D8B030D-6E8A-4147-A177-3AD203B41FA5}">
                      <a16:colId xmlns:a16="http://schemas.microsoft.com/office/drawing/2014/main" val="3493468159"/>
                    </a:ext>
                  </a:extLst>
                </a:gridCol>
                <a:gridCol w="3413057">
                  <a:extLst>
                    <a:ext uri="{9D8B030D-6E8A-4147-A177-3AD203B41FA5}">
                      <a16:colId xmlns:a16="http://schemas.microsoft.com/office/drawing/2014/main" val="2095001393"/>
                    </a:ext>
                  </a:extLst>
                </a:gridCol>
                <a:gridCol w="1110656">
                  <a:extLst>
                    <a:ext uri="{9D8B030D-6E8A-4147-A177-3AD203B41FA5}">
                      <a16:colId xmlns:a16="http://schemas.microsoft.com/office/drawing/2014/main" val="1142996651"/>
                    </a:ext>
                  </a:extLst>
                </a:gridCol>
                <a:gridCol w="1110656">
                  <a:extLst>
                    <a:ext uri="{9D8B030D-6E8A-4147-A177-3AD203B41FA5}">
                      <a16:colId xmlns:a16="http://schemas.microsoft.com/office/drawing/2014/main" val="1672071614"/>
                    </a:ext>
                  </a:extLst>
                </a:gridCol>
                <a:gridCol w="1110656">
                  <a:extLst>
                    <a:ext uri="{9D8B030D-6E8A-4147-A177-3AD203B41FA5}">
                      <a16:colId xmlns:a16="http://schemas.microsoft.com/office/drawing/2014/main" val="2587090547"/>
                    </a:ext>
                  </a:extLst>
                </a:gridCol>
              </a:tblGrid>
              <a:tr h="282440">
                <a:tc rowSpan="2">
                  <a:txBody>
                    <a:bodyPr/>
                    <a:lstStyle/>
                    <a:p>
                      <a:pPr marL="179705" algn="ctr">
                        <a:lnSpc>
                          <a:spcPct val="115000"/>
                        </a:lnSpc>
                        <a:spcAft>
                          <a:spcPts val="600"/>
                        </a:spcAft>
                      </a:pPr>
                      <a:r>
                        <a:rPr lang="hu-HU" sz="1200">
                          <a:effectLst/>
                        </a:rPr>
                        <a:t>Mérési pont jele</a:t>
                      </a:r>
                      <a:endParaRPr lang="hu-HU" sz="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rowSpan="2">
                  <a:txBody>
                    <a:bodyPr/>
                    <a:lstStyle/>
                    <a:p>
                      <a:pPr marL="179705" algn="ctr">
                        <a:lnSpc>
                          <a:spcPct val="115000"/>
                        </a:lnSpc>
                        <a:spcAft>
                          <a:spcPts val="600"/>
                        </a:spcAft>
                      </a:pPr>
                      <a:r>
                        <a:rPr lang="hu-HU" sz="1200">
                          <a:effectLst/>
                        </a:rPr>
                        <a:t>Mérési pont</a:t>
                      </a:r>
                      <a:endParaRPr lang="hu-HU" sz="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gridSpan="3">
                  <a:txBody>
                    <a:bodyPr/>
                    <a:lstStyle/>
                    <a:p>
                      <a:pPr marL="179705" algn="ctr">
                        <a:lnSpc>
                          <a:spcPct val="115000"/>
                        </a:lnSpc>
                        <a:spcAft>
                          <a:spcPts val="600"/>
                        </a:spcAft>
                      </a:pPr>
                      <a:r>
                        <a:rPr lang="hu-HU" sz="1200">
                          <a:effectLst/>
                        </a:rPr>
                        <a:t>Megítélési szint (LAM) [dB]</a:t>
                      </a:r>
                      <a:endParaRPr lang="hu-HU" sz="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hu-HU"/>
                    </a:p>
                  </a:txBody>
                  <a:tcPr/>
                </a:tc>
                <a:tc hMerge="1">
                  <a:txBody>
                    <a:bodyPr/>
                    <a:lstStyle/>
                    <a:p>
                      <a:endParaRPr lang="hu-HU"/>
                    </a:p>
                  </a:txBody>
                  <a:tcPr/>
                </a:tc>
                <a:extLst>
                  <a:ext uri="{0D108BD9-81ED-4DB2-BD59-A6C34878D82A}">
                    <a16:rowId xmlns:a16="http://schemas.microsoft.com/office/drawing/2014/main" val="3689046036"/>
                  </a:ext>
                </a:extLst>
              </a:tr>
              <a:tr h="600027">
                <a:tc vMerge="1">
                  <a:txBody>
                    <a:bodyPr/>
                    <a:lstStyle/>
                    <a:p>
                      <a:endParaRPr lang="hu-HU"/>
                    </a:p>
                  </a:txBody>
                  <a:tcPr/>
                </a:tc>
                <a:tc vMerge="1">
                  <a:txBody>
                    <a:bodyPr/>
                    <a:lstStyle/>
                    <a:p>
                      <a:endParaRPr lang="hu-HU"/>
                    </a:p>
                  </a:txBody>
                  <a:tcPr/>
                </a:tc>
                <a:tc>
                  <a:txBody>
                    <a:bodyPr/>
                    <a:lstStyle/>
                    <a:p>
                      <a:pPr marL="179705" algn="ctr">
                        <a:lnSpc>
                          <a:spcPct val="115000"/>
                        </a:lnSpc>
                        <a:spcAft>
                          <a:spcPts val="600"/>
                        </a:spcAft>
                      </a:pPr>
                      <a:r>
                        <a:rPr lang="hu-HU" sz="1200">
                          <a:effectLst/>
                        </a:rPr>
                        <a:t>2020.06.12.</a:t>
                      </a:r>
                      <a:endParaRPr lang="hu-HU" sz="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179705" algn="ctr">
                        <a:lnSpc>
                          <a:spcPct val="115000"/>
                        </a:lnSpc>
                        <a:spcAft>
                          <a:spcPts val="600"/>
                        </a:spcAft>
                      </a:pPr>
                      <a:r>
                        <a:rPr lang="hu-HU" sz="1200">
                          <a:effectLst/>
                        </a:rPr>
                        <a:t>2020.12.08.</a:t>
                      </a:r>
                      <a:endParaRPr lang="hu-HU" sz="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179705" algn="ctr">
                        <a:lnSpc>
                          <a:spcPct val="115000"/>
                        </a:lnSpc>
                        <a:spcAft>
                          <a:spcPts val="600"/>
                        </a:spcAft>
                      </a:pPr>
                      <a:r>
                        <a:rPr lang="hu-HU" sz="1200">
                          <a:effectLst/>
                        </a:rPr>
                        <a:t>2020.12.21.</a:t>
                      </a:r>
                      <a:endParaRPr lang="hu-HU" sz="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94004910"/>
                  </a:ext>
                </a:extLst>
              </a:tr>
              <a:tr h="258889">
                <a:tc>
                  <a:txBody>
                    <a:bodyPr/>
                    <a:lstStyle/>
                    <a:p>
                      <a:pPr marL="179705" algn="ctr">
                        <a:lnSpc>
                          <a:spcPct val="115000"/>
                        </a:lnSpc>
                        <a:spcAft>
                          <a:spcPts val="600"/>
                        </a:spcAft>
                      </a:pPr>
                      <a:r>
                        <a:rPr lang="hu-HU" sz="1100">
                          <a:effectLst/>
                        </a:rPr>
                        <a:t>R-Z02</a:t>
                      </a:r>
                      <a:endParaRPr lang="hu-HU" sz="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179705" algn="ctr">
                        <a:lnSpc>
                          <a:spcPct val="115000"/>
                        </a:lnSpc>
                        <a:spcAft>
                          <a:spcPts val="600"/>
                        </a:spcAft>
                      </a:pPr>
                      <a:r>
                        <a:rPr lang="hu-HU" sz="1100">
                          <a:effectLst/>
                        </a:rPr>
                        <a:t>Sajópetri, Dózsa Gy. út 95., hrsz.: 476</a:t>
                      </a:r>
                      <a:endParaRPr lang="hu-HU" sz="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179705" algn="ctr">
                        <a:lnSpc>
                          <a:spcPct val="115000"/>
                        </a:lnSpc>
                        <a:spcAft>
                          <a:spcPts val="600"/>
                        </a:spcAft>
                      </a:pPr>
                      <a:r>
                        <a:rPr lang="hu-HU" sz="1100">
                          <a:effectLst/>
                        </a:rPr>
                        <a:t>39</a:t>
                      </a:r>
                      <a:endParaRPr lang="hu-HU" sz="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179705" algn="ctr">
                        <a:lnSpc>
                          <a:spcPct val="115000"/>
                        </a:lnSpc>
                        <a:spcAft>
                          <a:spcPts val="600"/>
                        </a:spcAft>
                      </a:pPr>
                      <a:r>
                        <a:rPr lang="hu-HU" sz="1100">
                          <a:effectLst/>
                        </a:rPr>
                        <a:t>39</a:t>
                      </a:r>
                      <a:endParaRPr lang="hu-HU" sz="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179705" algn="ctr">
                        <a:lnSpc>
                          <a:spcPct val="115000"/>
                        </a:lnSpc>
                        <a:spcAft>
                          <a:spcPts val="600"/>
                        </a:spcAft>
                      </a:pPr>
                      <a:r>
                        <a:rPr lang="hu-HU" sz="1100">
                          <a:effectLst/>
                        </a:rPr>
                        <a:t>38</a:t>
                      </a:r>
                      <a:endParaRPr lang="hu-HU" sz="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432022359"/>
                  </a:ext>
                </a:extLst>
              </a:tr>
              <a:tr h="258889">
                <a:tc>
                  <a:txBody>
                    <a:bodyPr/>
                    <a:lstStyle/>
                    <a:p>
                      <a:pPr marL="179705" algn="ctr">
                        <a:lnSpc>
                          <a:spcPct val="115000"/>
                        </a:lnSpc>
                        <a:spcAft>
                          <a:spcPts val="600"/>
                        </a:spcAft>
                      </a:pPr>
                      <a:r>
                        <a:rPr lang="hu-HU" sz="1100">
                          <a:effectLst/>
                        </a:rPr>
                        <a:t>R-Z03</a:t>
                      </a:r>
                      <a:endParaRPr lang="hu-HU" sz="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179705" algn="ctr">
                        <a:lnSpc>
                          <a:spcPct val="115000"/>
                        </a:lnSpc>
                        <a:spcAft>
                          <a:spcPts val="600"/>
                        </a:spcAft>
                      </a:pPr>
                      <a:r>
                        <a:rPr lang="hu-HU" sz="1100" dirty="0">
                          <a:effectLst/>
                        </a:rPr>
                        <a:t>Sajópetri, Zöldfa u. 1., hrsz.: 2</a:t>
                      </a:r>
                      <a:endParaRPr lang="hu-HU" sz="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179705" algn="ctr">
                        <a:lnSpc>
                          <a:spcPct val="115000"/>
                        </a:lnSpc>
                        <a:spcAft>
                          <a:spcPts val="600"/>
                        </a:spcAft>
                      </a:pPr>
                      <a:r>
                        <a:rPr lang="hu-HU" sz="1100">
                          <a:effectLst/>
                        </a:rPr>
                        <a:t>40</a:t>
                      </a:r>
                      <a:endParaRPr lang="hu-HU" sz="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179705" algn="ctr">
                        <a:lnSpc>
                          <a:spcPct val="115000"/>
                        </a:lnSpc>
                        <a:spcAft>
                          <a:spcPts val="600"/>
                        </a:spcAft>
                      </a:pPr>
                      <a:r>
                        <a:rPr lang="hu-HU" sz="1100">
                          <a:effectLst/>
                        </a:rPr>
                        <a:t>40</a:t>
                      </a:r>
                      <a:endParaRPr lang="hu-HU" sz="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179705" algn="ctr">
                        <a:lnSpc>
                          <a:spcPct val="115000"/>
                        </a:lnSpc>
                        <a:spcAft>
                          <a:spcPts val="600"/>
                        </a:spcAft>
                      </a:pPr>
                      <a:r>
                        <a:rPr lang="hu-HU" sz="1100">
                          <a:effectLst/>
                        </a:rPr>
                        <a:t>40</a:t>
                      </a:r>
                      <a:endParaRPr lang="hu-HU" sz="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425417948"/>
                  </a:ext>
                </a:extLst>
              </a:tr>
              <a:tr h="258889">
                <a:tc>
                  <a:txBody>
                    <a:bodyPr/>
                    <a:lstStyle/>
                    <a:p>
                      <a:pPr marL="179705" algn="ctr">
                        <a:lnSpc>
                          <a:spcPct val="115000"/>
                        </a:lnSpc>
                        <a:spcAft>
                          <a:spcPts val="600"/>
                        </a:spcAft>
                      </a:pPr>
                      <a:r>
                        <a:rPr lang="hu-HU" sz="1100">
                          <a:effectLst/>
                        </a:rPr>
                        <a:t>R-Z04</a:t>
                      </a:r>
                      <a:endParaRPr lang="hu-HU" sz="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179705" algn="ctr">
                        <a:lnSpc>
                          <a:spcPct val="115000"/>
                        </a:lnSpc>
                        <a:spcAft>
                          <a:spcPts val="600"/>
                        </a:spcAft>
                      </a:pPr>
                      <a:r>
                        <a:rPr lang="hu-HU" sz="1100">
                          <a:effectLst/>
                        </a:rPr>
                        <a:t>Sajópetri, Rózsa u.2., hrsz.: 457</a:t>
                      </a:r>
                      <a:endParaRPr lang="hu-HU" sz="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179705" algn="ctr">
                        <a:lnSpc>
                          <a:spcPct val="115000"/>
                        </a:lnSpc>
                        <a:spcAft>
                          <a:spcPts val="600"/>
                        </a:spcAft>
                      </a:pPr>
                      <a:r>
                        <a:rPr lang="hu-HU" sz="1100">
                          <a:effectLst/>
                        </a:rPr>
                        <a:t>37</a:t>
                      </a:r>
                      <a:endParaRPr lang="hu-HU" sz="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179705" algn="ctr">
                        <a:lnSpc>
                          <a:spcPct val="115000"/>
                        </a:lnSpc>
                        <a:spcAft>
                          <a:spcPts val="600"/>
                        </a:spcAft>
                      </a:pPr>
                      <a:r>
                        <a:rPr lang="hu-HU" sz="1100">
                          <a:effectLst/>
                        </a:rPr>
                        <a:t>37</a:t>
                      </a:r>
                      <a:endParaRPr lang="hu-HU" sz="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179705" algn="ctr">
                        <a:lnSpc>
                          <a:spcPct val="115000"/>
                        </a:lnSpc>
                        <a:spcAft>
                          <a:spcPts val="600"/>
                        </a:spcAft>
                      </a:pPr>
                      <a:r>
                        <a:rPr lang="hu-HU" sz="1100" dirty="0">
                          <a:effectLst/>
                        </a:rPr>
                        <a:t>37</a:t>
                      </a:r>
                      <a:endParaRPr lang="hu-HU" sz="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4090029648"/>
                  </a:ext>
                </a:extLst>
              </a:tr>
            </a:tbl>
          </a:graphicData>
        </a:graphic>
      </p:graphicFrame>
      <p:sp>
        <p:nvSpPr>
          <p:cNvPr id="5" name="Rectangle 1">
            <a:extLst>
              <a:ext uri="{FF2B5EF4-FFF2-40B4-BE49-F238E27FC236}">
                <a16:creationId xmlns:a16="http://schemas.microsoft.com/office/drawing/2014/main" id="{98200EA6-2AC6-4845-8957-343C05BFF544}"/>
              </a:ext>
            </a:extLst>
          </p:cNvPr>
          <p:cNvSpPr>
            <a:spLocks noChangeArrowheads="1"/>
          </p:cNvSpPr>
          <p:nvPr/>
        </p:nvSpPr>
        <p:spPr bwMode="auto">
          <a:xfrm>
            <a:off x="783829" y="203285"/>
            <a:ext cx="266504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hu-HU" altLang="hu-HU" b="1"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 mérési eredmények</a:t>
            </a:r>
            <a:r>
              <a:rPr kumimoji="0" lang="hu-HU" altLang="hu-HU"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endParaRPr kumimoji="0" lang="hu-HU" altLang="hu-HU" b="0" i="0" u="none" strike="noStrike" cap="none" normalizeH="0" baseline="0" dirty="0">
              <a:ln>
                <a:noFill/>
              </a:ln>
              <a:solidFill>
                <a:schemeClr val="tx1"/>
              </a:solidFill>
              <a:effectLst/>
              <a:latin typeface="Arial" panose="020B0604020202020204" pitchFamily="34" charset="0"/>
            </a:endParaRPr>
          </a:p>
        </p:txBody>
      </p:sp>
      <p:graphicFrame>
        <p:nvGraphicFramePr>
          <p:cNvPr id="6" name="Táblázat 5">
            <a:extLst>
              <a:ext uri="{FF2B5EF4-FFF2-40B4-BE49-F238E27FC236}">
                <a16:creationId xmlns:a16="http://schemas.microsoft.com/office/drawing/2014/main" id="{EEAD4336-5892-48EE-8A34-0C44294FA85E}"/>
              </a:ext>
            </a:extLst>
          </p:cNvPr>
          <p:cNvGraphicFramePr>
            <a:graphicFrameLocks noGrp="1"/>
          </p:cNvGraphicFramePr>
          <p:nvPr>
            <p:extLst>
              <p:ext uri="{D42A27DB-BD31-4B8C-83A1-F6EECF244321}">
                <p14:modId xmlns:p14="http://schemas.microsoft.com/office/powerpoint/2010/main" val="1151209056"/>
              </p:ext>
            </p:extLst>
          </p:nvPr>
        </p:nvGraphicFramePr>
        <p:xfrm>
          <a:off x="1480930" y="3436681"/>
          <a:ext cx="8627168" cy="2318076"/>
        </p:xfrm>
        <a:graphic>
          <a:graphicData uri="http://schemas.openxmlformats.org/drawingml/2006/table">
            <a:tbl>
              <a:tblPr firstRow="1" firstCol="1" bandRow="1">
                <a:tableStyleId>{5C22544A-7EE6-4342-B048-85BDC9FD1C3A}</a:tableStyleId>
              </a:tblPr>
              <a:tblGrid>
                <a:gridCol w="1092087">
                  <a:extLst>
                    <a:ext uri="{9D8B030D-6E8A-4147-A177-3AD203B41FA5}">
                      <a16:colId xmlns:a16="http://schemas.microsoft.com/office/drawing/2014/main" val="2610716380"/>
                    </a:ext>
                  </a:extLst>
                </a:gridCol>
                <a:gridCol w="3285122">
                  <a:extLst>
                    <a:ext uri="{9D8B030D-6E8A-4147-A177-3AD203B41FA5}">
                      <a16:colId xmlns:a16="http://schemas.microsoft.com/office/drawing/2014/main" val="2134882871"/>
                    </a:ext>
                  </a:extLst>
                </a:gridCol>
                <a:gridCol w="1092087">
                  <a:extLst>
                    <a:ext uri="{9D8B030D-6E8A-4147-A177-3AD203B41FA5}">
                      <a16:colId xmlns:a16="http://schemas.microsoft.com/office/drawing/2014/main" val="1012600493"/>
                    </a:ext>
                  </a:extLst>
                </a:gridCol>
                <a:gridCol w="1092087">
                  <a:extLst>
                    <a:ext uri="{9D8B030D-6E8A-4147-A177-3AD203B41FA5}">
                      <a16:colId xmlns:a16="http://schemas.microsoft.com/office/drawing/2014/main" val="3088549405"/>
                    </a:ext>
                  </a:extLst>
                </a:gridCol>
                <a:gridCol w="1092087">
                  <a:extLst>
                    <a:ext uri="{9D8B030D-6E8A-4147-A177-3AD203B41FA5}">
                      <a16:colId xmlns:a16="http://schemas.microsoft.com/office/drawing/2014/main" val="2880772529"/>
                    </a:ext>
                  </a:extLst>
                </a:gridCol>
                <a:gridCol w="973698">
                  <a:extLst>
                    <a:ext uri="{9D8B030D-6E8A-4147-A177-3AD203B41FA5}">
                      <a16:colId xmlns:a16="http://schemas.microsoft.com/office/drawing/2014/main" val="3089120682"/>
                    </a:ext>
                  </a:extLst>
                </a:gridCol>
              </a:tblGrid>
              <a:tr h="398505">
                <a:tc rowSpan="2">
                  <a:txBody>
                    <a:bodyPr/>
                    <a:lstStyle/>
                    <a:p>
                      <a:pPr algn="ctr">
                        <a:lnSpc>
                          <a:spcPct val="115000"/>
                        </a:lnSpc>
                        <a:spcAft>
                          <a:spcPts val="1000"/>
                        </a:spcAft>
                      </a:pPr>
                      <a:r>
                        <a:rPr lang="hu-HU" sz="1200">
                          <a:effectLst/>
                        </a:rPr>
                        <a:t>Mérési pont jele</a:t>
                      </a:r>
                      <a:endParaRPr lang="hu-H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rowSpan="2">
                  <a:txBody>
                    <a:bodyPr/>
                    <a:lstStyle/>
                    <a:p>
                      <a:pPr algn="ctr">
                        <a:lnSpc>
                          <a:spcPct val="115000"/>
                        </a:lnSpc>
                        <a:spcAft>
                          <a:spcPts val="1000"/>
                        </a:spcAft>
                      </a:pPr>
                      <a:r>
                        <a:rPr lang="hu-HU" sz="1200" dirty="0">
                          <a:effectLst/>
                        </a:rPr>
                        <a:t>Mérési pont</a:t>
                      </a:r>
                      <a:endParaRPr lang="hu-HU"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gridSpan="3">
                  <a:txBody>
                    <a:bodyPr/>
                    <a:lstStyle/>
                    <a:p>
                      <a:pPr algn="ctr">
                        <a:lnSpc>
                          <a:spcPct val="115000"/>
                        </a:lnSpc>
                        <a:spcAft>
                          <a:spcPts val="1000"/>
                        </a:spcAft>
                      </a:pPr>
                      <a:r>
                        <a:rPr lang="hu-HU" sz="1200">
                          <a:effectLst/>
                        </a:rPr>
                        <a:t>Megítélési szint (LAM) [dB]</a:t>
                      </a:r>
                      <a:endParaRPr lang="hu-H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hu-HU"/>
                    </a:p>
                  </a:txBody>
                  <a:tcPr/>
                </a:tc>
                <a:tc hMerge="1">
                  <a:txBody>
                    <a:bodyPr/>
                    <a:lstStyle/>
                    <a:p>
                      <a:endParaRPr lang="hu-HU"/>
                    </a:p>
                  </a:txBody>
                  <a:tcPr/>
                </a:tc>
                <a:tc rowSpan="2">
                  <a:txBody>
                    <a:bodyPr/>
                    <a:lstStyle/>
                    <a:p>
                      <a:pPr algn="ctr">
                        <a:lnSpc>
                          <a:spcPct val="115000"/>
                        </a:lnSpc>
                        <a:spcAft>
                          <a:spcPts val="1000"/>
                        </a:spcAft>
                      </a:pPr>
                      <a:r>
                        <a:rPr lang="hu-HU" sz="1200">
                          <a:effectLst/>
                        </a:rPr>
                        <a:t>L</a:t>
                      </a:r>
                      <a:r>
                        <a:rPr lang="hu-HU" sz="1200" baseline="-25000">
                          <a:effectLst/>
                        </a:rPr>
                        <a:t>KH, nappal</a:t>
                      </a:r>
                      <a:r>
                        <a:rPr lang="hu-HU" sz="1200">
                          <a:effectLst/>
                        </a:rPr>
                        <a:t> [dB]</a:t>
                      </a:r>
                      <a:endParaRPr lang="hu-H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099512257"/>
                  </a:ext>
                </a:extLst>
              </a:tr>
              <a:tr h="823848">
                <a:tc vMerge="1">
                  <a:txBody>
                    <a:bodyPr/>
                    <a:lstStyle/>
                    <a:p>
                      <a:endParaRPr lang="hu-HU"/>
                    </a:p>
                  </a:txBody>
                  <a:tcPr/>
                </a:tc>
                <a:tc vMerge="1">
                  <a:txBody>
                    <a:bodyPr/>
                    <a:lstStyle/>
                    <a:p>
                      <a:endParaRPr lang="hu-HU"/>
                    </a:p>
                  </a:txBody>
                  <a:tcPr/>
                </a:tc>
                <a:tc>
                  <a:txBody>
                    <a:bodyPr/>
                    <a:lstStyle/>
                    <a:p>
                      <a:pPr algn="ctr">
                        <a:lnSpc>
                          <a:spcPct val="115000"/>
                        </a:lnSpc>
                        <a:spcAft>
                          <a:spcPts val="1000"/>
                        </a:spcAft>
                      </a:pPr>
                      <a:r>
                        <a:rPr lang="hu-HU" sz="1200">
                          <a:effectLst/>
                        </a:rPr>
                        <a:t>2020.06.12.</a:t>
                      </a:r>
                      <a:endParaRPr lang="hu-H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hu-HU" sz="1200">
                          <a:effectLst/>
                        </a:rPr>
                        <a:t>2019.04.18.</a:t>
                      </a:r>
                      <a:endParaRPr lang="hu-H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hu-HU" sz="1200">
                          <a:effectLst/>
                        </a:rPr>
                        <a:t>2019.04.18.</a:t>
                      </a:r>
                      <a:endParaRPr lang="hu-H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vMerge="1">
                  <a:txBody>
                    <a:bodyPr/>
                    <a:lstStyle/>
                    <a:p>
                      <a:endParaRPr lang="hu-HU"/>
                    </a:p>
                  </a:txBody>
                  <a:tcPr/>
                </a:tc>
                <a:extLst>
                  <a:ext uri="{0D108BD9-81ED-4DB2-BD59-A6C34878D82A}">
                    <a16:rowId xmlns:a16="http://schemas.microsoft.com/office/drawing/2014/main" val="2198096722"/>
                  </a:ext>
                </a:extLst>
              </a:tr>
              <a:tr h="365241">
                <a:tc>
                  <a:txBody>
                    <a:bodyPr/>
                    <a:lstStyle/>
                    <a:p>
                      <a:pPr algn="ctr">
                        <a:lnSpc>
                          <a:spcPct val="115000"/>
                        </a:lnSpc>
                        <a:spcAft>
                          <a:spcPts val="1000"/>
                        </a:spcAft>
                      </a:pPr>
                      <a:r>
                        <a:rPr lang="hu-HU" sz="1100">
                          <a:effectLst/>
                        </a:rPr>
                        <a:t>R-Z02</a:t>
                      </a:r>
                      <a:endParaRPr lang="hu-H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hu-HU" sz="1100">
                          <a:effectLst/>
                        </a:rPr>
                        <a:t>Sajópetri, Dózsa Gy. út 95., hrsz.: 476</a:t>
                      </a:r>
                      <a:endParaRPr lang="hu-H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hu-HU" sz="1100">
                          <a:effectLst/>
                        </a:rPr>
                        <a:t>39</a:t>
                      </a:r>
                      <a:endParaRPr lang="hu-H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hu-HU" sz="1100">
                          <a:effectLst/>
                        </a:rPr>
                        <a:t>39</a:t>
                      </a:r>
                      <a:endParaRPr lang="hu-H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hu-HU" sz="1100">
                          <a:effectLst/>
                        </a:rPr>
                        <a:t>38</a:t>
                      </a:r>
                      <a:endParaRPr lang="hu-H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hu-HU" sz="1100">
                          <a:effectLst/>
                        </a:rPr>
                        <a:t>40</a:t>
                      </a:r>
                      <a:endParaRPr lang="hu-H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97933517"/>
                  </a:ext>
                </a:extLst>
              </a:tr>
              <a:tr h="365241">
                <a:tc>
                  <a:txBody>
                    <a:bodyPr/>
                    <a:lstStyle/>
                    <a:p>
                      <a:pPr algn="ctr">
                        <a:lnSpc>
                          <a:spcPct val="115000"/>
                        </a:lnSpc>
                        <a:spcAft>
                          <a:spcPts val="1000"/>
                        </a:spcAft>
                      </a:pPr>
                      <a:r>
                        <a:rPr lang="hu-HU" sz="1100">
                          <a:effectLst/>
                        </a:rPr>
                        <a:t>R-Z03</a:t>
                      </a:r>
                      <a:endParaRPr lang="hu-H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hu-HU" sz="1100">
                          <a:effectLst/>
                        </a:rPr>
                        <a:t>Sajópetri, Zöldfa u. 1., hrsz.: 2</a:t>
                      </a:r>
                      <a:endParaRPr lang="hu-H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hu-HU" sz="1100">
                          <a:effectLst/>
                        </a:rPr>
                        <a:t>40</a:t>
                      </a:r>
                      <a:endParaRPr lang="hu-H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hu-HU" sz="1100">
                          <a:effectLst/>
                        </a:rPr>
                        <a:t>40</a:t>
                      </a:r>
                      <a:endParaRPr lang="hu-H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hu-HU" sz="1100">
                          <a:effectLst/>
                        </a:rPr>
                        <a:t>40</a:t>
                      </a:r>
                      <a:endParaRPr lang="hu-H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hu-HU" sz="1100">
                          <a:effectLst/>
                        </a:rPr>
                        <a:t>40</a:t>
                      </a:r>
                      <a:endParaRPr lang="hu-H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846830888"/>
                  </a:ext>
                </a:extLst>
              </a:tr>
              <a:tr h="365241">
                <a:tc>
                  <a:txBody>
                    <a:bodyPr/>
                    <a:lstStyle/>
                    <a:p>
                      <a:pPr algn="ctr">
                        <a:lnSpc>
                          <a:spcPct val="115000"/>
                        </a:lnSpc>
                        <a:spcAft>
                          <a:spcPts val="1000"/>
                        </a:spcAft>
                      </a:pPr>
                      <a:r>
                        <a:rPr lang="hu-HU" sz="1100">
                          <a:effectLst/>
                        </a:rPr>
                        <a:t>R-Z04</a:t>
                      </a:r>
                      <a:endParaRPr lang="hu-H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hu-HU" sz="1100">
                          <a:effectLst/>
                        </a:rPr>
                        <a:t>Sajópetri, Rózsa u.2., hrsz.: 457</a:t>
                      </a:r>
                      <a:endParaRPr lang="hu-H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hu-HU" sz="1100">
                          <a:effectLst/>
                        </a:rPr>
                        <a:t>37</a:t>
                      </a:r>
                      <a:endParaRPr lang="hu-H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hu-HU" sz="1100">
                          <a:effectLst/>
                        </a:rPr>
                        <a:t>37</a:t>
                      </a:r>
                      <a:endParaRPr lang="hu-H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hu-HU" sz="1100">
                          <a:effectLst/>
                        </a:rPr>
                        <a:t>37</a:t>
                      </a:r>
                      <a:endParaRPr lang="hu-H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hu-HU" sz="1100" dirty="0">
                          <a:effectLst/>
                        </a:rPr>
                        <a:t>40</a:t>
                      </a:r>
                      <a:endParaRPr lang="hu-HU"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998546484"/>
                  </a:ext>
                </a:extLst>
              </a:tr>
            </a:tbl>
          </a:graphicData>
        </a:graphic>
      </p:graphicFrame>
      <p:sp>
        <p:nvSpPr>
          <p:cNvPr id="7" name="Rectangle 1">
            <a:extLst>
              <a:ext uri="{FF2B5EF4-FFF2-40B4-BE49-F238E27FC236}">
                <a16:creationId xmlns:a16="http://schemas.microsoft.com/office/drawing/2014/main" id="{857D3135-0E32-459D-872D-0194ECC37158}"/>
              </a:ext>
            </a:extLst>
          </p:cNvPr>
          <p:cNvSpPr>
            <a:spLocks noChangeArrowheads="1"/>
          </p:cNvSpPr>
          <p:nvPr/>
        </p:nvSpPr>
        <p:spPr bwMode="auto">
          <a:xfrm>
            <a:off x="783828" y="2770895"/>
            <a:ext cx="597478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hu-HU" altLang="hu-HU" b="1"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 mérési eredmények határértékkel való összehasonlítása</a:t>
            </a:r>
            <a:r>
              <a:rPr kumimoji="0" lang="hu-HU" altLang="hu-HU"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endParaRPr kumimoji="0" lang="hu-HU" altLang="hu-HU"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3037733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6000"/>
            <a:lum/>
          </a:blip>
          <a:srcRect/>
          <a:stretch>
            <a:fillRect t="-17000" b="-17000"/>
          </a:stretch>
        </a:blipFill>
        <a:effectLst/>
      </p:bgPr>
    </p:bg>
    <p:spTree>
      <p:nvGrpSpPr>
        <p:cNvPr id="1" name=""/>
        <p:cNvGrpSpPr/>
        <p:nvPr/>
      </p:nvGrpSpPr>
      <p:grpSpPr>
        <a:xfrm>
          <a:off x="0" y="0"/>
          <a:ext cx="0" cy="0"/>
          <a:chOff x="0" y="0"/>
          <a:chExt cx="0" cy="0"/>
        </a:xfrm>
      </p:grpSpPr>
      <p:sp>
        <p:nvSpPr>
          <p:cNvPr id="3" name="Tartalom helye 2">
            <a:extLst>
              <a:ext uri="{FF2B5EF4-FFF2-40B4-BE49-F238E27FC236}">
                <a16:creationId xmlns:a16="http://schemas.microsoft.com/office/drawing/2014/main" id="{D1DEC40B-2C8E-4846-8CDB-BB15B6D99469}"/>
              </a:ext>
            </a:extLst>
          </p:cNvPr>
          <p:cNvSpPr>
            <a:spLocks noGrp="1"/>
          </p:cNvSpPr>
          <p:nvPr>
            <p:ph idx="1"/>
          </p:nvPr>
        </p:nvSpPr>
        <p:spPr>
          <a:xfrm>
            <a:off x="192156" y="414269"/>
            <a:ext cx="10515600" cy="579645"/>
          </a:xfrm>
        </p:spPr>
        <p:txBody>
          <a:bodyPr>
            <a:normAutofit/>
          </a:bodyPr>
          <a:lstStyle/>
          <a:p>
            <a:pPr marL="0" indent="0">
              <a:buNone/>
            </a:pPr>
            <a:r>
              <a:rPr lang="hu-HU" sz="2000" b="1" dirty="0"/>
              <a:t>30 dB-es hatásterület (védendő ingatlanok irányába): </a:t>
            </a:r>
            <a:r>
              <a:rPr lang="hu-HU" sz="1800" dirty="0">
                <a:effectLst/>
                <a:latin typeface="Times New Roman" panose="02020603050405020304" pitchFamily="18" charset="0"/>
                <a:ea typeface="Calibri" panose="020F0502020204030204" pitchFamily="34" charset="0"/>
                <a:cs typeface="Times New Roman" panose="02020603050405020304" pitchFamily="18" charset="0"/>
              </a:rPr>
              <a:t>A hatásterület nagysága az osztályozótól: 900 m</a:t>
            </a:r>
          </a:p>
          <a:p>
            <a:pPr marL="0" indent="0">
              <a:buNone/>
            </a:pPr>
            <a:endParaRPr lang="hu-HU" sz="2000" b="1" dirty="0"/>
          </a:p>
        </p:txBody>
      </p:sp>
      <p:pic>
        <p:nvPicPr>
          <p:cNvPr id="4" name="Kép 3">
            <a:extLst>
              <a:ext uri="{FF2B5EF4-FFF2-40B4-BE49-F238E27FC236}">
                <a16:creationId xmlns:a16="http://schemas.microsoft.com/office/drawing/2014/main" id="{2C1F0561-4CEC-4549-9AFB-494E51D94CB8}"/>
              </a:ext>
            </a:extLst>
          </p:cNvPr>
          <p:cNvPicPr/>
          <p:nvPr/>
        </p:nvPicPr>
        <p:blipFill>
          <a:blip r:embed="rId3"/>
          <a:stretch>
            <a:fillRect/>
          </a:stretch>
        </p:blipFill>
        <p:spPr>
          <a:xfrm>
            <a:off x="1480931" y="993915"/>
            <a:ext cx="9144000" cy="5449816"/>
          </a:xfrm>
          <a:prstGeom prst="rect">
            <a:avLst/>
          </a:prstGeom>
        </p:spPr>
      </p:pic>
    </p:spTree>
    <p:extLst>
      <p:ext uri="{BB962C8B-B14F-4D97-AF65-F5344CB8AC3E}">
        <p14:creationId xmlns:p14="http://schemas.microsoft.com/office/powerpoint/2010/main" val="1046290174"/>
      </p:ext>
    </p:extLst>
  </p:cSld>
  <p:clrMapOvr>
    <a:masterClrMapping/>
  </p:clrMapOvr>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TotalTime>
  <Words>639</Words>
  <Application>Microsoft Office PowerPoint</Application>
  <PresentationFormat>Szélesvásznú</PresentationFormat>
  <Paragraphs>96</Paragraphs>
  <Slides>10</Slides>
  <Notes>0</Notes>
  <HiddenSlides>0</HiddenSlides>
  <MMClips>0</MMClips>
  <ScaleCrop>false</ScaleCrop>
  <HeadingPairs>
    <vt:vector size="6" baseType="variant">
      <vt:variant>
        <vt:lpstr>Használt betűtípusok</vt:lpstr>
      </vt:variant>
      <vt:variant>
        <vt:i4>6</vt:i4>
      </vt:variant>
      <vt:variant>
        <vt:lpstr>Téma</vt:lpstr>
      </vt:variant>
      <vt:variant>
        <vt:i4>1</vt:i4>
      </vt:variant>
      <vt:variant>
        <vt:lpstr>Diacímek</vt:lpstr>
      </vt:variant>
      <vt:variant>
        <vt:i4>10</vt:i4>
      </vt:variant>
    </vt:vector>
  </HeadingPairs>
  <TitlesOfParts>
    <vt:vector size="17" baseType="lpstr">
      <vt:lpstr>Arial</vt:lpstr>
      <vt:lpstr>Arial Black</vt:lpstr>
      <vt:lpstr>Calibri</vt:lpstr>
      <vt:lpstr>Calibri Light</vt:lpstr>
      <vt:lpstr>Symbol</vt:lpstr>
      <vt:lpstr>Times New Roman</vt:lpstr>
      <vt:lpstr>Office-téma</vt:lpstr>
      <vt:lpstr>„Sajópetri I.-kavics” védnevű bánya működésére vonatkozó BO-08/KTF/09917-34/2018. számú környezetvédelmi engedély módosítása</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„Sajópetri I.-kavics” védnevű bánya működésére vonatkozó BO-08/KTF/09917-34/2018. számú környezetvédelmi engedély módosítása</dc:title>
  <dc:creator>Attila Kocski</dc:creator>
  <cp:lastModifiedBy>Attila Kocski</cp:lastModifiedBy>
  <cp:revision>5</cp:revision>
  <dcterms:created xsi:type="dcterms:W3CDTF">2021-03-03T17:08:01Z</dcterms:created>
  <dcterms:modified xsi:type="dcterms:W3CDTF">2021-03-03T17:49:17Z</dcterms:modified>
</cp:coreProperties>
</file>