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9" r:id="rId4"/>
    <p:sldId id="260" r:id="rId5"/>
    <p:sldId id="263" r:id="rId6"/>
    <p:sldId id="265" r:id="rId7"/>
    <p:sldId id="261" r:id="rId8"/>
    <p:sldId id="264" r:id="rId9"/>
    <p:sldId id="268" r:id="rId10"/>
    <p:sldId id="269" r:id="rId11"/>
    <p:sldId id="270" r:id="rId12"/>
    <p:sldId id="271" r:id="rId13"/>
    <p:sldId id="266" r:id="rId14"/>
    <p:sldId id="257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06"/>
    <p:restoredTop sz="94627"/>
  </p:normalViewPr>
  <p:slideViewPr>
    <p:cSldViewPr snapToGrid="0" snapToObjects="1">
      <p:cViewPr varScale="1">
        <p:scale>
          <a:sx n="99" d="100"/>
          <a:sy n="99" d="100"/>
        </p:scale>
        <p:origin x="5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ím és képaláír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dézet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évkártya idéze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gaz vagy ham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
Második szint
Harmadik szint
Negyedik szint
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4/28/21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cím 2">
            <a:extLst>
              <a:ext uri="{FF2B5EF4-FFF2-40B4-BE49-F238E27FC236}">
                <a16:creationId xmlns:a16="http://schemas.microsoft.com/office/drawing/2014/main" id="{82569C5C-E3F0-4B4D-9347-166188AAF0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6779" y="1035952"/>
            <a:ext cx="8915399" cy="1126283"/>
          </a:xfrm>
        </p:spPr>
        <p:txBody>
          <a:bodyPr/>
          <a:lstStyle/>
          <a:p>
            <a:pPr algn="ctr"/>
            <a:r>
              <a:rPr lang="hu-HU" b="1" cap="small" dirty="0"/>
              <a:t>Mezőkeresztes</a:t>
            </a:r>
          </a:p>
          <a:p>
            <a:pPr algn="ctr"/>
            <a:r>
              <a:rPr lang="hu-HU" b="1" cap="small" dirty="0"/>
              <a:t>Szarvasmarhatartó telep korszerűsítésének környezeti hatásvizsgálati tervdokumentációja</a:t>
            </a:r>
            <a:r>
              <a:rPr lang="hu-HU" b="1" dirty="0"/>
              <a:t> </a:t>
            </a:r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2C8FCF3-A5A3-5A4D-9DDB-DA8DA775DF1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1670" y="2439839"/>
            <a:ext cx="5105355" cy="3931496"/>
          </a:xfrm>
          <a:prstGeom prst="rect">
            <a:avLst/>
          </a:prstGeom>
        </p:spPr>
      </p:pic>
      <p:sp>
        <p:nvSpPr>
          <p:cNvPr id="5" name="Rectangle 1">
            <a:extLst>
              <a:ext uri="{FF2B5EF4-FFF2-40B4-BE49-F238E27FC236}">
                <a16:creationId xmlns:a16="http://schemas.microsoft.com/office/drawing/2014/main" id="{4EB0FAEE-8B79-8F4C-9AF3-DE7B006BFEC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 bwMode="auto">
          <a:xfrm>
            <a:off x="2846791" y="512732"/>
            <a:ext cx="506083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altLang="hu-HU" sz="28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Aranykalász 1955 Kft</a:t>
            </a:r>
            <a:endParaRPr kumimoji="0" lang="hu-HU" altLang="hu-H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866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:a16="http://schemas.microsoft.com/office/drawing/2014/main" id="{12C34CAE-A43A-7642-9B14-3FD043FB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6392" y="1727199"/>
            <a:ext cx="8915400" cy="47074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Felszín alatti víz, mint hatásviselő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A szarvasmarha telepen az állattartó tevékenység felszín alatti vizekre gyakorolt hatásának nyomon követése céljából 2 db talajvíz-figyelőkút került kialakításra. </a:t>
            </a:r>
          </a:p>
          <a:p>
            <a:pPr marL="0" indent="0">
              <a:buNone/>
            </a:pPr>
            <a:r>
              <a:rPr lang="hu-HU" i="1" dirty="0"/>
              <a:t>Mérési eredmények</a:t>
            </a:r>
          </a:p>
          <a:p>
            <a:pPr marL="0" indent="0">
              <a:buNone/>
            </a:pPr>
            <a:r>
              <a:rPr lang="hu-HU" dirty="0"/>
              <a:t>Az ammónium koncentráció mindkét kút esetében stagnál, B szennyezettségi érték alatti. 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Cím 1">
            <a:extLst>
              <a:ext uri="{FF2B5EF4-FFF2-40B4-BE49-F238E27FC236}">
                <a16:creationId xmlns:a16="http://schemas.microsoft.com/office/drawing/2014/main" id="{46059C56-9166-2B40-88DA-B427F89817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6392" y="268510"/>
            <a:ext cx="8911687" cy="1280890"/>
          </a:xfrm>
        </p:spPr>
        <p:txBody>
          <a:bodyPr/>
          <a:lstStyle/>
          <a:p>
            <a:pPr algn="ctr"/>
            <a:r>
              <a:rPr lang="hu-HU" dirty="0"/>
              <a:t>A hatásfolyamatok és a hatásterületek leírása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2DF52015-7194-7E45-8E38-3CC395D3F5CF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822662" y="4080932"/>
            <a:ext cx="4459605" cy="2531533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94F183DB-DEE5-694B-BB40-3AD78C23B2A7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739149" y="4080932"/>
            <a:ext cx="4138930" cy="248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618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43B710AF-0E70-5041-A2EA-000D9D78EE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7992" y="166910"/>
            <a:ext cx="8911687" cy="1280890"/>
          </a:xfrm>
        </p:spPr>
        <p:txBody>
          <a:bodyPr/>
          <a:lstStyle/>
          <a:p>
            <a:pPr algn="ctr"/>
            <a:r>
              <a:rPr lang="hu-HU" dirty="0"/>
              <a:t>A hatásfolyamatok és a hatásterületek leírása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9876CCF-E20E-284A-882A-6556269F2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38300" y="1769533"/>
            <a:ext cx="8915400" cy="5088467"/>
          </a:xfrm>
        </p:spPr>
        <p:txBody>
          <a:bodyPr/>
          <a:lstStyle/>
          <a:p>
            <a:pPr marL="0" indent="0">
              <a:buNone/>
            </a:pPr>
            <a:r>
              <a:rPr lang="hu-HU" b="1" dirty="0"/>
              <a:t>Felszín alatti víz, mint hatásviselő</a:t>
            </a:r>
            <a:endParaRPr lang="hu-HU" dirty="0"/>
          </a:p>
          <a:p>
            <a:pPr marL="0" indent="0">
              <a:buNone/>
            </a:pPr>
            <a:r>
              <a:rPr lang="hu-HU" dirty="0"/>
              <a:t>A nitrát koncentrációja a vizsgált kutak esetében csökkenő tendenciát mutat, B szennyezettségi értéket meghaladva. 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endParaRPr lang="hu-HU" sz="1400" dirty="0"/>
          </a:p>
          <a:p>
            <a:endParaRPr lang="hu-HU" dirty="0"/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7A53C4B4-CA34-0444-BDBB-04E001D8204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38300" y="3275012"/>
            <a:ext cx="4157980" cy="2477135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FE227453-396E-ED48-8C67-D95773A0448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281843" y="3275012"/>
            <a:ext cx="3786294" cy="247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756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1">
            <a:extLst>
              <a:ext uri="{FF2B5EF4-FFF2-40B4-BE49-F238E27FC236}">
                <a16:creationId xmlns:a16="http://schemas.microsoft.com/office/drawing/2014/main" id="{4611367C-4BED-1441-AD07-D55DF4BAD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7992" y="166910"/>
            <a:ext cx="8911687" cy="1280890"/>
          </a:xfrm>
        </p:spPr>
        <p:txBody>
          <a:bodyPr/>
          <a:lstStyle/>
          <a:p>
            <a:pPr algn="ctr"/>
            <a:r>
              <a:rPr lang="hu-HU" dirty="0"/>
              <a:t>A hatásfolyamatok és a hatásterületek leírása</a:t>
            </a:r>
          </a:p>
        </p:txBody>
      </p:sp>
      <p:sp>
        <p:nvSpPr>
          <p:cNvPr id="5" name="Szövegdoboz 4">
            <a:extLst>
              <a:ext uri="{FF2B5EF4-FFF2-40B4-BE49-F238E27FC236}">
                <a16:creationId xmlns:a16="http://schemas.microsoft.com/office/drawing/2014/main" id="{50DA2169-92EC-954F-B253-C1CD7DA2971F}"/>
              </a:ext>
            </a:extLst>
          </p:cNvPr>
          <p:cNvSpPr txBox="1"/>
          <p:nvPr/>
        </p:nvSpPr>
        <p:spPr>
          <a:xfrm>
            <a:off x="1346246" y="1022963"/>
            <a:ext cx="1035517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u-HU" dirty="0"/>
          </a:p>
          <a:p>
            <a:r>
              <a:rPr lang="hu-HU" b="1" dirty="0"/>
              <a:t>Felszín alatti víz, mint hatásviselő</a:t>
            </a:r>
            <a:endParaRPr lang="hu-HU" dirty="0"/>
          </a:p>
          <a:p>
            <a:r>
              <a:rPr lang="hu-HU" dirty="0"/>
              <a:t>A szulfát koncentrációja a vizsgált kutak csökkenő – B szennyezettségi határérték 2018-ig meghaladó - tendenciát mutat az elvégzett értékelés alapján. </a:t>
            </a:r>
          </a:p>
          <a:p>
            <a:endParaRPr lang="hu-HU" dirty="0"/>
          </a:p>
        </p:txBody>
      </p:sp>
      <p:pic>
        <p:nvPicPr>
          <p:cNvPr id="6" name="Kép 5">
            <a:extLst>
              <a:ext uri="{FF2B5EF4-FFF2-40B4-BE49-F238E27FC236}">
                <a16:creationId xmlns:a16="http://schemas.microsoft.com/office/drawing/2014/main" id="{F8B4D4DB-06A3-1746-9C31-D5DB40F121E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346246" y="2303853"/>
            <a:ext cx="4407535" cy="2649220"/>
          </a:xfrm>
          <a:prstGeom prst="rect">
            <a:avLst/>
          </a:prstGeom>
        </p:spPr>
      </p:pic>
      <p:pic>
        <p:nvPicPr>
          <p:cNvPr id="7" name="Kép 6">
            <a:extLst>
              <a:ext uri="{FF2B5EF4-FFF2-40B4-BE49-F238E27FC236}">
                <a16:creationId xmlns:a16="http://schemas.microsoft.com/office/drawing/2014/main" id="{40A2FBE4-D4AF-FE4B-A3AA-72C470B8437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6325067" y="2316553"/>
            <a:ext cx="4386580" cy="2636520"/>
          </a:xfrm>
          <a:prstGeom prst="rect">
            <a:avLst/>
          </a:prstGeom>
        </p:spPr>
      </p:pic>
      <p:sp>
        <p:nvSpPr>
          <p:cNvPr id="8" name="Téglalap 7">
            <a:extLst>
              <a:ext uri="{FF2B5EF4-FFF2-40B4-BE49-F238E27FC236}">
                <a16:creationId xmlns:a16="http://schemas.microsoft.com/office/drawing/2014/main" id="{2E01F4CD-D40F-A046-AABD-3082B80B3FD8}"/>
              </a:ext>
            </a:extLst>
          </p:cNvPr>
          <p:cNvSpPr/>
          <p:nvPr/>
        </p:nvSpPr>
        <p:spPr>
          <a:xfrm>
            <a:off x="1346246" y="5083162"/>
            <a:ext cx="93654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u-HU" sz="1400" dirty="0"/>
              <a:t>A szennyezés jellege a mind a természeti, mint az ültetett növényzet számára jellegű, azaz tápanyag forrásként hasznosul. Ennek következtében a kialakult nitrátszennyezésnek – amíg az a növényzet számára nem elérhető mélységben tartózkodik – a környezetre gyakorolt hatása kedvezőtlen (tovaterjedés). </a:t>
            </a:r>
          </a:p>
          <a:p>
            <a:pPr algn="just"/>
            <a:endParaRPr lang="hu-HU" sz="1400" dirty="0"/>
          </a:p>
          <a:p>
            <a:pPr algn="just"/>
            <a:r>
              <a:rPr lang="hu-HU" sz="1400" dirty="0"/>
              <a:t>Amint viszont a tovaterjedést hatékonyan gátló növényzet számára könnyen elérhető mélységbe kerül a környezetre gyakorolt hatása inkább kedvező lesz. </a:t>
            </a:r>
          </a:p>
        </p:txBody>
      </p:sp>
    </p:spTree>
    <p:extLst>
      <p:ext uri="{BB962C8B-B14F-4D97-AF65-F5344CB8AC3E}">
        <p14:creationId xmlns:p14="http://schemas.microsoft.com/office/powerpoint/2010/main" val="27654194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2B1F8C4-2037-C04D-846F-AEF53107F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434" y="134713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dirty="0"/>
              <a:t>A hatásfolyamatok és a hatásterületek leírása</a:t>
            </a:r>
            <a:br>
              <a:rPr lang="hu-HU" b="1" i="1" cap="all" dirty="0"/>
            </a:br>
            <a:br>
              <a:rPr lang="hu-HU" b="1" i="1" cap="all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49B4645-D410-6741-8CF8-C79D99521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6930" y="1415603"/>
            <a:ext cx="9619960" cy="5065690"/>
          </a:xfrm>
        </p:spPr>
        <p:txBody>
          <a:bodyPr/>
          <a:lstStyle/>
          <a:p>
            <a:pPr marL="0" indent="0">
              <a:buNone/>
            </a:pPr>
            <a:r>
              <a:rPr lang="hu-HU" b="1" dirty="0"/>
              <a:t>Természetvédelem</a:t>
            </a:r>
          </a:p>
        </p:txBody>
      </p:sp>
      <p:pic>
        <p:nvPicPr>
          <p:cNvPr id="5" name="Kép 4">
            <a:extLst>
              <a:ext uri="{FF2B5EF4-FFF2-40B4-BE49-F238E27FC236}">
                <a16:creationId xmlns:a16="http://schemas.microsoft.com/office/drawing/2014/main" id="{B3854279-4307-5343-BE3C-FA9B6417916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37473" y="3024220"/>
            <a:ext cx="5282932" cy="364263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Szövegdoboz 9">
            <a:extLst>
              <a:ext uri="{FF2B5EF4-FFF2-40B4-BE49-F238E27FC236}">
                <a16:creationId xmlns:a16="http://schemas.microsoft.com/office/drawing/2014/main" id="{451F8ECF-E18A-7745-AE56-092EA7E5A48D}"/>
              </a:ext>
            </a:extLst>
          </p:cNvPr>
          <p:cNvSpPr txBox="1"/>
          <p:nvPr/>
        </p:nvSpPr>
        <p:spPr>
          <a:xfrm>
            <a:off x="1236930" y="1732456"/>
            <a:ext cx="92010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dirty="0"/>
              <a:t>A tervezési terület nem része sem helyi sem országos jelentőségű védett természeti területnek. A tervezési terület közvetlen közelében nincsen védett természetei terület vagy Natura 2000 terület. </a:t>
            </a:r>
          </a:p>
          <a:p>
            <a:r>
              <a:rPr lang="hu-HU" dirty="0"/>
              <a:t>A tervezési területtől délre kb. 1000 m-re található a „Borsodi-sík” SPA - Különleges Madármegőrzési Terület (HUBN10002)</a:t>
            </a:r>
          </a:p>
        </p:txBody>
      </p:sp>
    </p:spTree>
    <p:extLst>
      <p:ext uri="{BB962C8B-B14F-4D97-AF65-F5344CB8AC3E}">
        <p14:creationId xmlns:p14="http://schemas.microsoft.com/office/powerpoint/2010/main" val="20359503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8E156E9C-ED4F-B24F-9D65-0AB254998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7019" y="1126386"/>
            <a:ext cx="2365128" cy="818324"/>
          </a:xfrm>
        </p:spPr>
        <p:txBody>
          <a:bodyPr>
            <a:normAutofit fontScale="90000"/>
          </a:bodyPr>
          <a:lstStyle/>
          <a:p>
            <a:r>
              <a:rPr lang="hu-HU" dirty="0"/>
              <a:t>Készítette: </a:t>
            </a:r>
          </a:p>
        </p:txBody>
      </p:sp>
      <p:pic>
        <p:nvPicPr>
          <p:cNvPr id="4" name="Kép 3">
            <a:extLst>
              <a:ext uri="{FF2B5EF4-FFF2-40B4-BE49-F238E27FC236}">
                <a16:creationId xmlns:a16="http://schemas.microsoft.com/office/drawing/2014/main" id="{3ABBC76A-421D-444A-B81A-9299E0D1793B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4130" y="2493739"/>
            <a:ext cx="75723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87059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C7C89BE4-53CA-FD48-8716-00761999C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Előzmény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6F084FD-826D-A247-BFB2-C1D6C4EE2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dirty="0"/>
              <a:t>Az Aranykalász 1955. Kft. (3441 Mezőkeresztes, Kossuth út 3., továbbiakban: engedélyes) – a Mezőkeresztes 0257/21 és 0259/4 hrsz. alatti ingatlanokon lévő szarvasmarhatelepen tejhasznú szarvasmarhatartó tevékenységet folytat.</a:t>
            </a:r>
          </a:p>
          <a:p>
            <a:r>
              <a:rPr lang="hu-HU" dirty="0"/>
              <a:t>A szarvasmarhatelep technológiai korszerűsítés keretében egy </a:t>
            </a:r>
            <a:r>
              <a:rPr lang="hu-HU" b="1" dirty="0"/>
              <a:t>320 férőhelyes pihenőboxos </a:t>
            </a:r>
            <a:r>
              <a:rPr lang="hu-HU" dirty="0"/>
              <a:t>hígtrágyás istállót kívánt építeni a Mezőkeresztes, 0259/4 hrsz. alatti ingatlanon. </a:t>
            </a:r>
          </a:p>
          <a:p>
            <a:r>
              <a:rPr lang="hu-HU" dirty="0"/>
              <a:t>Az előzetes vizsgálati eljárást lezáró </a:t>
            </a:r>
            <a:r>
              <a:rPr lang="hu-HU" b="1" dirty="0"/>
              <a:t>BO/32/04003-21/2020. számú határozatban</a:t>
            </a:r>
            <a:r>
              <a:rPr lang="hu-HU" dirty="0"/>
              <a:t> a környezetvédelmi hatóság környezeti hatásvizsgálati eljárás lefolytatását írta elő</a:t>
            </a:r>
            <a:r>
              <a:rPr lang="hu-HU" i="1" dirty="0"/>
              <a:t>. </a:t>
            </a:r>
            <a:endParaRPr lang="hu-HU" dirty="0"/>
          </a:p>
          <a:p>
            <a:endParaRPr lang="hu-HU" dirty="0"/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35906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ép 11">
            <a:extLst>
              <a:ext uri="{FF2B5EF4-FFF2-40B4-BE49-F238E27FC236}">
                <a16:creationId xmlns:a16="http://schemas.microsoft.com/office/drawing/2014/main" id="{D89AAD07-48C5-5742-A63C-DE9A76A54C7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9447" y="1683655"/>
            <a:ext cx="6622553" cy="4275786"/>
          </a:xfrm>
          <a:prstGeom prst="rect">
            <a:avLst/>
          </a:prstGeom>
        </p:spPr>
      </p:pic>
      <p:sp>
        <p:nvSpPr>
          <p:cNvPr id="2" name="Cím 1">
            <a:extLst>
              <a:ext uri="{FF2B5EF4-FFF2-40B4-BE49-F238E27FC236}">
                <a16:creationId xmlns:a16="http://schemas.microsoft.com/office/drawing/2014/main" id="{3DE7D33E-21E5-8D4B-BCEF-5952F3AA1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926" y="624110"/>
            <a:ext cx="4438940" cy="638020"/>
          </a:xfrm>
        </p:spPr>
        <p:txBody>
          <a:bodyPr>
            <a:normAutofit fontScale="90000"/>
          </a:bodyPr>
          <a:lstStyle/>
          <a:p>
            <a:r>
              <a:rPr lang="hu-HU" dirty="0"/>
              <a:t>Tevékenység helye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0403DBB8-E86F-A343-8C7D-2FC0C25C99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1168" y="-180303"/>
            <a:ext cx="3837346" cy="306517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endParaRPr lang="hu-HU" dirty="0"/>
          </a:p>
          <a:p>
            <a:r>
              <a:rPr lang="hu-HU" dirty="0"/>
              <a:t>A tervezett istálló helye: Mezőkeresztes 0257/21 és 0259/4 hrsz. alatti ingatlanok</a:t>
            </a:r>
          </a:p>
          <a:p>
            <a:endParaRPr lang="hu-HU" dirty="0"/>
          </a:p>
        </p:txBody>
      </p:sp>
      <p:graphicFrame>
        <p:nvGraphicFramePr>
          <p:cNvPr id="8" name="Táblázat 7">
            <a:extLst>
              <a:ext uri="{FF2B5EF4-FFF2-40B4-BE49-F238E27FC236}">
                <a16:creationId xmlns:a16="http://schemas.microsoft.com/office/drawing/2014/main" id="{E5E933EE-94BA-BC4A-8771-50054CA7B8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317886"/>
              </p:ext>
            </p:extLst>
          </p:nvPr>
        </p:nvGraphicFramePr>
        <p:xfrm>
          <a:off x="230230" y="5222662"/>
          <a:ext cx="5217531" cy="14735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3403">
                  <a:extLst>
                    <a:ext uri="{9D8B030D-6E8A-4147-A177-3AD203B41FA5}">
                      <a16:colId xmlns:a16="http://schemas.microsoft.com/office/drawing/2014/main" val="1186886379"/>
                    </a:ext>
                  </a:extLst>
                </a:gridCol>
                <a:gridCol w="1592016">
                  <a:extLst>
                    <a:ext uri="{9D8B030D-6E8A-4147-A177-3AD203B41FA5}">
                      <a16:colId xmlns:a16="http://schemas.microsoft.com/office/drawing/2014/main" val="769471203"/>
                    </a:ext>
                  </a:extLst>
                </a:gridCol>
                <a:gridCol w="1422112">
                  <a:extLst>
                    <a:ext uri="{9D8B030D-6E8A-4147-A177-3AD203B41FA5}">
                      <a16:colId xmlns:a16="http://schemas.microsoft.com/office/drawing/2014/main" val="4287640704"/>
                    </a:ext>
                  </a:extLst>
                </a:gridCol>
              </a:tblGrid>
              <a:tr h="400226">
                <a:tc>
                  <a:txBody>
                    <a:bodyPr/>
                    <a:lstStyle/>
                    <a:p>
                      <a:pPr marR="2032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Helyrajzi szám</a:t>
                      </a:r>
                      <a:endParaRPr lang="hu-HU" sz="125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Művelési ág</a:t>
                      </a:r>
                      <a:endParaRPr lang="hu-HU" sz="125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R="558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Területe (m</a:t>
                      </a:r>
                      <a:r>
                        <a:rPr lang="hu-HU" sz="1200" baseline="30000">
                          <a:effectLst/>
                        </a:rPr>
                        <a:t>2</a:t>
                      </a:r>
                      <a:r>
                        <a:rPr lang="hu-HU" sz="1200">
                          <a:effectLst/>
                        </a:rPr>
                        <a:t>)</a:t>
                      </a:r>
                      <a:endParaRPr lang="hu-HU" sz="1250" b="1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856736587"/>
                  </a:ext>
                </a:extLst>
              </a:tr>
              <a:tr h="5366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Mezőkeresztes 0257/21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38100" indent="-135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spc="0">
                          <a:effectLst/>
                        </a:rPr>
                        <a:t>szántó</a:t>
                      </a:r>
                      <a:endParaRPr lang="hu-HU" sz="1200" spc="-5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263525" marR="355600" indent="-135890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spc="0">
                          <a:effectLst/>
                        </a:rPr>
                        <a:t>7 834</a:t>
                      </a:r>
                      <a:endParaRPr lang="hu-HU" sz="1200" spc="-50">
                        <a:solidFill>
                          <a:srgbClr val="000000"/>
                        </a:solidFill>
                        <a:effectLst/>
                        <a:latin typeface="Arial Narrow" panose="020B0604020202020204" pitchFamily="34" charset="0"/>
                        <a:ea typeface="Arial Narrow" panose="020B0604020202020204" pitchFamily="34" charset="0"/>
                        <a:cs typeface="Arial Narrow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3459155770"/>
                  </a:ext>
                </a:extLst>
              </a:tr>
              <a:tr h="5366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Mezőkeresztes 0259/4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kivett, major 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67 881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55356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07853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FEAB6A7C-F364-8B4F-BF97-3AF6BDE89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0041" y="199108"/>
            <a:ext cx="8911687" cy="1280890"/>
          </a:xfrm>
        </p:spPr>
        <p:txBody>
          <a:bodyPr/>
          <a:lstStyle/>
          <a:p>
            <a:r>
              <a:rPr lang="hu-HU" dirty="0"/>
              <a:t>Szarvasmarhatartó telep létesítményei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60A2ED20-B5C7-C047-B484-09195F534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5718" y="2017689"/>
            <a:ext cx="10366935" cy="4331595"/>
          </a:xfrm>
        </p:spPr>
        <p:txBody>
          <a:bodyPr numCol="2">
            <a:normAutofit fontScale="55000" lnSpcReduction="20000"/>
          </a:bodyPr>
          <a:lstStyle/>
          <a:p>
            <a:pPr marL="0" indent="0">
              <a:buNone/>
            </a:pPr>
            <a:r>
              <a:rPr lang="hu-HU" sz="2600" b="1" dirty="0"/>
              <a:t>A szarvasmarha telepen az alábbi állattartó épületek vannak jelenleg: </a:t>
            </a:r>
          </a:p>
          <a:p>
            <a:pPr lvl="0"/>
            <a:r>
              <a:rPr lang="hu-HU" sz="2600" dirty="0"/>
              <a:t>4 db egyenként 128 férőhelyes termelőistálló</a:t>
            </a:r>
          </a:p>
          <a:p>
            <a:pPr lvl="0"/>
            <a:r>
              <a:rPr lang="hu-HU" sz="2600" dirty="0"/>
              <a:t>4 db egyenként 100 férőhelyes növendék istálló</a:t>
            </a:r>
          </a:p>
          <a:p>
            <a:pPr lvl="0"/>
            <a:r>
              <a:rPr lang="hu-HU" sz="2600" dirty="0"/>
              <a:t>1 db borjúnevelő épület</a:t>
            </a:r>
          </a:p>
          <a:p>
            <a:pPr lvl="0"/>
            <a:r>
              <a:rPr lang="hu-HU" sz="2600" dirty="0"/>
              <a:t>egyedi borjú ólak (</a:t>
            </a:r>
            <a:r>
              <a:rPr lang="hu-HU" sz="2600" dirty="0" err="1"/>
              <a:t>Steinmann</a:t>
            </a:r>
            <a:r>
              <a:rPr lang="hu-HU" sz="2600" dirty="0"/>
              <a:t>- ketrecek) </a:t>
            </a:r>
          </a:p>
          <a:p>
            <a:pPr lvl="0"/>
            <a:r>
              <a:rPr lang="hu-HU" sz="2600" dirty="0"/>
              <a:t>1 db ellető istálló</a:t>
            </a:r>
          </a:p>
          <a:p>
            <a:pPr marL="0" indent="0">
              <a:buNone/>
            </a:pPr>
            <a:endParaRPr lang="hu-HU" sz="2600" dirty="0"/>
          </a:p>
          <a:p>
            <a:pPr marL="0" indent="0">
              <a:buNone/>
            </a:pPr>
            <a:endParaRPr lang="hu-HU" sz="2600" dirty="0"/>
          </a:p>
          <a:p>
            <a:pPr marL="0" indent="0">
              <a:buNone/>
            </a:pPr>
            <a:endParaRPr lang="hu-HU" sz="2600" dirty="0"/>
          </a:p>
          <a:p>
            <a:pPr marL="0" indent="0">
              <a:buNone/>
            </a:pPr>
            <a:endParaRPr lang="hu-HU" sz="2600" dirty="0"/>
          </a:p>
          <a:p>
            <a:pPr marL="0" indent="0">
              <a:buNone/>
            </a:pPr>
            <a:endParaRPr lang="hu-HU" sz="2600" dirty="0"/>
          </a:p>
          <a:p>
            <a:pPr marL="0" indent="0">
              <a:buNone/>
            </a:pPr>
            <a:endParaRPr lang="hu-HU" sz="2600" dirty="0"/>
          </a:p>
          <a:p>
            <a:pPr marL="0" indent="0">
              <a:buNone/>
            </a:pPr>
            <a:endParaRPr lang="hu-HU" sz="2600" dirty="0"/>
          </a:p>
          <a:p>
            <a:pPr marL="0" indent="0">
              <a:buNone/>
            </a:pPr>
            <a:endParaRPr lang="hu-HU" sz="2600" dirty="0"/>
          </a:p>
          <a:p>
            <a:pPr marL="0" indent="0">
              <a:buNone/>
            </a:pPr>
            <a:r>
              <a:rPr lang="hu-HU" sz="2600" b="1" dirty="0"/>
              <a:t>Telephely létesítményei:  </a:t>
            </a:r>
          </a:p>
          <a:p>
            <a:r>
              <a:rPr lang="hu-HU" sz="2600" dirty="0"/>
              <a:t>-	Ellető istálló</a:t>
            </a:r>
          </a:p>
          <a:p>
            <a:r>
              <a:rPr lang="hu-HU" sz="2600" dirty="0"/>
              <a:t>-	Mélyalmos istállók </a:t>
            </a:r>
          </a:p>
          <a:p>
            <a:r>
              <a:rPr lang="hu-HU" sz="2600" dirty="0"/>
              <a:t>-	Silótárolók</a:t>
            </a:r>
          </a:p>
          <a:p>
            <a:r>
              <a:rPr lang="hu-HU" sz="2600" dirty="0"/>
              <a:t>-	Takarmány tároló</a:t>
            </a:r>
          </a:p>
          <a:p>
            <a:r>
              <a:rPr lang="hu-HU" sz="2600" dirty="0"/>
              <a:t>-	Fejőház</a:t>
            </a:r>
          </a:p>
          <a:p>
            <a:r>
              <a:rPr lang="hu-HU" sz="2600" dirty="0"/>
              <a:t>-	Almostrágya tároló</a:t>
            </a:r>
          </a:p>
          <a:p>
            <a:r>
              <a:rPr lang="hu-HU" sz="2600" dirty="0"/>
              <a:t>-	Hígtrágya gyűjtő-átemelő aknák (50 m</a:t>
            </a:r>
            <a:r>
              <a:rPr lang="hu-HU" sz="2600" baseline="30000" dirty="0"/>
              <a:t>3</a:t>
            </a:r>
            <a:r>
              <a:rPr lang="hu-HU" sz="2600" dirty="0"/>
              <a:t>; 25 m</a:t>
            </a:r>
            <a:r>
              <a:rPr lang="hu-HU" sz="2600" baseline="30000" dirty="0"/>
              <a:t>3</a:t>
            </a:r>
            <a:r>
              <a:rPr lang="hu-HU" sz="2600" dirty="0"/>
              <a:t>) </a:t>
            </a:r>
          </a:p>
          <a:p>
            <a:r>
              <a:rPr lang="hu-HU" sz="2600" dirty="0"/>
              <a:t>-	Hígtrágya tárolók  (T1 - 3952 m</a:t>
            </a:r>
            <a:r>
              <a:rPr lang="hu-HU" sz="2600" baseline="30000" dirty="0"/>
              <a:t>3</a:t>
            </a:r>
            <a:r>
              <a:rPr lang="hu-HU" sz="2600" dirty="0"/>
              <a:t> , T2 - 1220 m</a:t>
            </a:r>
            <a:r>
              <a:rPr lang="hu-HU" sz="2600" baseline="30000" dirty="0"/>
              <a:t>3</a:t>
            </a:r>
            <a:r>
              <a:rPr lang="hu-HU" sz="2600" dirty="0"/>
              <a:t>) </a:t>
            </a:r>
          </a:p>
          <a:p>
            <a:r>
              <a:rPr lang="hu-HU" sz="2600" dirty="0"/>
              <a:t>-	Szociális, iroda épület</a:t>
            </a:r>
          </a:p>
          <a:p>
            <a:pPr marL="0" lvl="0" indent="0">
              <a:buNone/>
            </a:pPr>
            <a:endParaRPr lang="hu-HU" dirty="0"/>
          </a:p>
          <a:p>
            <a:pPr lvl="0"/>
            <a:endParaRPr lang="hu-HU" dirty="0"/>
          </a:p>
          <a:p>
            <a:pPr marL="0" lvl="0" indent="0">
              <a:buNone/>
            </a:pPr>
            <a:endParaRPr lang="hu-HU" dirty="0"/>
          </a:p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59104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Kép 12">
            <a:extLst>
              <a:ext uri="{FF2B5EF4-FFF2-40B4-BE49-F238E27FC236}">
                <a16:creationId xmlns:a16="http://schemas.microsoft.com/office/drawing/2014/main" id="{843125C6-8F44-6B45-9C34-D96EB88EB1F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8500" y="1578587"/>
            <a:ext cx="3825483" cy="2151834"/>
          </a:xfrm>
          <a:prstGeom prst="rect">
            <a:avLst/>
          </a:prstGeom>
        </p:spPr>
      </p:pic>
      <p:pic>
        <p:nvPicPr>
          <p:cNvPr id="15" name="Kép 14">
            <a:extLst>
              <a:ext uri="{FF2B5EF4-FFF2-40B4-BE49-F238E27FC236}">
                <a16:creationId xmlns:a16="http://schemas.microsoft.com/office/drawing/2014/main" id="{CB8D8E60-5352-804A-B29B-058270A265F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71" y="1563070"/>
            <a:ext cx="4272448" cy="2403252"/>
          </a:xfrm>
          <a:prstGeom prst="rect">
            <a:avLst/>
          </a:prstGeom>
        </p:spPr>
      </p:pic>
      <p:pic>
        <p:nvPicPr>
          <p:cNvPr id="17" name="Kép 16">
            <a:extLst>
              <a:ext uri="{FF2B5EF4-FFF2-40B4-BE49-F238E27FC236}">
                <a16:creationId xmlns:a16="http://schemas.microsoft.com/office/drawing/2014/main" id="{617F7ACD-B351-8343-B81B-DC64D0127A0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3901" y="3966322"/>
            <a:ext cx="4790082" cy="2694421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33EA9E90-6E0D-9648-A45C-80A33E22F7C6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471" y="4348913"/>
            <a:ext cx="3345449" cy="2509087"/>
          </a:xfrm>
          <a:prstGeom prst="rect">
            <a:avLst/>
          </a:prstGeom>
        </p:spPr>
      </p:pic>
      <p:sp>
        <p:nvSpPr>
          <p:cNvPr id="19" name="Cím 1">
            <a:extLst>
              <a:ext uri="{FF2B5EF4-FFF2-40B4-BE49-F238E27FC236}">
                <a16:creationId xmlns:a16="http://schemas.microsoft.com/office/drawing/2014/main" id="{3F3688EE-3418-AA40-9A0F-512FF97D0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0041" y="199108"/>
            <a:ext cx="8911687" cy="1280890"/>
          </a:xfrm>
        </p:spPr>
        <p:txBody>
          <a:bodyPr/>
          <a:lstStyle/>
          <a:p>
            <a:pPr algn="ctr"/>
            <a:r>
              <a:rPr lang="hu-HU" dirty="0"/>
              <a:t>Szarvasmarhatartó telep bemutatása képekben</a:t>
            </a:r>
          </a:p>
        </p:txBody>
      </p:sp>
    </p:spTree>
    <p:extLst>
      <p:ext uri="{BB962C8B-B14F-4D97-AF65-F5344CB8AC3E}">
        <p14:creationId xmlns:p14="http://schemas.microsoft.com/office/powerpoint/2010/main" val="3747505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>
            <a:extLst>
              <a:ext uri="{FF2B5EF4-FFF2-40B4-BE49-F238E27FC236}">
                <a16:creationId xmlns:a16="http://schemas.microsoft.com/office/drawing/2014/main" id="{FBA28339-8321-F245-87F2-10D8CB4431A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4258" y="978846"/>
            <a:ext cx="4250028" cy="2390641"/>
          </a:xfrm>
          <a:prstGeom prst="rect">
            <a:avLst/>
          </a:prstGeom>
        </p:spPr>
      </p:pic>
      <p:pic>
        <p:nvPicPr>
          <p:cNvPr id="5" name="Kép 4">
            <a:extLst>
              <a:ext uri="{FF2B5EF4-FFF2-40B4-BE49-F238E27FC236}">
                <a16:creationId xmlns:a16="http://schemas.microsoft.com/office/drawing/2014/main" id="{BCF6D729-B172-7E45-B861-E758626AEE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75922" y="2275229"/>
            <a:ext cx="3921259" cy="2940944"/>
          </a:xfrm>
          <a:prstGeom prst="rect">
            <a:avLst/>
          </a:prstGeom>
        </p:spPr>
      </p:pic>
      <p:pic>
        <p:nvPicPr>
          <p:cNvPr id="8" name="Kép 7">
            <a:extLst>
              <a:ext uri="{FF2B5EF4-FFF2-40B4-BE49-F238E27FC236}">
                <a16:creationId xmlns:a16="http://schemas.microsoft.com/office/drawing/2014/main" id="{0A10C792-653A-2F46-8D53-7585F044F7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87192" y="3927257"/>
            <a:ext cx="4095482" cy="2303708"/>
          </a:xfrm>
          <a:prstGeom prst="rect">
            <a:avLst/>
          </a:prstGeom>
        </p:spPr>
      </p:pic>
      <p:pic>
        <p:nvPicPr>
          <p:cNvPr id="9" name="Kép 8">
            <a:extLst>
              <a:ext uri="{FF2B5EF4-FFF2-40B4-BE49-F238E27FC236}">
                <a16:creationId xmlns:a16="http://schemas.microsoft.com/office/drawing/2014/main" id="{0150AD6A-5C6C-8149-A5C7-3AE6AB8FE52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40959" y="4165687"/>
            <a:ext cx="4206365" cy="2539913"/>
          </a:xfrm>
          <a:prstGeom prst="rect">
            <a:avLst/>
          </a:prstGeom>
        </p:spPr>
      </p:pic>
      <p:pic>
        <p:nvPicPr>
          <p:cNvPr id="10" name="Tartalom helye 4">
            <a:extLst>
              <a:ext uri="{FF2B5EF4-FFF2-40B4-BE49-F238E27FC236}">
                <a16:creationId xmlns:a16="http://schemas.microsoft.com/office/drawing/2014/main" id="{94AAF194-35DE-7F4D-A4AD-A52F200F1AF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7021" y="1785071"/>
            <a:ext cx="3808330" cy="2142186"/>
          </a:xfrm>
        </p:spPr>
      </p:pic>
      <p:sp>
        <p:nvSpPr>
          <p:cNvPr id="11" name="Cím 1">
            <a:extLst>
              <a:ext uri="{FF2B5EF4-FFF2-40B4-BE49-F238E27FC236}">
                <a16:creationId xmlns:a16="http://schemas.microsoft.com/office/drawing/2014/main" id="{4792147B-4F34-164D-BA43-CC9242063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3979" y="121307"/>
            <a:ext cx="8911687" cy="1280890"/>
          </a:xfrm>
        </p:spPr>
        <p:txBody>
          <a:bodyPr/>
          <a:lstStyle/>
          <a:p>
            <a:pPr algn="ctr"/>
            <a:r>
              <a:rPr lang="hu-HU" dirty="0"/>
              <a:t>Szarvasmarhatartó telep bemutatása képekben</a:t>
            </a:r>
          </a:p>
        </p:txBody>
      </p:sp>
    </p:spTree>
    <p:extLst>
      <p:ext uri="{BB962C8B-B14F-4D97-AF65-F5344CB8AC3E}">
        <p14:creationId xmlns:p14="http://schemas.microsoft.com/office/powerpoint/2010/main" val="459374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2B1F8C4-2037-C04D-846F-AEF53107F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3832" y="134713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dirty="0"/>
              <a:t>A hatásfolyamatok és a hatásterületek leírása</a:t>
            </a:r>
            <a:br>
              <a:rPr lang="hu-HU" b="1" i="1" cap="all" dirty="0"/>
            </a:br>
            <a:br>
              <a:rPr lang="hu-HU" b="1" i="1" cap="all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49B4645-D410-6741-8CF8-C79D99521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6930" y="1415603"/>
            <a:ext cx="9619960" cy="5065690"/>
          </a:xfrm>
        </p:spPr>
        <p:txBody>
          <a:bodyPr/>
          <a:lstStyle/>
          <a:p>
            <a:pPr marL="0" indent="0">
              <a:buNone/>
            </a:pPr>
            <a:r>
              <a:rPr lang="hu-HU" b="1" dirty="0"/>
              <a:t>Levegőtisztaság-védelem</a:t>
            </a:r>
          </a:p>
        </p:txBody>
      </p:sp>
      <p:sp>
        <p:nvSpPr>
          <p:cNvPr id="10" name="Szövegdoboz 9">
            <a:extLst>
              <a:ext uri="{FF2B5EF4-FFF2-40B4-BE49-F238E27FC236}">
                <a16:creationId xmlns:a16="http://schemas.microsoft.com/office/drawing/2014/main" id="{451F8ECF-E18A-7745-AE56-092EA7E5A48D}"/>
              </a:ext>
            </a:extLst>
          </p:cNvPr>
          <p:cNvSpPr txBox="1"/>
          <p:nvPr/>
        </p:nvSpPr>
        <p:spPr>
          <a:xfrm>
            <a:off x="1359589" y="1833525"/>
            <a:ext cx="92010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i="1" cap="small" dirty="0"/>
              <a:t>Az állattartó telep bűzkibocsátásának meghatározása korszerűsítést követően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hu-HU" dirty="0"/>
              <a:t>A telephelyen a korszerűsítést követően egyidőben legfeljebb 694 db tejelő szarvasmarha és szaporulata van. 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hu-HU" dirty="0"/>
              <a:t>a teljes állatállomány 579,2 ÁE. 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hu-HU" dirty="0"/>
              <a:t>a telep bűzkibocsátása legrosszabb esetben:15852 SZE/s. </a:t>
            </a:r>
          </a:p>
          <a:p>
            <a:endParaRPr lang="hu-HU" dirty="0"/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1D7F6A7F-CB0C-3F43-86BF-B57DC8DDAFB8}"/>
              </a:ext>
            </a:extLst>
          </p:cNvPr>
          <p:cNvSpPr txBox="1"/>
          <p:nvPr/>
        </p:nvSpPr>
        <p:spPr>
          <a:xfrm>
            <a:off x="898301" y="4534766"/>
            <a:ext cx="68123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i="1" cap="small" dirty="0"/>
              <a:t>A bűzkibocsátás hatásterülete</a:t>
            </a:r>
            <a:endParaRPr lang="hu-HU" dirty="0"/>
          </a:p>
          <a:p>
            <a:r>
              <a:rPr lang="hu-HU" dirty="0"/>
              <a:t>A </a:t>
            </a:r>
            <a:r>
              <a:rPr lang="hu-HU" b="1" dirty="0"/>
              <a:t>3 SZE/m</a:t>
            </a:r>
            <a:r>
              <a:rPr lang="hu-HU" b="1" baseline="30000" dirty="0"/>
              <a:t>3</a:t>
            </a:r>
            <a:r>
              <a:rPr lang="hu-HU" b="1" dirty="0"/>
              <a:t>-es hatásterület határvonala 138 m</a:t>
            </a:r>
            <a:r>
              <a:rPr lang="hu-HU" dirty="0"/>
              <a:t> a forrástól, melyet egyben a levegőtisztaság védelmi övezetnek is tekinthetünk, melyen belül védendő objektumok nincsenek. </a:t>
            </a:r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66F45AFB-4F15-B04D-BE59-50096BEFE6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3921" y="3380605"/>
            <a:ext cx="4142705" cy="330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83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2B1F8C4-2037-C04D-846F-AEF53107F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3832" y="134713"/>
            <a:ext cx="8911687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hu-HU" sz="4000" dirty="0"/>
              <a:t>A hatásfolyamatok és a hatásterületek leírása</a:t>
            </a:r>
            <a:br>
              <a:rPr lang="hu-HU" b="1" i="1" cap="all" dirty="0"/>
            </a:br>
            <a:br>
              <a:rPr lang="hu-HU" b="1" i="1" cap="all" dirty="0"/>
            </a:br>
            <a:endParaRPr lang="hu-HU" dirty="0"/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C49B4645-D410-6741-8CF8-C79D99521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8806" y="1425739"/>
            <a:ext cx="9619960" cy="5065690"/>
          </a:xfrm>
        </p:spPr>
        <p:txBody>
          <a:bodyPr/>
          <a:lstStyle/>
          <a:p>
            <a:pPr marL="0" indent="0">
              <a:buNone/>
            </a:pPr>
            <a:r>
              <a:rPr lang="hu-HU" b="1" dirty="0"/>
              <a:t>Zaj-és rezgésvédelem</a:t>
            </a:r>
          </a:p>
          <a:p>
            <a:pPr marL="0" indent="0">
              <a:buNone/>
            </a:pPr>
            <a:r>
              <a:rPr lang="hu-HU" dirty="0"/>
              <a:t>A telephely környezetvédelmi szempontból legkedvezőtlenebb hangteljesítményszintje:				L</a:t>
            </a:r>
            <a:r>
              <a:rPr lang="hu-HU" baseline="-25000" dirty="0"/>
              <a:t>WA</a:t>
            </a:r>
            <a:r>
              <a:rPr lang="hu-HU" dirty="0"/>
              <a:t> = 85 dB</a:t>
            </a:r>
          </a:p>
          <a:p>
            <a:pPr marL="0" indent="0">
              <a:buNone/>
            </a:pPr>
            <a:endParaRPr lang="hu-HU" b="1" dirty="0"/>
          </a:p>
        </p:txBody>
      </p:sp>
      <p:sp>
        <p:nvSpPr>
          <p:cNvPr id="11" name="Szövegdoboz 10">
            <a:extLst>
              <a:ext uri="{FF2B5EF4-FFF2-40B4-BE49-F238E27FC236}">
                <a16:creationId xmlns:a16="http://schemas.microsoft.com/office/drawing/2014/main" id="{1D7F6A7F-CB0C-3F43-86BF-B57DC8DDAFB8}"/>
              </a:ext>
            </a:extLst>
          </p:cNvPr>
          <p:cNvSpPr txBox="1"/>
          <p:nvPr/>
        </p:nvSpPr>
        <p:spPr>
          <a:xfrm>
            <a:off x="1472166" y="5064886"/>
            <a:ext cx="6812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i="1" cap="small" dirty="0"/>
              <a:t>A zajterhelés hatásterülete</a:t>
            </a:r>
            <a:endParaRPr lang="hu-HU" dirty="0"/>
          </a:p>
          <a:p>
            <a:endParaRPr lang="hu-HU" dirty="0"/>
          </a:p>
        </p:txBody>
      </p:sp>
      <p:graphicFrame>
        <p:nvGraphicFramePr>
          <p:cNvPr id="6" name="Táblázat 5">
            <a:extLst>
              <a:ext uri="{FF2B5EF4-FFF2-40B4-BE49-F238E27FC236}">
                <a16:creationId xmlns:a16="http://schemas.microsoft.com/office/drawing/2014/main" id="{BF4C2EDB-D5F0-FB4B-BFB3-2B1987D1E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8762634"/>
              </p:ext>
            </p:extLst>
          </p:nvPr>
        </p:nvGraphicFramePr>
        <p:xfrm>
          <a:off x="1123753" y="5467498"/>
          <a:ext cx="6029322" cy="12676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8104">
                  <a:extLst>
                    <a:ext uri="{9D8B030D-6E8A-4147-A177-3AD203B41FA5}">
                      <a16:colId xmlns:a16="http://schemas.microsoft.com/office/drawing/2014/main" val="1317640241"/>
                    </a:ext>
                  </a:extLst>
                </a:gridCol>
                <a:gridCol w="449080">
                  <a:extLst>
                    <a:ext uri="{9D8B030D-6E8A-4147-A177-3AD203B41FA5}">
                      <a16:colId xmlns:a16="http://schemas.microsoft.com/office/drawing/2014/main" val="2645227707"/>
                    </a:ext>
                  </a:extLst>
                </a:gridCol>
                <a:gridCol w="361037">
                  <a:extLst>
                    <a:ext uri="{9D8B030D-6E8A-4147-A177-3AD203B41FA5}">
                      <a16:colId xmlns:a16="http://schemas.microsoft.com/office/drawing/2014/main" val="3821785038"/>
                    </a:ext>
                  </a:extLst>
                </a:gridCol>
                <a:gridCol w="361037">
                  <a:extLst>
                    <a:ext uri="{9D8B030D-6E8A-4147-A177-3AD203B41FA5}">
                      <a16:colId xmlns:a16="http://schemas.microsoft.com/office/drawing/2014/main" val="402636188"/>
                    </a:ext>
                  </a:extLst>
                </a:gridCol>
                <a:gridCol w="448446">
                  <a:extLst>
                    <a:ext uri="{9D8B030D-6E8A-4147-A177-3AD203B41FA5}">
                      <a16:colId xmlns:a16="http://schemas.microsoft.com/office/drawing/2014/main" val="2813326363"/>
                    </a:ext>
                  </a:extLst>
                </a:gridCol>
                <a:gridCol w="449080">
                  <a:extLst>
                    <a:ext uri="{9D8B030D-6E8A-4147-A177-3AD203B41FA5}">
                      <a16:colId xmlns:a16="http://schemas.microsoft.com/office/drawing/2014/main" val="2353717761"/>
                    </a:ext>
                  </a:extLst>
                </a:gridCol>
                <a:gridCol w="361037">
                  <a:extLst>
                    <a:ext uri="{9D8B030D-6E8A-4147-A177-3AD203B41FA5}">
                      <a16:colId xmlns:a16="http://schemas.microsoft.com/office/drawing/2014/main" val="692968868"/>
                    </a:ext>
                  </a:extLst>
                </a:gridCol>
                <a:gridCol w="361037">
                  <a:extLst>
                    <a:ext uri="{9D8B030D-6E8A-4147-A177-3AD203B41FA5}">
                      <a16:colId xmlns:a16="http://schemas.microsoft.com/office/drawing/2014/main" val="3650991441"/>
                    </a:ext>
                  </a:extLst>
                </a:gridCol>
                <a:gridCol w="361037">
                  <a:extLst>
                    <a:ext uri="{9D8B030D-6E8A-4147-A177-3AD203B41FA5}">
                      <a16:colId xmlns:a16="http://schemas.microsoft.com/office/drawing/2014/main" val="3715543086"/>
                    </a:ext>
                  </a:extLst>
                </a:gridCol>
                <a:gridCol w="361037">
                  <a:extLst>
                    <a:ext uri="{9D8B030D-6E8A-4147-A177-3AD203B41FA5}">
                      <a16:colId xmlns:a16="http://schemas.microsoft.com/office/drawing/2014/main" val="737186237"/>
                    </a:ext>
                  </a:extLst>
                </a:gridCol>
                <a:gridCol w="507353">
                  <a:extLst>
                    <a:ext uri="{9D8B030D-6E8A-4147-A177-3AD203B41FA5}">
                      <a16:colId xmlns:a16="http://schemas.microsoft.com/office/drawing/2014/main" val="1638697542"/>
                    </a:ext>
                  </a:extLst>
                </a:gridCol>
                <a:gridCol w="361037">
                  <a:extLst>
                    <a:ext uri="{9D8B030D-6E8A-4147-A177-3AD203B41FA5}">
                      <a16:colId xmlns:a16="http://schemas.microsoft.com/office/drawing/2014/main" val="138331400"/>
                    </a:ext>
                  </a:extLst>
                </a:gridCol>
              </a:tblGrid>
              <a:tr h="2159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 dirty="0">
                          <a:effectLst/>
                        </a:rPr>
                        <a:t>Hatásterület iránya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L</a:t>
                      </a:r>
                      <a:r>
                        <a:rPr lang="hu-HU" sz="1000" baseline="-25000">
                          <a:effectLst/>
                        </a:rPr>
                        <a:t>W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K</a:t>
                      </a:r>
                      <a:r>
                        <a:rPr lang="hu-HU" sz="1000" baseline="-25000">
                          <a:effectLst/>
                        </a:rPr>
                        <a:t>ir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K</a:t>
                      </a:r>
                      <a:r>
                        <a:rPr lang="hu-HU" sz="1000" baseline="-25000">
                          <a:effectLst/>
                        </a:rPr>
                        <a:t>Ω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K</a:t>
                      </a:r>
                      <a:r>
                        <a:rPr lang="hu-HU" sz="1000" baseline="-25000">
                          <a:effectLst/>
                        </a:rPr>
                        <a:t>d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K</a:t>
                      </a:r>
                      <a:r>
                        <a:rPr lang="hu-HU" sz="1000" baseline="-25000">
                          <a:effectLst/>
                        </a:rPr>
                        <a:t>L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K</a:t>
                      </a:r>
                      <a:r>
                        <a:rPr lang="hu-HU" sz="1000" baseline="-25000">
                          <a:effectLst/>
                        </a:rPr>
                        <a:t>m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 dirty="0" err="1">
                          <a:effectLst/>
                        </a:rPr>
                        <a:t>K</a:t>
                      </a:r>
                      <a:r>
                        <a:rPr lang="hu-HU" sz="1000" baseline="-25000" dirty="0" err="1">
                          <a:effectLst/>
                        </a:rPr>
                        <a:t>n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K</a:t>
                      </a:r>
                      <a:r>
                        <a:rPr lang="hu-HU" sz="1000" baseline="-25000">
                          <a:effectLst/>
                        </a:rPr>
                        <a:t>B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K</a:t>
                      </a:r>
                      <a:r>
                        <a:rPr lang="hu-HU" sz="1000" baseline="-25000">
                          <a:effectLst/>
                        </a:rPr>
                        <a:t>e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L</a:t>
                      </a:r>
                      <a:r>
                        <a:rPr lang="hu-HU" sz="1000" baseline="-25000">
                          <a:effectLst/>
                        </a:rPr>
                        <a:t>t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s</a:t>
                      </a:r>
                      <a:r>
                        <a:rPr lang="hu-HU" sz="1000" baseline="-25000">
                          <a:effectLst/>
                        </a:rPr>
                        <a:t>t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0191313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M1 felé Lf- felé </a:t>
                      </a:r>
                      <a:endParaRPr lang="hu-HU" sz="12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nappal – 40 dB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85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3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44,63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0,13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3,35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39,94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48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7322329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Telephely környezetében       (Gazdasági területek felé) nappal – 55 dB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85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 dirty="0">
                          <a:effectLst/>
                        </a:rPr>
                        <a:t>3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33,28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0,03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>
                          <a:effectLst/>
                        </a:rPr>
                        <a:t>54,69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000" dirty="0">
                          <a:effectLst/>
                        </a:rPr>
                        <a:t>13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07676692"/>
                  </a:ext>
                </a:extLst>
              </a:tr>
            </a:tbl>
          </a:graphicData>
        </a:graphic>
      </p:graphicFrame>
      <p:sp>
        <p:nvSpPr>
          <p:cNvPr id="12" name="Szövegdoboz 11">
            <a:extLst>
              <a:ext uri="{FF2B5EF4-FFF2-40B4-BE49-F238E27FC236}">
                <a16:creationId xmlns:a16="http://schemas.microsoft.com/office/drawing/2014/main" id="{23154541-19F3-6D4C-BD7A-16B746EE4765}"/>
              </a:ext>
            </a:extLst>
          </p:cNvPr>
          <p:cNvSpPr txBox="1"/>
          <p:nvPr/>
        </p:nvSpPr>
        <p:spPr>
          <a:xfrm>
            <a:off x="1377999" y="2673620"/>
            <a:ext cx="58286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i="1" cap="small" dirty="0"/>
              <a:t>A zajkibocsátási határérték</a:t>
            </a:r>
            <a:endParaRPr lang="hu-HU" dirty="0"/>
          </a:p>
          <a:p>
            <a:pPr algn="ctr"/>
            <a:endParaRPr lang="hu-HU" dirty="0"/>
          </a:p>
          <a:p>
            <a:pPr algn="ctr"/>
            <a:r>
              <a:rPr lang="hu-HU" dirty="0"/>
              <a:t>L</a:t>
            </a:r>
            <a:r>
              <a:rPr lang="hu-HU" baseline="-25000" dirty="0"/>
              <a:t>KH nappal </a:t>
            </a:r>
            <a:r>
              <a:rPr lang="hu-HU" dirty="0"/>
              <a:t> = 50 dB, 	L</a:t>
            </a:r>
            <a:r>
              <a:rPr lang="hu-HU" baseline="-25000" dirty="0"/>
              <a:t>KH éjjel</a:t>
            </a:r>
            <a:r>
              <a:rPr lang="hu-HU" dirty="0"/>
              <a:t> = 40 dB</a:t>
            </a:r>
          </a:p>
          <a:p>
            <a:endParaRPr lang="hu-HU" dirty="0"/>
          </a:p>
        </p:txBody>
      </p:sp>
      <p:sp>
        <p:nvSpPr>
          <p:cNvPr id="7" name="Téglalap 6">
            <a:extLst>
              <a:ext uri="{FF2B5EF4-FFF2-40B4-BE49-F238E27FC236}">
                <a16:creationId xmlns:a16="http://schemas.microsoft.com/office/drawing/2014/main" id="{4A0FB724-E9BA-4742-97F1-390B7C1D775F}"/>
              </a:ext>
            </a:extLst>
          </p:cNvPr>
          <p:cNvSpPr/>
          <p:nvPr/>
        </p:nvSpPr>
        <p:spPr>
          <a:xfrm>
            <a:off x="7448128" y="5643498"/>
            <a:ext cx="4536344" cy="888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hangingPunct="0">
              <a:lnSpc>
                <a:spcPct val="150000"/>
              </a:lnSpc>
              <a:spcAft>
                <a:spcPts val="0"/>
              </a:spcAft>
            </a:pP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M1 – Mezőkeresztes Árpád u. legközelebbi lakóépületének</a:t>
            </a:r>
          </a:p>
          <a:p>
            <a:pPr algn="just" fontAlgn="base" hangingPunct="0">
              <a:lnSpc>
                <a:spcPct val="150000"/>
              </a:lnSpc>
              <a:spcAft>
                <a:spcPts val="0"/>
              </a:spcAft>
            </a:pP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homlokzata előtt 2 m-re</a:t>
            </a:r>
          </a:p>
          <a:p>
            <a:pPr algn="just" fontAlgn="base" hangingPunct="0">
              <a:lnSpc>
                <a:spcPct val="150000"/>
              </a:lnSpc>
              <a:spcAft>
                <a:spcPts val="0"/>
              </a:spcAft>
            </a:pP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(ÉNy-i irányba ~170 m a telephely telekhatárától).</a:t>
            </a:r>
          </a:p>
        </p:txBody>
      </p:sp>
      <p:graphicFrame>
        <p:nvGraphicFramePr>
          <p:cNvPr id="8" name="Táblázat 7">
            <a:extLst>
              <a:ext uri="{FF2B5EF4-FFF2-40B4-BE49-F238E27FC236}">
                <a16:creationId xmlns:a16="http://schemas.microsoft.com/office/drawing/2014/main" id="{8A7881B7-7BFD-F440-8F09-88CF7A04F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256534"/>
              </p:ext>
            </p:extLst>
          </p:nvPr>
        </p:nvGraphicFramePr>
        <p:xfrm>
          <a:off x="1123753" y="3717317"/>
          <a:ext cx="5847822" cy="12272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23085">
                  <a:extLst>
                    <a:ext uri="{9D8B030D-6E8A-4147-A177-3AD203B41FA5}">
                      <a16:colId xmlns:a16="http://schemas.microsoft.com/office/drawing/2014/main" val="2417167927"/>
                    </a:ext>
                  </a:extLst>
                </a:gridCol>
                <a:gridCol w="509672">
                  <a:extLst>
                    <a:ext uri="{9D8B030D-6E8A-4147-A177-3AD203B41FA5}">
                      <a16:colId xmlns:a16="http://schemas.microsoft.com/office/drawing/2014/main" val="1903100638"/>
                    </a:ext>
                  </a:extLst>
                </a:gridCol>
                <a:gridCol w="442610">
                  <a:extLst>
                    <a:ext uri="{9D8B030D-6E8A-4147-A177-3AD203B41FA5}">
                      <a16:colId xmlns:a16="http://schemas.microsoft.com/office/drawing/2014/main" val="852630364"/>
                    </a:ext>
                  </a:extLst>
                </a:gridCol>
                <a:gridCol w="456023">
                  <a:extLst>
                    <a:ext uri="{9D8B030D-6E8A-4147-A177-3AD203B41FA5}">
                      <a16:colId xmlns:a16="http://schemas.microsoft.com/office/drawing/2014/main" val="2358551170"/>
                    </a:ext>
                  </a:extLst>
                </a:gridCol>
                <a:gridCol w="482848">
                  <a:extLst>
                    <a:ext uri="{9D8B030D-6E8A-4147-A177-3AD203B41FA5}">
                      <a16:colId xmlns:a16="http://schemas.microsoft.com/office/drawing/2014/main" val="729281076"/>
                    </a:ext>
                  </a:extLst>
                </a:gridCol>
                <a:gridCol w="496260">
                  <a:extLst>
                    <a:ext uri="{9D8B030D-6E8A-4147-A177-3AD203B41FA5}">
                      <a16:colId xmlns:a16="http://schemas.microsoft.com/office/drawing/2014/main" val="4120910523"/>
                    </a:ext>
                  </a:extLst>
                </a:gridCol>
                <a:gridCol w="523085">
                  <a:extLst>
                    <a:ext uri="{9D8B030D-6E8A-4147-A177-3AD203B41FA5}">
                      <a16:colId xmlns:a16="http://schemas.microsoft.com/office/drawing/2014/main" val="3672249024"/>
                    </a:ext>
                  </a:extLst>
                </a:gridCol>
                <a:gridCol w="482848">
                  <a:extLst>
                    <a:ext uri="{9D8B030D-6E8A-4147-A177-3AD203B41FA5}">
                      <a16:colId xmlns:a16="http://schemas.microsoft.com/office/drawing/2014/main" val="2140702349"/>
                    </a:ext>
                  </a:extLst>
                </a:gridCol>
                <a:gridCol w="442610">
                  <a:extLst>
                    <a:ext uri="{9D8B030D-6E8A-4147-A177-3AD203B41FA5}">
                      <a16:colId xmlns:a16="http://schemas.microsoft.com/office/drawing/2014/main" val="2010636432"/>
                    </a:ext>
                  </a:extLst>
                </a:gridCol>
                <a:gridCol w="456023">
                  <a:extLst>
                    <a:ext uri="{9D8B030D-6E8A-4147-A177-3AD203B41FA5}">
                      <a16:colId xmlns:a16="http://schemas.microsoft.com/office/drawing/2014/main" val="3191867377"/>
                    </a:ext>
                  </a:extLst>
                </a:gridCol>
                <a:gridCol w="442610">
                  <a:extLst>
                    <a:ext uri="{9D8B030D-6E8A-4147-A177-3AD203B41FA5}">
                      <a16:colId xmlns:a16="http://schemas.microsoft.com/office/drawing/2014/main" val="2174555230"/>
                    </a:ext>
                  </a:extLst>
                </a:gridCol>
                <a:gridCol w="590148">
                  <a:extLst>
                    <a:ext uri="{9D8B030D-6E8A-4147-A177-3AD203B41FA5}">
                      <a16:colId xmlns:a16="http://schemas.microsoft.com/office/drawing/2014/main" val="3881829561"/>
                    </a:ext>
                  </a:extLst>
                </a:gridCol>
              </a:tblGrid>
              <a:tr h="546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Vizsgált pont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L</a:t>
                      </a:r>
                      <a:r>
                        <a:rPr lang="hu-HU" sz="1200" baseline="-25000">
                          <a:effectLst/>
                        </a:rPr>
                        <a:t>W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s</a:t>
                      </a:r>
                      <a:r>
                        <a:rPr lang="hu-HU" sz="1200" baseline="-25000">
                          <a:effectLst/>
                        </a:rPr>
                        <a:t>t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</a:t>
                      </a:r>
                      <a:r>
                        <a:rPr lang="hu-HU" sz="1200" baseline="-25000">
                          <a:effectLst/>
                        </a:rPr>
                        <a:t>ir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</a:t>
                      </a:r>
                      <a:r>
                        <a:rPr lang="hu-HU" sz="1200" baseline="-25000">
                          <a:effectLst/>
                        </a:rPr>
                        <a:t>Ω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</a:t>
                      </a:r>
                      <a:r>
                        <a:rPr lang="hu-HU" sz="1200" baseline="-25000">
                          <a:effectLst/>
                        </a:rPr>
                        <a:t>d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</a:t>
                      </a:r>
                      <a:r>
                        <a:rPr lang="hu-HU" sz="1200" baseline="-25000">
                          <a:effectLst/>
                        </a:rPr>
                        <a:t>L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</a:t>
                      </a:r>
                      <a:r>
                        <a:rPr lang="hu-HU" sz="1200" baseline="-25000">
                          <a:effectLst/>
                        </a:rPr>
                        <a:t>m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</a:t>
                      </a:r>
                      <a:r>
                        <a:rPr lang="hu-HU" sz="1200" baseline="-25000">
                          <a:effectLst/>
                        </a:rPr>
                        <a:t>n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K</a:t>
                      </a:r>
                      <a:r>
                        <a:rPr lang="hu-HU" sz="1200" baseline="-25000" dirty="0">
                          <a:effectLst/>
                        </a:rPr>
                        <a:t>B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K</a:t>
                      </a:r>
                      <a:r>
                        <a:rPr lang="hu-HU" sz="1200" baseline="-25000">
                          <a:effectLst/>
                        </a:rPr>
                        <a:t>e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L</a:t>
                      </a:r>
                      <a:r>
                        <a:rPr lang="hu-HU" sz="1200" baseline="-25000">
                          <a:effectLst/>
                        </a:rPr>
                        <a:t>t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02098150"/>
                  </a:ext>
                </a:extLst>
              </a:tr>
              <a:tr h="546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M1 nappal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85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170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3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55,61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0,33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4,47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>
                          <a:effectLst/>
                        </a:rPr>
                        <a:t>0</a:t>
                      </a:r>
                      <a:endParaRPr lang="hu-HU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u-HU" sz="1200" dirty="0">
                          <a:effectLst/>
                        </a:rPr>
                        <a:t>27,59</a:t>
                      </a:r>
                      <a:endParaRPr lang="hu-H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56021156"/>
                  </a:ext>
                </a:extLst>
              </a:tr>
            </a:tbl>
          </a:graphicData>
        </a:graphic>
      </p:graphicFrame>
      <p:sp>
        <p:nvSpPr>
          <p:cNvPr id="9" name="Téglalap 8">
            <a:extLst>
              <a:ext uri="{FF2B5EF4-FFF2-40B4-BE49-F238E27FC236}">
                <a16:creationId xmlns:a16="http://schemas.microsoft.com/office/drawing/2014/main" id="{9BFC46AF-CD8C-7743-8697-0E3FAAC4BF89}"/>
              </a:ext>
            </a:extLst>
          </p:cNvPr>
          <p:cNvSpPr/>
          <p:nvPr/>
        </p:nvSpPr>
        <p:spPr>
          <a:xfrm>
            <a:off x="7386046" y="3717317"/>
            <a:ext cx="4660507" cy="96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 hangingPunct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 tevékenység miatt kialakuló hangnyomásszint</a:t>
            </a:r>
          </a:p>
          <a:p>
            <a:pPr algn="just" fontAlgn="base" hangingPunct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hu-HU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nem különül el az alapzajtól, nem okoz határérték feletti zajterhelést a legközelebbi védendő objektumnál.</a:t>
            </a:r>
          </a:p>
        </p:txBody>
      </p:sp>
    </p:spTree>
    <p:extLst>
      <p:ext uri="{BB962C8B-B14F-4D97-AF65-F5344CB8AC3E}">
        <p14:creationId xmlns:p14="http://schemas.microsoft.com/office/powerpoint/2010/main" val="1197929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D0859259-2DF9-CE42-8C2F-F915285C7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7191" y="268510"/>
            <a:ext cx="8911687" cy="1280890"/>
          </a:xfrm>
        </p:spPr>
        <p:txBody>
          <a:bodyPr/>
          <a:lstStyle/>
          <a:p>
            <a:pPr algn="ctr"/>
            <a:r>
              <a:rPr lang="hu-HU" dirty="0"/>
              <a:t>A hatásfolyamatok és a hatásterületek leírása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E3580EF-F81C-5849-A6BF-3F120604A6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7191" y="1693332"/>
            <a:ext cx="8915400" cy="46566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u-HU" b="1" dirty="0"/>
              <a:t>Földtani közeg, mint hatásviselő</a:t>
            </a:r>
            <a:endParaRPr lang="hu-HU" dirty="0"/>
          </a:p>
          <a:p>
            <a:r>
              <a:rPr lang="hu-HU" dirty="0"/>
              <a:t>A keletkező almostrágyát és a fejőházi szennyvizet és hígtrágyát műszaki védelemmel ellátott trágyatárolókban gyűjtik. </a:t>
            </a:r>
          </a:p>
          <a:p>
            <a:r>
              <a:rPr lang="hu-HU" dirty="0"/>
              <a:t>Az almostrágya tároló szivárgásmentes csurgalékgyűjtő aknával rendelkezik. </a:t>
            </a:r>
          </a:p>
          <a:p>
            <a:r>
              <a:rPr lang="hu-HU" dirty="0"/>
              <a:t> Az állattartó épületek betonozott aljzatúak. </a:t>
            </a:r>
          </a:p>
          <a:p>
            <a:r>
              <a:rPr lang="hu-HU" dirty="0"/>
              <a:t>A telephelyen lévő csurgalék, -fejőházi szennyvíz gyűjtőaknák műszaki védelemmel ellátottak. </a:t>
            </a:r>
          </a:p>
          <a:p>
            <a:pPr marL="0" indent="0">
              <a:buNone/>
            </a:pPr>
            <a:endParaRPr lang="hu-HU" dirty="0"/>
          </a:p>
          <a:p>
            <a:pPr marL="0" indent="0">
              <a:buNone/>
            </a:pPr>
            <a:r>
              <a:rPr lang="hu-HU" dirty="0"/>
              <a:t>Az alkalmazott műszaki megoldások összessége környezetvédelmi megelőző intézkedések közé sorolhatók, amelyek megakadályozzák a tevékenységekből származó szennyező anyagok bejutását a földtani közegbe vagy a felszín alatti vízbe. </a:t>
            </a:r>
          </a:p>
          <a:p>
            <a:pPr marL="0" indent="0">
              <a:buNone/>
            </a:pP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593069417"/>
      </p:ext>
    </p:extLst>
  </p:cSld>
  <p:clrMapOvr>
    <a:masterClrMapping/>
  </p:clrMapOvr>
</p:sld>
</file>

<file path=ppt/theme/theme1.xml><?xml version="1.0" encoding="utf-8"?>
<a:theme xmlns:a="http://schemas.openxmlformats.org/drawingml/2006/main" name="Szálak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Szálak</Template>
  <TotalTime>1214</TotalTime>
  <Words>792</Words>
  <Application>Microsoft Macintosh PowerPoint</Application>
  <PresentationFormat>Szélesvásznú</PresentationFormat>
  <Paragraphs>174</Paragraphs>
  <Slides>14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14</vt:i4>
      </vt:variant>
    </vt:vector>
  </HeadingPairs>
  <TitlesOfParts>
    <vt:vector size="22" baseType="lpstr">
      <vt:lpstr>Calibri</vt:lpstr>
      <vt:lpstr>Arial</vt:lpstr>
      <vt:lpstr>Arial Narrow</vt:lpstr>
      <vt:lpstr>Century Gothic</vt:lpstr>
      <vt:lpstr>Times New Roman</vt:lpstr>
      <vt:lpstr>Wingdings</vt:lpstr>
      <vt:lpstr>Wingdings 3</vt:lpstr>
      <vt:lpstr>Szálak</vt:lpstr>
      <vt:lpstr>Aranykalász 1955 Kft</vt:lpstr>
      <vt:lpstr>Előzmény</vt:lpstr>
      <vt:lpstr>Tevékenység helye</vt:lpstr>
      <vt:lpstr>Szarvasmarhatartó telep létesítményei</vt:lpstr>
      <vt:lpstr>Szarvasmarhatartó telep bemutatása képekben</vt:lpstr>
      <vt:lpstr>Szarvasmarhatartó telep bemutatása képekben</vt:lpstr>
      <vt:lpstr>A hatásfolyamatok és a hatásterületek leírása  </vt:lpstr>
      <vt:lpstr>A hatásfolyamatok és a hatásterületek leírása  </vt:lpstr>
      <vt:lpstr>A hatásfolyamatok és a hatásterületek leírása</vt:lpstr>
      <vt:lpstr>A hatásfolyamatok és a hatásterületek leírása</vt:lpstr>
      <vt:lpstr>A hatásfolyamatok és a hatásterületek leírása</vt:lpstr>
      <vt:lpstr>A hatásfolyamatok és a hatásterületek leírása</vt:lpstr>
      <vt:lpstr>A hatásfolyamatok és a hatásterületek leírása  </vt:lpstr>
      <vt:lpstr>Készítette: 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Aranykalász 1955 Kft</dc:title>
  <dc:creator>Microsoft Office User</dc:creator>
  <cp:lastModifiedBy>Microsoft Office User</cp:lastModifiedBy>
  <cp:revision>20</cp:revision>
  <dcterms:created xsi:type="dcterms:W3CDTF">2021-04-27T11:41:03Z</dcterms:created>
  <dcterms:modified xsi:type="dcterms:W3CDTF">2021-04-28T07:58:41Z</dcterms:modified>
</cp:coreProperties>
</file>