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quickStyle3.xml" ContentType="application/vnd.openxmlformats-officedocument.drawingml.diagram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drawing2.xml" ContentType="application/vnd.ms-office.drawingml.diagramDrawing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quickStyle4.xml" ContentType="application/vnd.openxmlformats-officedocument.drawingml.diagramStyle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colors4.xml" ContentType="application/vnd.openxmlformats-officedocument.drawingml.diagramColors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23.xml.rels" ContentType="application/vnd.openxmlformats-package.relationships+xml"/>
  <Override PartName="/ppt/slides/_rels/slide6.xml.rels" ContentType="application/vnd.openxmlformats-package.relationships+xml"/>
  <Override PartName="/ppt/slides/_rels/slide24.xml.rels" ContentType="application/vnd.openxmlformats-package.relationships+xml"/>
  <Override PartName="/ppt/slides/_rels/slide7.xml.rels" ContentType="application/vnd.openxmlformats-package.relationships+xml"/>
  <Override PartName="/ppt/slides/_rels/slide25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media/image1.jpeg" ContentType="image/jpeg"/>
  <Override PartName="/ppt/media/image3.png" ContentType="image/png"/>
  <Override PartName="/ppt/media/image2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
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73CD5B-A203-46FA-B576-2BACB21804F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hu-HU"/>
        </a:p>
      </dgm:t>
    </dgm:pt>
    <dgm:pt modelId="{1595A5D5-440C-4D87-A2E5-3BBCB0ABF716}">
      <dgm:prSet/>
      <dgm:spPr/>
      <dgm:t>
        <a:bodyPr/>
        <a:lstStyle/>
        <a:p>
          <a:r>
            <a:rPr lang="hu-HU"/>
            <a:t>A technológia lépései:</a:t>
          </a:r>
        </a:p>
      </dgm:t>
    </dgm:pt>
    <dgm:pt modelId="{6D82B43B-9254-4A5A-A90D-F9DD523D1F8B}" type="parTrans" cxnId="{589ED0EB-53F7-4B7F-9D46-81060C7B4E97}">
      <dgm:prSet/>
      <dgm:spPr/>
      <dgm:t>
        <a:bodyPr/>
        <a:lstStyle/>
        <a:p>
          <a:endParaRPr lang="hu-HU"/>
        </a:p>
      </dgm:t>
    </dgm:pt>
    <dgm:pt modelId="{9670AEC6-FBBD-4927-BF84-5BAB15C597DE}" type="sibTrans" cxnId="{589ED0EB-53F7-4B7F-9D46-81060C7B4E97}">
      <dgm:prSet/>
      <dgm:spPr/>
      <dgm:t>
        <a:bodyPr/>
        <a:lstStyle/>
        <a:p>
          <a:endParaRPr lang="hu-HU"/>
        </a:p>
      </dgm:t>
    </dgm:pt>
    <dgm:pt modelId="{A0705761-1FBA-4B3F-8158-F74AB820CB8B}">
      <dgm:prSet/>
      <dgm:spPr/>
      <dgm:t>
        <a:bodyPr/>
        <a:lstStyle/>
        <a:p>
          <a:r>
            <a:rPr lang="hu-HU"/>
            <a:t>Humusz és meddő letakarítása</a:t>
          </a:r>
        </a:p>
      </dgm:t>
    </dgm:pt>
    <dgm:pt modelId="{7BDE01BF-AE6F-4D3A-9B75-33B84DEC5B38}" type="parTrans" cxnId="{D0CA2498-F467-4E18-BA8E-79176BD5EA17}">
      <dgm:prSet/>
      <dgm:spPr/>
      <dgm:t>
        <a:bodyPr/>
        <a:lstStyle/>
        <a:p>
          <a:endParaRPr lang="hu-HU"/>
        </a:p>
      </dgm:t>
    </dgm:pt>
    <dgm:pt modelId="{A2D52B6A-99DB-4EC6-BC74-8C8B44E4E8C8}" type="sibTrans" cxnId="{D0CA2498-F467-4E18-BA8E-79176BD5EA17}">
      <dgm:prSet/>
      <dgm:spPr/>
      <dgm:t>
        <a:bodyPr/>
        <a:lstStyle/>
        <a:p>
          <a:endParaRPr lang="hu-HU"/>
        </a:p>
      </dgm:t>
    </dgm:pt>
    <dgm:pt modelId="{27A46E68-66FD-4E1E-87DD-764989CE4191}">
      <dgm:prSet/>
      <dgm:spPr/>
      <dgm:t>
        <a:bodyPr/>
        <a:lstStyle/>
        <a:p>
          <a:r>
            <a:rPr lang="hu-HU"/>
            <a:t>Kotrás</a:t>
          </a:r>
        </a:p>
      </dgm:t>
    </dgm:pt>
    <dgm:pt modelId="{8CDA228B-FBCB-4D1F-85D3-AB67D4AC29B6}" type="parTrans" cxnId="{45E3D9FF-553E-4BDE-9F67-4CF77E09E637}">
      <dgm:prSet/>
      <dgm:spPr/>
      <dgm:t>
        <a:bodyPr/>
        <a:lstStyle/>
        <a:p>
          <a:endParaRPr lang="hu-HU"/>
        </a:p>
      </dgm:t>
    </dgm:pt>
    <dgm:pt modelId="{3305ED00-8685-444B-8D09-9A387CC72771}" type="sibTrans" cxnId="{45E3D9FF-553E-4BDE-9F67-4CF77E09E637}">
      <dgm:prSet/>
      <dgm:spPr/>
      <dgm:t>
        <a:bodyPr/>
        <a:lstStyle/>
        <a:p>
          <a:endParaRPr lang="hu-HU"/>
        </a:p>
      </dgm:t>
    </dgm:pt>
    <dgm:pt modelId="{2D731004-3492-49A1-ABE6-48A0340CCA18}">
      <dgm:prSet/>
      <dgm:spPr/>
      <dgm:t>
        <a:bodyPr/>
        <a:lstStyle/>
        <a:p>
          <a:r>
            <a:rPr lang="hu-HU"/>
            <a:t>Rakodás, belső szállítás</a:t>
          </a:r>
        </a:p>
      </dgm:t>
    </dgm:pt>
    <dgm:pt modelId="{833813E3-05C2-4256-8945-C54E40AC3529}" type="parTrans" cxnId="{DAEF2D39-9116-4F79-ABAE-9FC2D309E72B}">
      <dgm:prSet/>
      <dgm:spPr/>
      <dgm:t>
        <a:bodyPr/>
        <a:lstStyle/>
        <a:p>
          <a:endParaRPr lang="hu-HU"/>
        </a:p>
      </dgm:t>
    </dgm:pt>
    <dgm:pt modelId="{6ACDB0BD-C041-4F98-AE92-0FD12126CF89}" type="sibTrans" cxnId="{DAEF2D39-9116-4F79-ABAE-9FC2D309E72B}">
      <dgm:prSet/>
      <dgm:spPr/>
      <dgm:t>
        <a:bodyPr/>
        <a:lstStyle/>
        <a:p>
          <a:endParaRPr lang="hu-HU"/>
        </a:p>
      </dgm:t>
    </dgm:pt>
    <dgm:pt modelId="{B5399070-26C1-4115-88FF-0968F552F5B4}">
      <dgm:prSet/>
      <dgm:spPr/>
      <dgm:t>
        <a:bodyPr/>
        <a:lstStyle/>
        <a:p>
          <a:r>
            <a:rPr lang="hu-HU"/>
            <a:t>Osztályozás</a:t>
          </a:r>
        </a:p>
      </dgm:t>
    </dgm:pt>
    <dgm:pt modelId="{F8516814-556E-442E-9910-2CCDFA374EC8}" type="parTrans" cxnId="{108233C9-31F4-487B-BF99-B4A563D89543}">
      <dgm:prSet/>
      <dgm:spPr/>
      <dgm:t>
        <a:bodyPr/>
        <a:lstStyle/>
        <a:p>
          <a:endParaRPr lang="hu-HU"/>
        </a:p>
      </dgm:t>
    </dgm:pt>
    <dgm:pt modelId="{311E4B59-6961-43F8-BB80-1124F7B46FDD}" type="sibTrans" cxnId="{108233C9-31F4-487B-BF99-B4A563D89543}">
      <dgm:prSet/>
      <dgm:spPr/>
      <dgm:t>
        <a:bodyPr/>
        <a:lstStyle/>
        <a:p>
          <a:endParaRPr lang="hu-HU"/>
        </a:p>
      </dgm:t>
    </dgm:pt>
    <dgm:pt modelId="{F6FA48E1-098D-49E2-8F01-1CB363D6E748}">
      <dgm:prSet/>
      <dgm:spPr/>
      <dgm:t>
        <a:bodyPr/>
        <a:lstStyle/>
        <a:p>
          <a:r>
            <a:rPr lang="hu-HU"/>
            <a:t>Végtermék depózás</a:t>
          </a:r>
        </a:p>
      </dgm:t>
    </dgm:pt>
    <dgm:pt modelId="{8CCDD35C-F2F4-4F8E-864D-2F7CCE76F891}" type="parTrans" cxnId="{09D23656-C054-42AD-A2FF-E03A82F42B2A}">
      <dgm:prSet/>
      <dgm:spPr/>
      <dgm:t>
        <a:bodyPr/>
        <a:lstStyle/>
        <a:p>
          <a:endParaRPr lang="hu-HU"/>
        </a:p>
      </dgm:t>
    </dgm:pt>
    <dgm:pt modelId="{B31444F0-B8B8-48D0-988A-743E4C9B44AC}" type="sibTrans" cxnId="{09D23656-C054-42AD-A2FF-E03A82F42B2A}">
      <dgm:prSet/>
      <dgm:spPr/>
      <dgm:t>
        <a:bodyPr/>
        <a:lstStyle/>
        <a:p>
          <a:endParaRPr lang="hu-HU"/>
        </a:p>
      </dgm:t>
    </dgm:pt>
    <dgm:pt modelId="{D2E40AAA-68C9-4CAC-8799-529656F0FE5C}">
      <dgm:prSet/>
      <dgm:spPr/>
      <dgm:t>
        <a:bodyPr/>
        <a:lstStyle/>
        <a:p>
          <a:r>
            <a:rPr lang="hu-HU"/>
            <a:t>Rakodás, szállítás eladás</a:t>
          </a:r>
        </a:p>
      </dgm:t>
    </dgm:pt>
    <dgm:pt modelId="{A5613F52-70DB-4CC7-8BF9-E7F96DA8F5B8}" type="parTrans" cxnId="{D3BB4430-E3B5-48E7-AFF1-F0B85675637E}">
      <dgm:prSet/>
      <dgm:spPr/>
      <dgm:t>
        <a:bodyPr/>
        <a:lstStyle/>
        <a:p>
          <a:endParaRPr lang="hu-HU"/>
        </a:p>
      </dgm:t>
    </dgm:pt>
    <dgm:pt modelId="{7A9963C6-8AFB-41EE-A21F-FC4A4C71E9B4}" type="sibTrans" cxnId="{D3BB4430-E3B5-48E7-AFF1-F0B85675637E}">
      <dgm:prSet/>
      <dgm:spPr/>
      <dgm:t>
        <a:bodyPr/>
        <a:lstStyle/>
        <a:p>
          <a:endParaRPr lang="hu-HU"/>
        </a:p>
      </dgm:t>
    </dgm:pt>
    <dgm:pt modelId="{FF0AF5EF-CDDB-431B-9B59-CFBAE250AA4E}" type="pres">
      <dgm:prSet presAssocID="{8B73CD5B-A203-46FA-B576-2BACB21804FB}" presName="Name0" presStyleCnt="0">
        <dgm:presLayoutVars>
          <dgm:dir/>
          <dgm:animLvl val="lvl"/>
          <dgm:resizeHandles val="exact"/>
        </dgm:presLayoutVars>
      </dgm:prSet>
      <dgm:spPr/>
    </dgm:pt>
    <dgm:pt modelId="{95315BC3-FD59-425B-98B1-D54F93F958AB}" type="pres">
      <dgm:prSet presAssocID="{1595A5D5-440C-4D87-A2E5-3BBCB0ABF716}" presName="linNode" presStyleCnt="0"/>
      <dgm:spPr/>
    </dgm:pt>
    <dgm:pt modelId="{04D5558A-58B4-472A-948D-C3C2495D4FB7}" type="pres">
      <dgm:prSet presAssocID="{1595A5D5-440C-4D87-A2E5-3BBCB0ABF716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79413379-8E26-4DDE-8A76-3220C99392CA}" type="pres">
      <dgm:prSet presAssocID="{1595A5D5-440C-4D87-A2E5-3BBCB0ABF716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E1BFC228-234E-424E-A235-8801EFA0B9FD}" type="presOf" srcId="{D2E40AAA-68C9-4CAC-8799-529656F0FE5C}" destId="{79413379-8E26-4DDE-8A76-3220C99392CA}" srcOrd="0" destOrd="5" presId="urn:microsoft.com/office/officeart/2005/8/layout/vList5"/>
    <dgm:cxn modelId="{D3BB4430-E3B5-48E7-AFF1-F0B85675637E}" srcId="{1595A5D5-440C-4D87-A2E5-3BBCB0ABF716}" destId="{D2E40AAA-68C9-4CAC-8799-529656F0FE5C}" srcOrd="5" destOrd="0" parTransId="{A5613F52-70DB-4CC7-8BF9-E7F96DA8F5B8}" sibTransId="{7A9963C6-8AFB-41EE-A21F-FC4A4C71E9B4}"/>
    <dgm:cxn modelId="{DAEF2D39-9116-4F79-ABAE-9FC2D309E72B}" srcId="{1595A5D5-440C-4D87-A2E5-3BBCB0ABF716}" destId="{2D731004-3492-49A1-ABE6-48A0340CCA18}" srcOrd="2" destOrd="0" parTransId="{833813E3-05C2-4256-8945-C54E40AC3529}" sibTransId="{6ACDB0BD-C041-4F98-AE92-0FD12126CF89}"/>
    <dgm:cxn modelId="{4D1E9944-4AFA-446C-860F-DECBE17A63E8}" type="presOf" srcId="{27A46E68-66FD-4E1E-87DD-764989CE4191}" destId="{79413379-8E26-4DDE-8A76-3220C99392CA}" srcOrd="0" destOrd="1" presId="urn:microsoft.com/office/officeart/2005/8/layout/vList5"/>
    <dgm:cxn modelId="{3B9D154B-4548-49A0-B381-DDA2B135312F}" type="presOf" srcId="{2D731004-3492-49A1-ABE6-48A0340CCA18}" destId="{79413379-8E26-4DDE-8A76-3220C99392CA}" srcOrd="0" destOrd="2" presId="urn:microsoft.com/office/officeart/2005/8/layout/vList5"/>
    <dgm:cxn modelId="{09D23656-C054-42AD-A2FF-E03A82F42B2A}" srcId="{1595A5D5-440C-4D87-A2E5-3BBCB0ABF716}" destId="{F6FA48E1-098D-49E2-8F01-1CB363D6E748}" srcOrd="4" destOrd="0" parTransId="{8CCDD35C-F2F4-4F8E-864D-2F7CCE76F891}" sibTransId="{B31444F0-B8B8-48D0-988A-743E4C9B44AC}"/>
    <dgm:cxn modelId="{FB94FF97-48DD-4C3D-8FE3-43E02DE845D8}" type="presOf" srcId="{8B73CD5B-A203-46FA-B576-2BACB21804FB}" destId="{FF0AF5EF-CDDB-431B-9B59-CFBAE250AA4E}" srcOrd="0" destOrd="0" presId="urn:microsoft.com/office/officeart/2005/8/layout/vList5"/>
    <dgm:cxn modelId="{D0CA2498-F467-4E18-BA8E-79176BD5EA17}" srcId="{1595A5D5-440C-4D87-A2E5-3BBCB0ABF716}" destId="{A0705761-1FBA-4B3F-8158-F74AB820CB8B}" srcOrd="0" destOrd="0" parTransId="{7BDE01BF-AE6F-4D3A-9B75-33B84DEC5B38}" sibTransId="{A2D52B6A-99DB-4EC6-BC74-8C8B44E4E8C8}"/>
    <dgm:cxn modelId="{62614A9A-02D4-4F8C-BFF5-C028020F2F0F}" type="presOf" srcId="{A0705761-1FBA-4B3F-8158-F74AB820CB8B}" destId="{79413379-8E26-4DDE-8A76-3220C99392CA}" srcOrd="0" destOrd="0" presId="urn:microsoft.com/office/officeart/2005/8/layout/vList5"/>
    <dgm:cxn modelId="{A08001B5-3F3F-4C63-A13B-24D33058E4A8}" type="presOf" srcId="{1595A5D5-440C-4D87-A2E5-3BBCB0ABF716}" destId="{04D5558A-58B4-472A-948D-C3C2495D4FB7}" srcOrd="0" destOrd="0" presId="urn:microsoft.com/office/officeart/2005/8/layout/vList5"/>
    <dgm:cxn modelId="{2F6B17B7-89FB-4EC0-8693-CDD86A6EC9A3}" type="presOf" srcId="{B5399070-26C1-4115-88FF-0968F552F5B4}" destId="{79413379-8E26-4DDE-8A76-3220C99392CA}" srcOrd="0" destOrd="3" presId="urn:microsoft.com/office/officeart/2005/8/layout/vList5"/>
    <dgm:cxn modelId="{77A759BE-CE96-4B4D-9F41-74BF8E5D06C8}" type="presOf" srcId="{F6FA48E1-098D-49E2-8F01-1CB363D6E748}" destId="{79413379-8E26-4DDE-8A76-3220C99392CA}" srcOrd="0" destOrd="4" presId="urn:microsoft.com/office/officeart/2005/8/layout/vList5"/>
    <dgm:cxn modelId="{108233C9-31F4-487B-BF99-B4A563D89543}" srcId="{1595A5D5-440C-4D87-A2E5-3BBCB0ABF716}" destId="{B5399070-26C1-4115-88FF-0968F552F5B4}" srcOrd="3" destOrd="0" parTransId="{F8516814-556E-442E-9910-2CCDFA374EC8}" sibTransId="{311E4B59-6961-43F8-BB80-1124F7B46FDD}"/>
    <dgm:cxn modelId="{589ED0EB-53F7-4B7F-9D46-81060C7B4E97}" srcId="{8B73CD5B-A203-46FA-B576-2BACB21804FB}" destId="{1595A5D5-440C-4D87-A2E5-3BBCB0ABF716}" srcOrd="0" destOrd="0" parTransId="{6D82B43B-9254-4A5A-A90D-F9DD523D1F8B}" sibTransId="{9670AEC6-FBBD-4927-BF84-5BAB15C597DE}"/>
    <dgm:cxn modelId="{45E3D9FF-553E-4BDE-9F67-4CF77E09E637}" srcId="{1595A5D5-440C-4D87-A2E5-3BBCB0ABF716}" destId="{27A46E68-66FD-4E1E-87DD-764989CE4191}" srcOrd="1" destOrd="0" parTransId="{8CDA228B-FBCB-4D1F-85D3-AB67D4AC29B6}" sibTransId="{3305ED00-8685-444B-8D09-9A387CC72771}"/>
    <dgm:cxn modelId="{91EE24B7-C034-403E-9BF2-118447D50D76}" type="presParOf" srcId="{FF0AF5EF-CDDB-431B-9B59-CFBAE250AA4E}" destId="{95315BC3-FD59-425B-98B1-D54F93F958AB}" srcOrd="0" destOrd="0" presId="urn:microsoft.com/office/officeart/2005/8/layout/vList5"/>
    <dgm:cxn modelId="{67DF7B4F-6000-4D73-AD4D-2FE9B55263C6}" type="presParOf" srcId="{95315BC3-FD59-425B-98B1-D54F93F958AB}" destId="{04D5558A-58B4-472A-948D-C3C2495D4FB7}" srcOrd="0" destOrd="0" presId="urn:microsoft.com/office/officeart/2005/8/layout/vList5"/>
    <dgm:cxn modelId="{6CDD2AE5-70C8-4A6C-8307-9F592D335ECC}" type="presParOf" srcId="{95315BC3-FD59-425B-98B1-D54F93F958AB}" destId="{79413379-8E26-4DDE-8A76-3220C99392C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9192AD-ED0B-4104-9DBC-1FE3E79DBC2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hu-HU"/>
        </a:p>
      </dgm:t>
    </dgm:pt>
    <dgm:pt modelId="{7D9D9524-981F-44DE-99C8-1E6A8AEDEB9A}">
      <dgm:prSet/>
      <dgm:spPr/>
      <dgm:t>
        <a:bodyPr/>
        <a:lstStyle/>
        <a:p>
          <a:r>
            <a:rPr lang="hu-HU"/>
            <a:t>A bányavállalkozó az ásványvagyon kitermeléséhez a következő gépeket alkalmazza:</a:t>
          </a:r>
        </a:p>
      </dgm:t>
    </dgm:pt>
    <dgm:pt modelId="{64DB5400-EE5E-48EC-97AB-7293B637A684}" type="parTrans" cxnId="{34649720-3A75-4CD3-84FA-36EADE0EF729}">
      <dgm:prSet/>
      <dgm:spPr/>
      <dgm:t>
        <a:bodyPr/>
        <a:lstStyle/>
        <a:p>
          <a:endParaRPr lang="hu-HU"/>
        </a:p>
      </dgm:t>
    </dgm:pt>
    <dgm:pt modelId="{D261D63C-A084-483F-A5A4-28188F3E9A64}" type="sibTrans" cxnId="{34649720-3A75-4CD3-84FA-36EADE0EF729}">
      <dgm:prSet/>
      <dgm:spPr/>
      <dgm:t>
        <a:bodyPr/>
        <a:lstStyle/>
        <a:p>
          <a:endParaRPr lang="hu-HU"/>
        </a:p>
      </dgm:t>
    </dgm:pt>
    <dgm:pt modelId="{F0E236FF-B5B0-42E8-8104-B29D96CB4E96}">
      <dgm:prSet/>
      <dgm:spPr/>
      <dgm:t>
        <a:bodyPr/>
        <a:lstStyle/>
        <a:p>
          <a:r>
            <a:rPr lang="hu-HU"/>
            <a:t>1 db ROHR RS 6,0/200 Bs-G típusú markoló szerelékes, elektromos üzemű úszókotró lesz, illetve parti kotrás</a:t>
          </a:r>
        </a:p>
      </dgm:t>
    </dgm:pt>
    <dgm:pt modelId="{FC4CEF3C-09DD-48A5-B6DB-79F37B3C2288}" type="parTrans" cxnId="{ACC594D1-7133-410B-9EBE-FE408BA4C289}">
      <dgm:prSet/>
      <dgm:spPr/>
      <dgm:t>
        <a:bodyPr/>
        <a:lstStyle/>
        <a:p>
          <a:endParaRPr lang="hu-HU"/>
        </a:p>
      </dgm:t>
    </dgm:pt>
    <dgm:pt modelId="{73A6F7C4-944B-49B8-9265-73932E7B8015}" type="sibTrans" cxnId="{ACC594D1-7133-410B-9EBE-FE408BA4C289}">
      <dgm:prSet/>
      <dgm:spPr/>
      <dgm:t>
        <a:bodyPr/>
        <a:lstStyle/>
        <a:p>
          <a:endParaRPr lang="hu-HU"/>
        </a:p>
      </dgm:t>
    </dgm:pt>
    <dgm:pt modelId="{E1D8DA08-7D0E-4840-9F97-440E565E89DC}">
      <dgm:prSet/>
      <dgm:spPr/>
      <dgm:t>
        <a:bodyPr/>
        <a:lstStyle/>
        <a:p>
          <a:r>
            <a:rPr lang="hu-HU"/>
            <a:t>1 db Rohr K-110R típusú parti vedersoros kotró</a:t>
          </a:r>
        </a:p>
      </dgm:t>
    </dgm:pt>
    <dgm:pt modelId="{0EA82046-2ABE-4EBB-A926-3E65EC984711}" type="parTrans" cxnId="{B86C75C1-6604-40C9-B613-0A5A80AC093F}">
      <dgm:prSet/>
      <dgm:spPr/>
      <dgm:t>
        <a:bodyPr/>
        <a:lstStyle/>
        <a:p>
          <a:endParaRPr lang="hu-HU"/>
        </a:p>
      </dgm:t>
    </dgm:pt>
    <dgm:pt modelId="{19395C5C-68BD-4D98-B83E-9B77310EAFD8}" type="sibTrans" cxnId="{B86C75C1-6604-40C9-B613-0A5A80AC093F}">
      <dgm:prSet/>
      <dgm:spPr/>
      <dgm:t>
        <a:bodyPr/>
        <a:lstStyle/>
        <a:p>
          <a:endParaRPr lang="hu-HU"/>
        </a:p>
      </dgm:t>
    </dgm:pt>
    <dgm:pt modelId="{98F51CE9-28D9-4DF6-91A0-352AAE1477D7}">
      <dgm:prSet/>
      <dgm:spPr/>
      <dgm:t>
        <a:bodyPr/>
        <a:lstStyle/>
        <a:p>
          <a:r>
            <a:rPr lang="hu-HU"/>
            <a:t>3 db Z-uszály (meghajtás: 150 LE-s RÁBA motorral)</a:t>
          </a:r>
        </a:p>
      </dgm:t>
    </dgm:pt>
    <dgm:pt modelId="{A8A45821-A9F1-42E0-82D3-269102634CD0}" type="parTrans" cxnId="{438D210F-6B62-4756-9F32-1294D5E9EC87}">
      <dgm:prSet/>
      <dgm:spPr/>
      <dgm:t>
        <a:bodyPr/>
        <a:lstStyle/>
        <a:p>
          <a:endParaRPr lang="hu-HU"/>
        </a:p>
      </dgm:t>
    </dgm:pt>
    <dgm:pt modelId="{04CDF78D-6CD2-4D68-AC3B-6A33D0617FAF}" type="sibTrans" cxnId="{438D210F-6B62-4756-9F32-1294D5E9EC87}">
      <dgm:prSet/>
      <dgm:spPr/>
      <dgm:t>
        <a:bodyPr/>
        <a:lstStyle/>
        <a:p>
          <a:endParaRPr lang="hu-HU"/>
        </a:p>
      </dgm:t>
    </dgm:pt>
    <dgm:pt modelId="{FA47D023-3B6F-41FA-991A-798D72B4F6DC}">
      <dgm:prSet/>
      <dgm:spPr/>
      <dgm:t>
        <a:bodyPr/>
        <a:lstStyle/>
        <a:p>
          <a:r>
            <a:rPr lang="hu-HU"/>
            <a:t>Serleges elevátor</a:t>
          </a:r>
        </a:p>
      </dgm:t>
    </dgm:pt>
    <dgm:pt modelId="{E209250F-D7D9-4EC9-AFBF-72C77DF93BFB}" type="parTrans" cxnId="{65C09038-1A0D-4084-8BA3-5910888197A4}">
      <dgm:prSet/>
      <dgm:spPr/>
      <dgm:t>
        <a:bodyPr/>
        <a:lstStyle/>
        <a:p>
          <a:endParaRPr lang="hu-HU"/>
        </a:p>
      </dgm:t>
    </dgm:pt>
    <dgm:pt modelId="{7B8B35A2-E7F1-4BED-8D84-15C5348ADC29}" type="sibTrans" cxnId="{65C09038-1A0D-4084-8BA3-5910888197A4}">
      <dgm:prSet/>
      <dgm:spPr/>
      <dgm:t>
        <a:bodyPr/>
        <a:lstStyle/>
        <a:p>
          <a:endParaRPr lang="hu-HU"/>
        </a:p>
      </dgm:t>
    </dgm:pt>
    <dgm:pt modelId="{4EC8BDD8-2B77-4089-BA01-D0CDF72F1203}">
      <dgm:prSet/>
      <dgm:spPr/>
      <dgm:t>
        <a:bodyPr/>
        <a:lstStyle/>
        <a:p>
          <a:r>
            <a:rPr lang="hu-HU"/>
            <a:t>EK-100 kikötőponton</a:t>
          </a:r>
        </a:p>
      </dgm:t>
    </dgm:pt>
    <dgm:pt modelId="{92CEBA5F-5544-451B-A247-045F6810B215}" type="parTrans" cxnId="{111433B8-EB6D-4126-A523-35E91E5736BC}">
      <dgm:prSet/>
      <dgm:spPr/>
      <dgm:t>
        <a:bodyPr/>
        <a:lstStyle/>
        <a:p>
          <a:endParaRPr lang="hu-HU"/>
        </a:p>
      </dgm:t>
    </dgm:pt>
    <dgm:pt modelId="{23BA288F-A5DD-4887-8121-B8AEFDB3ECE4}" type="sibTrans" cxnId="{111433B8-EB6D-4126-A523-35E91E5736BC}">
      <dgm:prSet/>
      <dgm:spPr/>
      <dgm:t>
        <a:bodyPr/>
        <a:lstStyle/>
        <a:p>
          <a:endParaRPr lang="hu-HU"/>
        </a:p>
      </dgm:t>
    </dgm:pt>
    <dgm:pt modelId="{B5EC739E-EF2C-4987-9085-5C4B4FFFFB9A}">
      <dgm:prSet/>
      <dgm:spPr/>
      <dgm:t>
        <a:bodyPr/>
        <a:lstStyle/>
        <a:p>
          <a:r>
            <a:rPr lang="hu-HU"/>
            <a:t>Szállítószalag sorok és deponáló szalagok</a:t>
          </a:r>
        </a:p>
      </dgm:t>
    </dgm:pt>
    <dgm:pt modelId="{8EFA6FDD-3F70-49CC-8B94-6A07ED52FE49}" type="parTrans" cxnId="{0F37EF20-C42D-409A-804B-65C06BD08C89}">
      <dgm:prSet/>
      <dgm:spPr/>
      <dgm:t>
        <a:bodyPr/>
        <a:lstStyle/>
        <a:p>
          <a:endParaRPr lang="hu-HU"/>
        </a:p>
      </dgm:t>
    </dgm:pt>
    <dgm:pt modelId="{D7017604-2F43-437B-9DA3-5860BB72319D}" type="sibTrans" cxnId="{0F37EF20-C42D-409A-804B-65C06BD08C89}">
      <dgm:prSet/>
      <dgm:spPr/>
      <dgm:t>
        <a:bodyPr/>
        <a:lstStyle/>
        <a:p>
          <a:endParaRPr lang="hu-HU"/>
        </a:p>
      </dgm:t>
    </dgm:pt>
    <dgm:pt modelId="{BD318F5D-6A2E-4EC1-8D8C-F9BDF0352611}">
      <dgm:prSet/>
      <dgm:spPr/>
      <dgm:t>
        <a:bodyPr/>
        <a:lstStyle/>
        <a:p>
          <a:r>
            <a:rPr lang="hu-HU"/>
            <a:t>Binder típusú vizes osztályozómű (kapacitása (250 m</a:t>
          </a:r>
          <a:r>
            <a:rPr lang="hu-HU" baseline="30000"/>
            <a:t>3</a:t>
          </a:r>
          <a:r>
            <a:rPr lang="hu-HU"/>
            <a:t>/h = 1.500.000 m3/év [250 munkanappal számolva])</a:t>
          </a:r>
        </a:p>
      </dgm:t>
    </dgm:pt>
    <dgm:pt modelId="{0BCD0496-CC04-4476-B2D5-8828EF46A7C1}" type="parTrans" cxnId="{BAE80E2D-06B2-4B2B-BABF-8B916019600E}">
      <dgm:prSet/>
      <dgm:spPr/>
      <dgm:t>
        <a:bodyPr/>
        <a:lstStyle/>
        <a:p>
          <a:endParaRPr lang="hu-HU"/>
        </a:p>
      </dgm:t>
    </dgm:pt>
    <dgm:pt modelId="{832B13D0-59CD-41D5-908B-FD100901A469}" type="sibTrans" cxnId="{BAE80E2D-06B2-4B2B-BABF-8B916019600E}">
      <dgm:prSet/>
      <dgm:spPr/>
      <dgm:t>
        <a:bodyPr/>
        <a:lstStyle/>
        <a:p>
          <a:endParaRPr lang="hu-HU"/>
        </a:p>
      </dgm:t>
    </dgm:pt>
    <dgm:pt modelId="{B8E5363F-8FE2-4BE2-AED3-0CB481BEBEFF}">
      <dgm:prSet/>
      <dgm:spPr/>
      <dgm:t>
        <a:bodyPr/>
        <a:lstStyle/>
        <a:p>
          <a:r>
            <a:rPr lang="hu-HU"/>
            <a:t>Svedala típusú kúpos törő</a:t>
          </a:r>
        </a:p>
      </dgm:t>
    </dgm:pt>
    <dgm:pt modelId="{3F8FB8A0-7F7F-4443-AE5C-0E1A00017CE9}" type="parTrans" cxnId="{1A271D67-EF8D-41C8-91D0-C5738B804B9F}">
      <dgm:prSet/>
      <dgm:spPr/>
      <dgm:t>
        <a:bodyPr/>
        <a:lstStyle/>
        <a:p>
          <a:endParaRPr lang="hu-HU"/>
        </a:p>
      </dgm:t>
    </dgm:pt>
    <dgm:pt modelId="{80CBE5AB-77EA-4724-B4FD-1971F1FD29CF}" type="sibTrans" cxnId="{1A271D67-EF8D-41C8-91D0-C5738B804B9F}">
      <dgm:prSet/>
      <dgm:spPr/>
      <dgm:t>
        <a:bodyPr/>
        <a:lstStyle/>
        <a:p>
          <a:endParaRPr lang="hu-HU"/>
        </a:p>
      </dgm:t>
    </dgm:pt>
    <dgm:pt modelId="{AAA449F1-FEC9-406A-B546-796490B9BE4F}">
      <dgm:prSet/>
      <dgm:spPr/>
      <dgm:t>
        <a:bodyPr/>
        <a:lstStyle/>
        <a:p>
          <a:r>
            <a:rPr lang="hu-HU"/>
            <a:t>SBM típusú röpítő törő</a:t>
          </a:r>
        </a:p>
      </dgm:t>
    </dgm:pt>
    <dgm:pt modelId="{B5F1DB55-0ACA-43FE-BBBF-9F92ACE3B305}" type="parTrans" cxnId="{DF15EA83-8A9C-45D6-98C3-857CDE3FBA38}">
      <dgm:prSet/>
      <dgm:spPr/>
      <dgm:t>
        <a:bodyPr/>
        <a:lstStyle/>
        <a:p>
          <a:endParaRPr lang="hu-HU"/>
        </a:p>
      </dgm:t>
    </dgm:pt>
    <dgm:pt modelId="{B67A0CA9-79D4-4725-8837-443D67BFF7CB}" type="sibTrans" cxnId="{DF15EA83-8A9C-45D6-98C3-857CDE3FBA38}">
      <dgm:prSet/>
      <dgm:spPr/>
      <dgm:t>
        <a:bodyPr/>
        <a:lstStyle/>
        <a:p>
          <a:endParaRPr lang="hu-HU"/>
        </a:p>
      </dgm:t>
    </dgm:pt>
    <dgm:pt modelId="{4CFCD3CA-CAFD-4D80-95F2-098DE52A6BFB}">
      <dgm:prSet/>
      <dgm:spPr/>
      <dgm:t>
        <a:bodyPr/>
        <a:lstStyle/>
        <a:p>
          <a:r>
            <a:rPr lang="hu-HU"/>
            <a:t>3 db Liebherr 576 homlokrakodó </a:t>
          </a:r>
        </a:p>
      </dgm:t>
    </dgm:pt>
    <dgm:pt modelId="{4D3F3B54-BB99-4409-9B1B-8B120DBB65B9}" type="parTrans" cxnId="{BF990DAC-CBAC-410C-8CA9-B907578F5B66}">
      <dgm:prSet/>
      <dgm:spPr/>
      <dgm:t>
        <a:bodyPr/>
        <a:lstStyle/>
        <a:p>
          <a:endParaRPr lang="hu-HU"/>
        </a:p>
      </dgm:t>
    </dgm:pt>
    <dgm:pt modelId="{BD1FA2CF-44F3-4F1C-8C64-0A68D5061C2B}" type="sibTrans" cxnId="{BF990DAC-CBAC-410C-8CA9-B907578F5B66}">
      <dgm:prSet/>
      <dgm:spPr/>
      <dgm:t>
        <a:bodyPr/>
        <a:lstStyle/>
        <a:p>
          <a:endParaRPr lang="hu-HU"/>
        </a:p>
      </dgm:t>
    </dgm:pt>
    <dgm:pt modelId="{0B1BF67B-21CC-44BF-9A12-B3167D25BEB0}">
      <dgm:prSet/>
      <dgm:spPr/>
      <dgm:t>
        <a:bodyPr/>
        <a:lstStyle/>
        <a:p>
          <a:r>
            <a:rPr lang="hu-HU"/>
            <a:t>Hídmérleg</a:t>
          </a:r>
        </a:p>
      </dgm:t>
    </dgm:pt>
    <dgm:pt modelId="{54A2ECD6-F6D1-4F05-8E64-2F705B268181}" type="parTrans" cxnId="{2CF805DB-4956-41A1-8C42-5C5A4886DC52}">
      <dgm:prSet/>
      <dgm:spPr/>
      <dgm:t>
        <a:bodyPr/>
        <a:lstStyle/>
        <a:p>
          <a:endParaRPr lang="hu-HU"/>
        </a:p>
      </dgm:t>
    </dgm:pt>
    <dgm:pt modelId="{59EFE3D3-1937-48A1-AD55-CF9C8F833665}" type="sibTrans" cxnId="{2CF805DB-4956-41A1-8C42-5C5A4886DC52}">
      <dgm:prSet/>
      <dgm:spPr/>
      <dgm:t>
        <a:bodyPr/>
        <a:lstStyle/>
        <a:p>
          <a:endParaRPr lang="hu-HU"/>
        </a:p>
      </dgm:t>
    </dgm:pt>
    <dgm:pt modelId="{CA44A999-F06C-4497-9383-4EE1FB73A822}" type="pres">
      <dgm:prSet presAssocID="{719192AD-ED0B-4104-9DBC-1FE3E79DBC25}" presName="Name0" presStyleCnt="0">
        <dgm:presLayoutVars>
          <dgm:dir/>
          <dgm:animLvl val="lvl"/>
          <dgm:resizeHandles val="exact"/>
        </dgm:presLayoutVars>
      </dgm:prSet>
      <dgm:spPr/>
    </dgm:pt>
    <dgm:pt modelId="{C14AA8B1-194D-4AA9-8132-A2B911341E21}" type="pres">
      <dgm:prSet presAssocID="{7D9D9524-981F-44DE-99C8-1E6A8AEDEB9A}" presName="linNode" presStyleCnt="0"/>
      <dgm:spPr/>
    </dgm:pt>
    <dgm:pt modelId="{1F91AD6B-4D3C-48B1-8B09-0A50398F7D32}" type="pres">
      <dgm:prSet presAssocID="{7D9D9524-981F-44DE-99C8-1E6A8AEDEB9A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FD58311C-7246-48F6-936A-8891A1F3BD89}" type="pres">
      <dgm:prSet presAssocID="{7D9D9524-981F-44DE-99C8-1E6A8AEDEB9A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D541FF07-936E-42A6-86D2-47E135275AB2}" type="presOf" srcId="{FA47D023-3B6F-41FA-991A-798D72B4F6DC}" destId="{FD58311C-7246-48F6-936A-8891A1F3BD89}" srcOrd="0" destOrd="3" presId="urn:microsoft.com/office/officeart/2005/8/layout/vList5"/>
    <dgm:cxn modelId="{438D210F-6B62-4756-9F32-1294D5E9EC87}" srcId="{7D9D9524-981F-44DE-99C8-1E6A8AEDEB9A}" destId="{98F51CE9-28D9-4DF6-91A0-352AAE1477D7}" srcOrd="2" destOrd="0" parTransId="{A8A45821-A9F1-42E0-82D3-269102634CD0}" sibTransId="{04CDF78D-6CD2-4D68-AC3B-6A33D0617FAF}"/>
    <dgm:cxn modelId="{34649720-3A75-4CD3-84FA-36EADE0EF729}" srcId="{719192AD-ED0B-4104-9DBC-1FE3E79DBC25}" destId="{7D9D9524-981F-44DE-99C8-1E6A8AEDEB9A}" srcOrd="0" destOrd="0" parTransId="{64DB5400-EE5E-48EC-97AB-7293B637A684}" sibTransId="{D261D63C-A084-483F-A5A4-28188F3E9A64}"/>
    <dgm:cxn modelId="{0F37EF20-C42D-409A-804B-65C06BD08C89}" srcId="{7D9D9524-981F-44DE-99C8-1E6A8AEDEB9A}" destId="{B5EC739E-EF2C-4987-9085-5C4B4FFFFB9A}" srcOrd="5" destOrd="0" parTransId="{8EFA6FDD-3F70-49CC-8B94-6A07ED52FE49}" sibTransId="{D7017604-2F43-437B-9DA3-5860BB72319D}"/>
    <dgm:cxn modelId="{BAE80E2D-06B2-4B2B-BABF-8B916019600E}" srcId="{7D9D9524-981F-44DE-99C8-1E6A8AEDEB9A}" destId="{BD318F5D-6A2E-4EC1-8D8C-F9BDF0352611}" srcOrd="6" destOrd="0" parTransId="{0BCD0496-CC04-4476-B2D5-8828EF46A7C1}" sibTransId="{832B13D0-59CD-41D5-908B-FD100901A469}"/>
    <dgm:cxn modelId="{4F9FDF34-2A3D-4987-B426-65D8768A0AFA}" type="presOf" srcId="{B8E5363F-8FE2-4BE2-AED3-0CB481BEBEFF}" destId="{FD58311C-7246-48F6-936A-8891A1F3BD89}" srcOrd="0" destOrd="7" presId="urn:microsoft.com/office/officeart/2005/8/layout/vList5"/>
    <dgm:cxn modelId="{65C09038-1A0D-4084-8BA3-5910888197A4}" srcId="{7D9D9524-981F-44DE-99C8-1E6A8AEDEB9A}" destId="{FA47D023-3B6F-41FA-991A-798D72B4F6DC}" srcOrd="3" destOrd="0" parTransId="{E209250F-D7D9-4EC9-AFBF-72C77DF93BFB}" sibTransId="{7B8B35A2-E7F1-4BED-8D84-15C5348ADC29}"/>
    <dgm:cxn modelId="{72F24044-8CA8-4099-A296-8A6FBC2904D3}" type="presOf" srcId="{4EC8BDD8-2B77-4089-BA01-D0CDF72F1203}" destId="{FD58311C-7246-48F6-936A-8891A1F3BD89}" srcOrd="0" destOrd="4" presId="urn:microsoft.com/office/officeart/2005/8/layout/vList5"/>
    <dgm:cxn modelId="{1A271D67-EF8D-41C8-91D0-C5738B804B9F}" srcId="{7D9D9524-981F-44DE-99C8-1E6A8AEDEB9A}" destId="{B8E5363F-8FE2-4BE2-AED3-0CB481BEBEFF}" srcOrd="7" destOrd="0" parTransId="{3F8FB8A0-7F7F-4443-AE5C-0E1A00017CE9}" sibTransId="{80CBE5AB-77EA-4724-B4FD-1971F1FD29CF}"/>
    <dgm:cxn modelId="{DF15EA83-8A9C-45D6-98C3-857CDE3FBA38}" srcId="{7D9D9524-981F-44DE-99C8-1E6A8AEDEB9A}" destId="{AAA449F1-FEC9-406A-B546-796490B9BE4F}" srcOrd="8" destOrd="0" parTransId="{B5F1DB55-0ACA-43FE-BBBF-9F92ACE3B305}" sibTransId="{B67A0CA9-79D4-4725-8837-443D67BFF7CB}"/>
    <dgm:cxn modelId="{270F8485-CD93-4AF1-84EB-563A5C7F9DBD}" type="presOf" srcId="{98F51CE9-28D9-4DF6-91A0-352AAE1477D7}" destId="{FD58311C-7246-48F6-936A-8891A1F3BD89}" srcOrd="0" destOrd="2" presId="urn:microsoft.com/office/officeart/2005/8/layout/vList5"/>
    <dgm:cxn modelId="{496D7C87-11E1-47B8-A2CA-59EA29DDAE13}" type="presOf" srcId="{BD318F5D-6A2E-4EC1-8D8C-F9BDF0352611}" destId="{FD58311C-7246-48F6-936A-8891A1F3BD89}" srcOrd="0" destOrd="6" presId="urn:microsoft.com/office/officeart/2005/8/layout/vList5"/>
    <dgm:cxn modelId="{5F5D219D-2419-4E61-9F50-4118BB08C1C0}" type="presOf" srcId="{4CFCD3CA-CAFD-4D80-95F2-098DE52A6BFB}" destId="{FD58311C-7246-48F6-936A-8891A1F3BD89}" srcOrd="0" destOrd="9" presId="urn:microsoft.com/office/officeart/2005/8/layout/vList5"/>
    <dgm:cxn modelId="{BE5754A4-569D-46F2-AA24-09390EC02932}" type="presOf" srcId="{719192AD-ED0B-4104-9DBC-1FE3E79DBC25}" destId="{CA44A999-F06C-4497-9383-4EE1FB73A822}" srcOrd="0" destOrd="0" presId="urn:microsoft.com/office/officeart/2005/8/layout/vList5"/>
    <dgm:cxn modelId="{66C824AB-8DD0-4BAE-A6F8-17CB62BD73EA}" type="presOf" srcId="{7D9D9524-981F-44DE-99C8-1E6A8AEDEB9A}" destId="{1F91AD6B-4D3C-48B1-8B09-0A50398F7D32}" srcOrd="0" destOrd="0" presId="urn:microsoft.com/office/officeart/2005/8/layout/vList5"/>
    <dgm:cxn modelId="{BF990DAC-CBAC-410C-8CA9-B907578F5B66}" srcId="{7D9D9524-981F-44DE-99C8-1E6A8AEDEB9A}" destId="{4CFCD3CA-CAFD-4D80-95F2-098DE52A6BFB}" srcOrd="9" destOrd="0" parTransId="{4D3F3B54-BB99-4409-9B1B-8B120DBB65B9}" sibTransId="{BD1FA2CF-44F3-4F1C-8C64-0A68D5061C2B}"/>
    <dgm:cxn modelId="{111433B8-EB6D-4126-A523-35E91E5736BC}" srcId="{7D9D9524-981F-44DE-99C8-1E6A8AEDEB9A}" destId="{4EC8BDD8-2B77-4089-BA01-D0CDF72F1203}" srcOrd="4" destOrd="0" parTransId="{92CEBA5F-5544-451B-A247-045F6810B215}" sibTransId="{23BA288F-A5DD-4887-8121-B8AEFDB3ECE4}"/>
    <dgm:cxn modelId="{B86C75C1-6604-40C9-B613-0A5A80AC093F}" srcId="{7D9D9524-981F-44DE-99C8-1E6A8AEDEB9A}" destId="{E1D8DA08-7D0E-4840-9F97-440E565E89DC}" srcOrd="1" destOrd="0" parTransId="{0EA82046-2ABE-4EBB-A926-3E65EC984711}" sibTransId="{19395C5C-68BD-4D98-B83E-9B77310EAFD8}"/>
    <dgm:cxn modelId="{ACC594D1-7133-410B-9EBE-FE408BA4C289}" srcId="{7D9D9524-981F-44DE-99C8-1E6A8AEDEB9A}" destId="{F0E236FF-B5B0-42E8-8104-B29D96CB4E96}" srcOrd="0" destOrd="0" parTransId="{FC4CEF3C-09DD-48A5-B6DB-79F37B3C2288}" sibTransId="{73A6F7C4-944B-49B8-9265-73932E7B8015}"/>
    <dgm:cxn modelId="{C1F54FD5-87EA-48D2-A392-37F8BCA84A7A}" type="presOf" srcId="{E1D8DA08-7D0E-4840-9F97-440E565E89DC}" destId="{FD58311C-7246-48F6-936A-8891A1F3BD89}" srcOrd="0" destOrd="1" presId="urn:microsoft.com/office/officeart/2005/8/layout/vList5"/>
    <dgm:cxn modelId="{2CF805DB-4956-41A1-8C42-5C5A4886DC52}" srcId="{7D9D9524-981F-44DE-99C8-1E6A8AEDEB9A}" destId="{0B1BF67B-21CC-44BF-9A12-B3167D25BEB0}" srcOrd="10" destOrd="0" parTransId="{54A2ECD6-F6D1-4F05-8E64-2F705B268181}" sibTransId="{59EFE3D3-1937-48A1-AD55-CF9C8F833665}"/>
    <dgm:cxn modelId="{B8103DE5-C9E1-42ED-B4A9-8782D538A86A}" type="presOf" srcId="{F0E236FF-B5B0-42E8-8104-B29D96CB4E96}" destId="{FD58311C-7246-48F6-936A-8891A1F3BD89}" srcOrd="0" destOrd="0" presId="urn:microsoft.com/office/officeart/2005/8/layout/vList5"/>
    <dgm:cxn modelId="{47E654E8-ED64-4864-91DF-B3791C36ADAD}" type="presOf" srcId="{AAA449F1-FEC9-406A-B546-796490B9BE4F}" destId="{FD58311C-7246-48F6-936A-8891A1F3BD89}" srcOrd="0" destOrd="8" presId="urn:microsoft.com/office/officeart/2005/8/layout/vList5"/>
    <dgm:cxn modelId="{0D32F7F8-65F4-4DF6-849B-49CD62F31F34}" type="presOf" srcId="{B5EC739E-EF2C-4987-9085-5C4B4FFFFB9A}" destId="{FD58311C-7246-48F6-936A-8891A1F3BD89}" srcOrd="0" destOrd="5" presId="urn:microsoft.com/office/officeart/2005/8/layout/vList5"/>
    <dgm:cxn modelId="{F1E884F9-1D53-481D-8E1E-8A816A8CBC12}" type="presOf" srcId="{0B1BF67B-21CC-44BF-9A12-B3167D25BEB0}" destId="{FD58311C-7246-48F6-936A-8891A1F3BD89}" srcOrd="0" destOrd="10" presId="urn:microsoft.com/office/officeart/2005/8/layout/vList5"/>
    <dgm:cxn modelId="{66AFEB4F-BE52-4BD5-87DD-8E03FC0030B4}" type="presParOf" srcId="{CA44A999-F06C-4497-9383-4EE1FB73A822}" destId="{C14AA8B1-194D-4AA9-8132-A2B911341E21}" srcOrd="0" destOrd="0" presId="urn:microsoft.com/office/officeart/2005/8/layout/vList5"/>
    <dgm:cxn modelId="{D0A450CB-7903-4503-BCF9-58B0C4378D18}" type="presParOf" srcId="{C14AA8B1-194D-4AA9-8132-A2B911341E21}" destId="{1F91AD6B-4D3C-48B1-8B09-0A50398F7D32}" srcOrd="0" destOrd="0" presId="urn:microsoft.com/office/officeart/2005/8/layout/vList5"/>
    <dgm:cxn modelId="{2D3452C2-721A-435C-B71D-BA5DC081EA0D}" type="presParOf" srcId="{C14AA8B1-194D-4AA9-8132-A2B911341E21}" destId="{FD58311C-7246-48F6-936A-8891A1F3BD8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55AB067-B153-4A0D-8C46-75DB495BE0B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hu-HU"/>
        </a:p>
      </dgm:t>
    </dgm:pt>
    <dgm:pt modelId="{1DB3D947-02D9-4CB9-8460-E602807B0211}">
      <dgm:prSet/>
      <dgm:spPr/>
      <dgm:t>
        <a:bodyPr/>
        <a:lstStyle/>
        <a:p>
          <a:r>
            <a:rPr lang="hu-HU" b="1"/>
            <a:t>A meglévő tó utánkotrása és az osztályozás okozta levegőszennyezés:</a:t>
          </a:r>
          <a:endParaRPr lang="hu-HU"/>
        </a:p>
      </dgm:t>
    </dgm:pt>
    <dgm:pt modelId="{BBEA03F4-D319-4070-BB1E-81219EEF76A3}" type="parTrans" cxnId="{F3B4433B-173E-42E4-B394-6AE0634EF852}">
      <dgm:prSet/>
      <dgm:spPr/>
      <dgm:t>
        <a:bodyPr/>
        <a:lstStyle/>
        <a:p>
          <a:endParaRPr lang="hu-HU"/>
        </a:p>
      </dgm:t>
    </dgm:pt>
    <dgm:pt modelId="{8E35CC2C-6693-43F7-8244-AB32F9FC54E7}" type="sibTrans" cxnId="{F3B4433B-173E-42E4-B394-6AE0634EF852}">
      <dgm:prSet/>
      <dgm:spPr/>
      <dgm:t>
        <a:bodyPr/>
        <a:lstStyle/>
        <a:p>
          <a:endParaRPr lang="hu-HU"/>
        </a:p>
      </dgm:t>
    </dgm:pt>
    <dgm:pt modelId="{08169F98-3FE0-4B7B-822F-A8623C586086}">
      <dgm:prSet/>
      <dgm:spPr/>
      <dgm:t>
        <a:bodyPr/>
        <a:lstStyle/>
        <a:p>
          <a:r>
            <a:rPr lang="hu-HU" b="1"/>
            <a:t>Bányagépek (homlokrakodók) kibocsátása</a:t>
          </a:r>
          <a:r>
            <a:rPr lang="hu-HU"/>
            <a:t>: A légszennyező berendezések hatásterületének kijelölése a </a:t>
          </a:r>
          <a:r>
            <a:rPr lang="hu-HU" b="1"/>
            <a:t>306/2010 (XII.23.) Korm. rendelet</a:t>
          </a:r>
          <a:r>
            <a:rPr lang="hu-HU"/>
            <a:t>. 2. § 14. a), b) és c) pontja alapján történt: A CO,</a:t>
          </a:r>
          <a:r>
            <a:rPr lang="hu-HU" baseline="-25000"/>
            <a:t> </a:t>
          </a:r>
          <a:r>
            <a:rPr lang="hu-HU"/>
            <a:t>a szénhidrogének, és a SO</a:t>
          </a:r>
          <a:r>
            <a:rPr lang="hu-HU" baseline="-25000"/>
            <a:t>2</a:t>
          </a:r>
          <a:r>
            <a:rPr lang="hu-HU"/>
            <a:t> hatásterülete 73 méter.</a:t>
          </a:r>
        </a:p>
      </dgm:t>
    </dgm:pt>
    <dgm:pt modelId="{29CAFE37-63C8-4916-98EE-843E4388F847}" type="parTrans" cxnId="{CBE5C00A-0C88-4D85-B666-9A11CC0A07BF}">
      <dgm:prSet/>
      <dgm:spPr/>
      <dgm:t>
        <a:bodyPr/>
        <a:lstStyle/>
        <a:p>
          <a:endParaRPr lang="hu-HU"/>
        </a:p>
      </dgm:t>
    </dgm:pt>
    <dgm:pt modelId="{EE91CF51-8800-493A-A765-EEBBA84AE9A0}" type="sibTrans" cxnId="{CBE5C00A-0C88-4D85-B666-9A11CC0A07BF}">
      <dgm:prSet/>
      <dgm:spPr/>
      <dgm:t>
        <a:bodyPr/>
        <a:lstStyle/>
        <a:p>
          <a:endParaRPr lang="hu-HU"/>
        </a:p>
      </dgm:t>
    </dgm:pt>
    <dgm:pt modelId="{F9FBB065-8C9C-4E14-BFF1-C71AA9B09F6C}">
      <dgm:prSet/>
      <dgm:spPr/>
      <dgm:t>
        <a:bodyPr/>
        <a:lstStyle/>
        <a:p>
          <a:r>
            <a:rPr lang="hu-HU" b="1"/>
            <a:t>Osztályozó porkibocsátása</a:t>
          </a:r>
          <a:r>
            <a:rPr lang="hu-HU"/>
            <a:t>: A PM10 (szálló por) hatásterületet 171 m</a:t>
          </a:r>
        </a:p>
      </dgm:t>
    </dgm:pt>
    <dgm:pt modelId="{2D12C8F9-F486-44F9-BB23-50A044651E83}" type="parTrans" cxnId="{6708024D-DC03-4997-A4F7-9B5C1B7CFBBF}">
      <dgm:prSet/>
      <dgm:spPr/>
      <dgm:t>
        <a:bodyPr/>
        <a:lstStyle/>
        <a:p>
          <a:endParaRPr lang="hu-HU"/>
        </a:p>
      </dgm:t>
    </dgm:pt>
    <dgm:pt modelId="{325AA005-6C7E-498A-ACB6-C4E9DD0ACAC7}" type="sibTrans" cxnId="{6708024D-DC03-4997-A4F7-9B5C1B7CFBBF}">
      <dgm:prSet/>
      <dgm:spPr/>
      <dgm:t>
        <a:bodyPr/>
        <a:lstStyle/>
        <a:p>
          <a:endParaRPr lang="hu-HU"/>
        </a:p>
      </dgm:t>
    </dgm:pt>
    <dgm:pt modelId="{D6933616-CEDF-4022-85C2-0BFD85CC94FC}">
      <dgm:prSet/>
      <dgm:spPr/>
      <dgm:t>
        <a:bodyPr/>
        <a:lstStyle/>
        <a:p>
          <a:r>
            <a:rPr lang="hu-HU" b="1"/>
            <a:t>A tó utánkotrása során okozott kibocsátás</a:t>
          </a:r>
          <a:r>
            <a:rPr lang="hu-HU"/>
            <a:t>: A légszennyező berendezések hatásterületének kijelölése a </a:t>
          </a:r>
          <a:r>
            <a:rPr lang="hu-HU" b="1"/>
            <a:t>306/2010 (XII.23.) Korm. rendelet</a:t>
          </a:r>
          <a:r>
            <a:rPr lang="hu-HU"/>
            <a:t>. 2. § 14. a), b) és c) pontja alapján történt: A CO,</a:t>
          </a:r>
          <a:r>
            <a:rPr lang="hu-HU" baseline="-25000"/>
            <a:t> </a:t>
          </a:r>
          <a:r>
            <a:rPr lang="hu-HU"/>
            <a:t>a szénhidrogének, és a SO</a:t>
          </a:r>
          <a:r>
            <a:rPr lang="hu-HU" baseline="-25000"/>
            <a:t>2</a:t>
          </a:r>
          <a:r>
            <a:rPr lang="hu-HU"/>
            <a:t> hatásterülete 73 méter.</a:t>
          </a:r>
        </a:p>
      </dgm:t>
    </dgm:pt>
    <dgm:pt modelId="{C9445B0E-5244-4F9D-9EED-FC57DAAEADC7}" type="parTrans" cxnId="{9E2A9780-5834-4F74-8205-69E6C5DF97E7}">
      <dgm:prSet/>
      <dgm:spPr/>
      <dgm:t>
        <a:bodyPr/>
        <a:lstStyle/>
        <a:p>
          <a:endParaRPr lang="hu-HU"/>
        </a:p>
      </dgm:t>
    </dgm:pt>
    <dgm:pt modelId="{AA7948E1-2F8A-42EA-97D4-8B184227A3E8}" type="sibTrans" cxnId="{9E2A9780-5834-4F74-8205-69E6C5DF97E7}">
      <dgm:prSet/>
      <dgm:spPr/>
      <dgm:t>
        <a:bodyPr/>
        <a:lstStyle/>
        <a:p>
          <a:endParaRPr lang="hu-HU"/>
        </a:p>
      </dgm:t>
    </dgm:pt>
    <dgm:pt modelId="{C9C5B9EF-ABD2-43B0-8751-8FDFD5F77C27}" type="pres">
      <dgm:prSet presAssocID="{555AB067-B153-4A0D-8C46-75DB495BE0BB}" presName="Name0" presStyleCnt="0">
        <dgm:presLayoutVars>
          <dgm:dir/>
          <dgm:animLvl val="lvl"/>
          <dgm:resizeHandles val="exact"/>
        </dgm:presLayoutVars>
      </dgm:prSet>
      <dgm:spPr/>
    </dgm:pt>
    <dgm:pt modelId="{4CDA7E10-E11F-4060-A306-416AC62C4A64}" type="pres">
      <dgm:prSet presAssocID="{1DB3D947-02D9-4CB9-8460-E602807B0211}" presName="linNode" presStyleCnt="0"/>
      <dgm:spPr/>
    </dgm:pt>
    <dgm:pt modelId="{850831B8-25BC-47D0-95D3-EE723243FA67}" type="pres">
      <dgm:prSet presAssocID="{1DB3D947-02D9-4CB9-8460-E602807B0211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4328160D-6438-4E97-8B2E-13CB93B4BB24}" type="pres">
      <dgm:prSet presAssocID="{1DB3D947-02D9-4CB9-8460-E602807B0211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CBE5C00A-0C88-4D85-B666-9A11CC0A07BF}" srcId="{1DB3D947-02D9-4CB9-8460-E602807B0211}" destId="{08169F98-3FE0-4B7B-822F-A8623C586086}" srcOrd="0" destOrd="0" parTransId="{29CAFE37-63C8-4916-98EE-843E4388F847}" sibTransId="{EE91CF51-8800-493A-A765-EEBBA84AE9A0}"/>
    <dgm:cxn modelId="{F3B4433B-173E-42E4-B394-6AE0634EF852}" srcId="{555AB067-B153-4A0D-8C46-75DB495BE0BB}" destId="{1DB3D947-02D9-4CB9-8460-E602807B0211}" srcOrd="0" destOrd="0" parTransId="{BBEA03F4-D319-4070-BB1E-81219EEF76A3}" sibTransId="{8E35CC2C-6693-43F7-8244-AB32F9FC54E7}"/>
    <dgm:cxn modelId="{6708024D-DC03-4997-A4F7-9B5C1B7CFBBF}" srcId="{1DB3D947-02D9-4CB9-8460-E602807B0211}" destId="{F9FBB065-8C9C-4E14-BFF1-C71AA9B09F6C}" srcOrd="1" destOrd="0" parTransId="{2D12C8F9-F486-44F9-BB23-50A044651E83}" sibTransId="{325AA005-6C7E-498A-ACB6-C4E9DD0ACAC7}"/>
    <dgm:cxn modelId="{BF70E356-AD8B-4C81-8E4C-D312D9DA08D8}" type="presOf" srcId="{1DB3D947-02D9-4CB9-8460-E602807B0211}" destId="{850831B8-25BC-47D0-95D3-EE723243FA67}" srcOrd="0" destOrd="0" presId="urn:microsoft.com/office/officeart/2005/8/layout/vList5"/>
    <dgm:cxn modelId="{9E2A9780-5834-4F74-8205-69E6C5DF97E7}" srcId="{1DB3D947-02D9-4CB9-8460-E602807B0211}" destId="{D6933616-CEDF-4022-85C2-0BFD85CC94FC}" srcOrd="2" destOrd="0" parTransId="{C9445B0E-5244-4F9D-9EED-FC57DAAEADC7}" sibTransId="{AA7948E1-2F8A-42EA-97D4-8B184227A3E8}"/>
    <dgm:cxn modelId="{925E50B4-AEA0-49FA-9907-CE343AA70053}" type="presOf" srcId="{F9FBB065-8C9C-4E14-BFF1-C71AA9B09F6C}" destId="{4328160D-6438-4E97-8B2E-13CB93B4BB24}" srcOrd="0" destOrd="1" presId="urn:microsoft.com/office/officeart/2005/8/layout/vList5"/>
    <dgm:cxn modelId="{9C282BC0-83AE-4CF1-A60E-B31E388F79CA}" type="presOf" srcId="{D6933616-CEDF-4022-85C2-0BFD85CC94FC}" destId="{4328160D-6438-4E97-8B2E-13CB93B4BB24}" srcOrd="0" destOrd="2" presId="urn:microsoft.com/office/officeart/2005/8/layout/vList5"/>
    <dgm:cxn modelId="{BB435FD4-8BF1-482A-805C-06471B2F8070}" type="presOf" srcId="{08169F98-3FE0-4B7B-822F-A8623C586086}" destId="{4328160D-6438-4E97-8B2E-13CB93B4BB24}" srcOrd="0" destOrd="0" presId="urn:microsoft.com/office/officeart/2005/8/layout/vList5"/>
    <dgm:cxn modelId="{347E4BF6-9900-4284-89D3-4A0855BBDBD0}" type="presOf" srcId="{555AB067-B153-4A0D-8C46-75DB495BE0BB}" destId="{C9C5B9EF-ABD2-43B0-8751-8FDFD5F77C27}" srcOrd="0" destOrd="0" presId="urn:microsoft.com/office/officeart/2005/8/layout/vList5"/>
    <dgm:cxn modelId="{616B87BB-274A-4996-9514-60298382E264}" type="presParOf" srcId="{C9C5B9EF-ABD2-43B0-8751-8FDFD5F77C27}" destId="{4CDA7E10-E11F-4060-A306-416AC62C4A64}" srcOrd="0" destOrd="0" presId="urn:microsoft.com/office/officeart/2005/8/layout/vList5"/>
    <dgm:cxn modelId="{225DAB87-5142-48AB-912E-7471BC73C0CB}" type="presParOf" srcId="{4CDA7E10-E11F-4060-A306-416AC62C4A64}" destId="{850831B8-25BC-47D0-95D3-EE723243FA67}" srcOrd="0" destOrd="0" presId="urn:microsoft.com/office/officeart/2005/8/layout/vList5"/>
    <dgm:cxn modelId="{B52F8137-92BE-4389-9BC7-1360CBB96F78}" type="presParOf" srcId="{4CDA7E10-E11F-4060-A306-416AC62C4A64}" destId="{4328160D-6438-4E97-8B2E-13CB93B4BB2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0A7AE0A-6997-4563-BE8D-627D55DBCB8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hu-HU"/>
        </a:p>
      </dgm:t>
    </dgm:pt>
    <dgm:pt modelId="{C2C3F03B-94C6-47EB-A577-78ED97B04826}">
      <dgm:prSet/>
      <dgm:spPr/>
      <dgm:t>
        <a:bodyPr/>
        <a:lstStyle/>
        <a:p>
          <a:r>
            <a:rPr lang="hu-HU" b="1" dirty="0"/>
            <a:t>A 3308. sz. út és az M30-as út által határolt terület letermelése okozta levegő szennyezés:</a:t>
          </a:r>
        </a:p>
      </dgm:t>
    </dgm:pt>
    <dgm:pt modelId="{85DB14B1-3E99-4F18-AFDC-21BE5FE6E76E}" type="parTrans" cxnId="{03F3783E-5FC0-40D7-9E16-C78476CCB51D}">
      <dgm:prSet/>
      <dgm:spPr/>
      <dgm:t>
        <a:bodyPr/>
        <a:lstStyle/>
        <a:p>
          <a:endParaRPr lang="hu-HU"/>
        </a:p>
      </dgm:t>
    </dgm:pt>
    <dgm:pt modelId="{F92C7362-692F-4656-894C-6EC1BA4CABF7}" type="sibTrans" cxnId="{03F3783E-5FC0-40D7-9E16-C78476CCB51D}">
      <dgm:prSet/>
      <dgm:spPr/>
      <dgm:t>
        <a:bodyPr/>
        <a:lstStyle/>
        <a:p>
          <a:endParaRPr lang="hu-HU"/>
        </a:p>
      </dgm:t>
    </dgm:pt>
    <dgm:pt modelId="{9FF3DD62-A723-4F22-A324-505B42C97F69}">
      <dgm:prSet/>
      <dgm:spPr/>
      <dgm:t>
        <a:bodyPr/>
        <a:lstStyle/>
        <a:p>
          <a:r>
            <a:rPr lang="hu-HU" b="1"/>
            <a:t>Fedő dózerolása: </a:t>
          </a:r>
          <a:r>
            <a:rPr lang="hu-HU"/>
            <a:t>A légszennyező berendezések hatásterületének kijelölése a </a:t>
          </a:r>
          <a:r>
            <a:rPr lang="hu-HU" b="1"/>
            <a:t>306/2010 (XII.23.) Korm. rendelet</a:t>
          </a:r>
          <a:r>
            <a:rPr lang="hu-HU"/>
            <a:t>. 2. § 14. a), b) és c) pontja alapján történt: A CO,</a:t>
          </a:r>
          <a:r>
            <a:rPr lang="hu-HU" baseline="-25000"/>
            <a:t> </a:t>
          </a:r>
          <a:r>
            <a:rPr lang="hu-HU"/>
            <a:t>a szénhidrogének, és a SO</a:t>
          </a:r>
          <a:r>
            <a:rPr lang="hu-HU" baseline="-25000"/>
            <a:t>2</a:t>
          </a:r>
          <a:r>
            <a:rPr lang="hu-HU"/>
            <a:t> hatásterülete 73 méter.</a:t>
          </a:r>
        </a:p>
      </dgm:t>
    </dgm:pt>
    <dgm:pt modelId="{37A713D4-23BC-4EEE-90C6-61C45CE176D0}" type="parTrans" cxnId="{834D70E6-A894-4A06-BBC3-121983690B6E}">
      <dgm:prSet/>
      <dgm:spPr/>
      <dgm:t>
        <a:bodyPr/>
        <a:lstStyle/>
        <a:p>
          <a:endParaRPr lang="hu-HU"/>
        </a:p>
      </dgm:t>
    </dgm:pt>
    <dgm:pt modelId="{90ECBC9C-59A7-45F3-85B2-107E8DF47434}" type="sibTrans" cxnId="{834D70E6-A894-4A06-BBC3-121983690B6E}">
      <dgm:prSet/>
      <dgm:spPr/>
      <dgm:t>
        <a:bodyPr/>
        <a:lstStyle/>
        <a:p>
          <a:endParaRPr lang="hu-HU"/>
        </a:p>
      </dgm:t>
    </dgm:pt>
    <dgm:pt modelId="{B994EEDF-018C-4962-B631-964D29314C7F}">
      <dgm:prSet/>
      <dgm:spPr/>
      <dgm:t>
        <a:bodyPr/>
        <a:lstStyle/>
        <a:p>
          <a:r>
            <a:rPr lang="hu-HU" b="1"/>
            <a:t>Parti kotrás okozta levegőszennyezés</a:t>
          </a:r>
          <a:r>
            <a:rPr lang="hu-HU"/>
            <a:t>: A légszennyező berendezések hatásterületének kijelölése a </a:t>
          </a:r>
          <a:r>
            <a:rPr lang="hu-HU" b="1"/>
            <a:t>306/2010 (XII.23.) Korm. rendelet</a:t>
          </a:r>
          <a:r>
            <a:rPr lang="hu-HU"/>
            <a:t>. 2. § 14. a), b) és c) pontja alapján történt: A CO,</a:t>
          </a:r>
          <a:r>
            <a:rPr lang="hu-HU" baseline="-25000"/>
            <a:t> </a:t>
          </a:r>
          <a:r>
            <a:rPr lang="hu-HU"/>
            <a:t>a szénhidrogének, és a SO</a:t>
          </a:r>
          <a:r>
            <a:rPr lang="hu-HU" baseline="-25000"/>
            <a:t>2</a:t>
          </a:r>
          <a:r>
            <a:rPr lang="hu-HU"/>
            <a:t> hatásterülete 73 méter.</a:t>
          </a:r>
        </a:p>
      </dgm:t>
    </dgm:pt>
    <dgm:pt modelId="{D756F9C9-B81D-4EA1-90FC-EBD4D79916DF}" type="parTrans" cxnId="{8E64213A-D35A-4334-9DA4-84BF2872032A}">
      <dgm:prSet/>
      <dgm:spPr/>
      <dgm:t>
        <a:bodyPr/>
        <a:lstStyle/>
        <a:p>
          <a:endParaRPr lang="hu-HU"/>
        </a:p>
      </dgm:t>
    </dgm:pt>
    <dgm:pt modelId="{17F265E2-BFF2-4D9F-9369-E01D12084C17}" type="sibTrans" cxnId="{8E64213A-D35A-4334-9DA4-84BF2872032A}">
      <dgm:prSet/>
      <dgm:spPr/>
      <dgm:t>
        <a:bodyPr/>
        <a:lstStyle/>
        <a:p>
          <a:endParaRPr lang="hu-HU"/>
        </a:p>
      </dgm:t>
    </dgm:pt>
    <dgm:pt modelId="{7191AF69-05C3-429C-9679-549EC75690B6}" type="pres">
      <dgm:prSet presAssocID="{80A7AE0A-6997-4563-BE8D-627D55DBCB85}" presName="linear" presStyleCnt="0">
        <dgm:presLayoutVars>
          <dgm:animLvl val="lvl"/>
          <dgm:resizeHandles val="exact"/>
        </dgm:presLayoutVars>
      </dgm:prSet>
      <dgm:spPr/>
    </dgm:pt>
    <dgm:pt modelId="{B10716EC-96D3-452E-93A5-3A301CD06CFD}" type="pres">
      <dgm:prSet presAssocID="{C2C3F03B-94C6-47EB-A577-78ED97B04826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5F72A95-77E3-40E5-938B-65E047203965}" type="pres">
      <dgm:prSet presAssocID="{F92C7362-692F-4656-894C-6EC1BA4CABF7}" presName="spacer" presStyleCnt="0"/>
      <dgm:spPr/>
    </dgm:pt>
    <dgm:pt modelId="{B1EDDD5D-02A0-4C38-AE9C-A46652E36CF0}" type="pres">
      <dgm:prSet presAssocID="{9FF3DD62-A723-4F22-A324-505B42C97F6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74F45203-7AF2-4E57-BF09-9944B2A7C1A3}" type="pres">
      <dgm:prSet presAssocID="{90ECBC9C-59A7-45F3-85B2-107E8DF47434}" presName="spacer" presStyleCnt="0"/>
      <dgm:spPr/>
    </dgm:pt>
    <dgm:pt modelId="{9BA57C8D-6C0C-4C1E-A134-FB9FF1C41CEB}" type="pres">
      <dgm:prSet presAssocID="{B994EEDF-018C-4962-B631-964D29314C7F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8E64213A-D35A-4334-9DA4-84BF2872032A}" srcId="{80A7AE0A-6997-4563-BE8D-627D55DBCB85}" destId="{B994EEDF-018C-4962-B631-964D29314C7F}" srcOrd="2" destOrd="0" parTransId="{D756F9C9-B81D-4EA1-90FC-EBD4D79916DF}" sibTransId="{17F265E2-BFF2-4D9F-9369-E01D12084C17}"/>
    <dgm:cxn modelId="{03F3783E-5FC0-40D7-9E16-C78476CCB51D}" srcId="{80A7AE0A-6997-4563-BE8D-627D55DBCB85}" destId="{C2C3F03B-94C6-47EB-A577-78ED97B04826}" srcOrd="0" destOrd="0" parTransId="{85DB14B1-3E99-4F18-AFDC-21BE5FE6E76E}" sibTransId="{F92C7362-692F-4656-894C-6EC1BA4CABF7}"/>
    <dgm:cxn modelId="{52859E69-274B-4DB1-80A4-9D03AE94A207}" type="presOf" srcId="{80A7AE0A-6997-4563-BE8D-627D55DBCB85}" destId="{7191AF69-05C3-429C-9679-549EC75690B6}" srcOrd="0" destOrd="0" presId="urn:microsoft.com/office/officeart/2005/8/layout/vList2"/>
    <dgm:cxn modelId="{C0B30052-15CF-4411-AF15-471380DB4BF0}" type="presOf" srcId="{C2C3F03B-94C6-47EB-A577-78ED97B04826}" destId="{B10716EC-96D3-452E-93A5-3A301CD06CFD}" srcOrd="0" destOrd="0" presId="urn:microsoft.com/office/officeart/2005/8/layout/vList2"/>
    <dgm:cxn modelId="{F3575B77-9CC5-4309-9968-24E9837D6183}" type="presOf" srcId="{9FF3DD62-A723-4F22-A324-505B42C97F69}" destId="{B1EDDD5D-02A0-4C38-AE9C-A46652E36CF0}" srcOrd="0" destOrd="0" presId="urn:microsoft.com/office/officeart/2005/8/layout/vList2"/>
    <dgm:cxn modelId="{834D70E6-A894-4A06-BBC3-121983690B6E}" srcId="{80A7AE0A-6997-4563-BE8D-627D55DBCB85}" destId="{9FF3DD62-A723-4F22-A324-505B42C97F69}" srcOrd="1" destOrd="0" parTransId="{37A713D4-23BC-4EEE-90C6-61C45CE176D0}" sibTransId="{90ECBC9C-59A7-45F3-85B2-107E8DF47434}"/>
    <dgm:cxn modelId="{72C1F4EB-8EFE-41F7-9249-A1848AC47D85}" type="presOf" srcId="{B994EEDF-018C-4962-B631-964D29314C7F}" destId="{9BA57C8D-6C0C-4C1E-A134-FB9FF1C41CEB}" srcOrd="0" destOrd="0" presId="urn:microsoft.com/office/officeart/2005/8/layout/vList2"/>
    <dgm:cxn modelId="{21E4C539-BB75-4DEE-940C-71471CE4364C}" type="presParOf" srcId="{7191AF69-05C3-429C-9679-549EC75690B6}" destId="{B10716EC-96D3-452E-93A5-3A301CD06CFD}" srcOrd="0" destOrd="0" presId="urn:microsoft.com/office/officeart/2005/8/layout/vList2"/>
    <dgm:cxn modelId="{EB2A67E0-3BBA-4DB4-9BEC-20662491D271}" type="presParOf" srcId="{7191AF69-05C3-429C-9679-549EC75690B6}" destId="{05F72A95-77E3-40E5-938B-65E047203965}" srcOrd="1" destOrd="0" presId="urn:microsoft.com/office/officeart/2005/8/layout/vList2"/>
    <dgm:cxn modelId="{1425C5B2-D093-4047-BD0D-944E3532AE99}" type="presParOf" srcId="{7191AF69-05C3-429C-9679-549EC75690B6}" destId="{B1EDDD5D-02A0-4C38-AE9C-A46652E36CF0}" srcOrd="2" destOrd="0" presId="urn:microsoft.com/office/officeart/2005/8/layout/vList2"/>
    <dgm:cxn modelId="{C12366CE-C51F-42CE-831B-2C460E390CD5}" type="presParOf" srcId="{7191AF69-05C3-429C-9679-549EC75690B6}" destId="{74F45203-7AF2-4E57-BF09-9944B2A7C1A3}" srcOrd="3" destOrd="0" presId="urn:microsoft.com/office/officeart/2005/8/layout/vList2"/>
    <dgm:cxn modelId="{C6B0F779-7966-4E96-BF81-3AE86D74F642}" type="presParOf" srcId="{7191AF69-05C3-429C-9679-549EC75690B6}" destId="{9BA57C8D-6C0C-4C1E-A134-FB9FF1C41CE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413379-8E26-4DDE-8A76-3220C99392CA}">
      <dsp:nvSpPr>
        <dsp:cNvPr id="0" name=""/>
        <dsp:cNvSpPr/>
      </dsp:nvSpPr>
      <dsp:spPr>
        <a:xfrm rot="5400000">
          <a:off x="5400051" y="-1176796"/>
          <a:ext cx="3501113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3100" kern="1200"/>
            <a:t>Humusz és meddő letakarítása</a:t>
          </a:r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3100" kern="1200"/>
            <a:t>Kotrás</a:t>
          </a:r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3100" kern="1200"/>
            <a:t>Rakodás, belső szállítás</a:t>
          </a:r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3100" kern="1200"/>
            <a:t>Osztályozás</a:t>
          </a:r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3100" kern="1200"/>
            <a:t>Végtermék depózás</a:t>
          </a:r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3100" kern="1200"/>
            <a:t>Rakodás, szállítás eladás</a:t>
          </a:r>
        </a:p>
      </dsp:txBody>
      <dsp:txXfrm rot="-5400000">
        <a:off x="3785616" y="608549"/>
        <a:ext cx="6559074" cy="3159293"/>
      </dsp:txXfrm>
    </dsp:sp>
    <dsp:sp modelId="{04D5558A-58B4-472A-948D-C3C2495D4FB7}">
      <dsp:nvSpPr>
        <dsp:cNvPr id="0" name=""/>
        <dsp:cNvSpPr/>
      </dsp:nvSpPr>
      <dsp:spPr>
        <a:xfrm>
          <a:off x="0" y="0"/>
          <a:ext cx="3785616" cy="43763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95250" rIns="190500" bIns="95250" numCol="1" spcCol="1270" anchor="ctr" anchorCtr="0">
          <a:noAutofit/>
        </a:bodyPr>
        <a:lstStyle/>
        <a:p>
          <a:pPr marL="0" lvl="0" indent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5000" kern="1200"/>
            <a:t>A technológia lépései:</a:t>
          </a:r>
        </a:p>
      </dsp:txBody>
      <dsp:txXfrm>
        <a:off x="184799" y="184799"/>
        <a:ext cx="3416018" cy="40067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58311C-7246-48F6-936A-8891A1F3BD89}">
      <dsp:nvSpPr>
        <dsp:cNvPr id="0" name=""/>
        <dsp:cNvSpPr/>
      </dsp:nvSpPr>
      <dsp:spPr>
        <a:xfrm rot="5400000">
          <a:off x="5410072" y="-1189323"/>
          <a:ext cx="3481070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1500" kern="1200"/>
            <a:t>1 db ROHR RS 6,0/200 Bs-G típusú markoló szerelékes, elektromos üzemű úszókotró lesz, illetve parti kotrás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1500" kern="1200"/>
            <a:t>1 db Rohr K-110R típusú parti vedersoros kotró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1500" kern="1200"/>
            <a:t>3 db Z-uszály (meghajtás: 150 LE-s RÁBA motorral)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1500" kern="1200"/>
            <a:t>Serleges elevátor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1500" kern="1200"/>
            <a:t>EK-100 kikötőponton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1500" kern="1200"/>
            <a:t>Szállítószalag sorok és deponáló szalagok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1500" kern="1200"/>
            <a:t>Binder típusú vizes osztályozómű (kapacitása (250 m</a:t>
          </a:r>
          <a:r>
            <a:rPr lang="hu-HU" sz="1500" kern="1200" baseline="30000"/>
            <a:t>3</a:t>
          </a:r>
          <a:r>
            <a:rPr lang="hu-HU" sz="1500" kern="1200"/>
            <a:t>/h = 1.500.000 m3/év [250 munkanappal számolva])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1500" kern="1200"/>
            <a:t>Svedala típusú kúpos törő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1500" kern="1200"/>
            <a:t>SBM típusú röpítő törő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1500" kern="1200"/>
            <a:t>3 db Liebherr 576 homlokrakodó 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1500" kern="1200"/>
            <a:t>Hídmérleg</a:t>
          </a:r>
        </a:p>
      </dsp:txBody>
      <dsp:txXfrm rot="-5400000">
        <a:off x="3785615" y="605066"/>
        <a:ext cx="6560052" cy="3141206"/>
      </dsp:txXfrm>
    </dsp:sp>
    <dsp:sp modelId="{1F91AD6B-4D3C-48B1-8B09-0A50398F7D32}">
      <dsp:nvSpPr>
        <dsp:cNvPr id="0" name=""/>
        <dsp:cNvSpPr/>
      </dsp:nvSpPr>
      <dsp:spPr>
        <a:xfrm>
          <a:off x="0" y="0"/>
          <a:ext cx="3785616" cy="43513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600" kern="1200"/>
            <a:t>A bányavállalkozó az ásványvagyon kitermeléséhez a következő gépeket alkalmazza:</a:t>
          </a:r>
        </a:p>
      </dsp:txBody>
      <dsp:txXfrm>
        <a:off x="184799" y="184799"/>
        <a:ext cx="3416018" cy="39817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28160D-6438-4E97-8B2E-13CB93B4BB24}">
      <dsp:nvSpPr>
        <dsp:cNvPr id="0" name=""/>
        <dsp:cNvSpPr/>
      </dsp:nvSpPr>
      <dsp:spPr>
        <a:xfrm rot="5400000">
          <a:off x="5410072" y="-1189323"/>
          <a:ext cx="3481070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1900" b="1" kern="1200"/>
            <a:t>Bányagépek (homlokrakodók) kibocsátása</a:t>
          </a:r>
          <a:r>
            <a:rPr lang="hu-HU" sz="1900" kern="1200"/>
            <a:t>: A légszennyező berendezések hatásterületének kijelölése a </a:t>
          </a:r>
          <a:r>
            <a:rPr lang="hu-HU" sz="1900" b="1" kern="1200"/>
            <a:t>306/2010 (XII.23.) Korm. rendelet</a:t>
          </a:r>
          <a:r>
            <a:rPr lang="hu-HU" sz="1900" kern="1200"/>
            <a:t>. 2. § 14. a), b) és c) pontja alapján történt: A CO,</a:t>
          </a:r>
          <a:r>
            <a:rPr lang="hu-HU" sz="1900" kern="1200" baseline="-25000"/>
            <a:t> </a:t>
          </a:r>
          <a:r>
            <a:rPr lang="hu-HU" sz="1900" kern="1200"/>
            <a:t>a szénhidrogének, és a SO</a:t>
          </a:r>
          <a:r>
            <a:rPr lang="hu-HU" sz="1900" kern="1200" baseline="-25000"/>
            <a:t>2</a:t>
          </a:r>
          <a:r>
            <a:rPr lang="hu-HU" sz="1900" kern="1200"/>
            <a:t> hatásterülete 73 méter.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1900" b="1" kern="1200"/>
            <a:t>Osztályozó porkibocsátása</a:t>
          </a:r>
          <a:r>
            <a:rPr lang="hu-HU" sz="1900" kern="1200"/>
            <a:t>: A PM10 (szálló por) hatásterületet 171 m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u-HU" sz="1900" b="1" kern="1200"/>
            <a:t>A tó utánkotrása során okozott kibocsátás</a:t>
          </a:r>
          <a:r>
            <a:rPr lang="hu-HU" sz="1900" kern="1200"/>
            <a:t>: A légszennyező berendezések hatásterületének kijelölése a </a:t>
          </a:r>
          <a:r>
            <a:rPr lang="hu-HU" sz="1900" b="1" kern="1200"/>
            <a:t>306/2010 (XII.23.) Korm. rendelet</a:t>
          </a:r>
          <a:r>
            <a:rPr lang="hu-HU" sz="1900" kern="1200"/>
            <a:t>. 2. § 14. a), b) és c) pontja alapján történt: A CO,</a:t>
          </a:r>
          <a:r>
            <a:rPr lang="hu-HU" sz="1900" kern="1200" baseline="-25000"/>
            <a:t> </a:t>
          </a:r>
          <a:r>
            <a:rPr lang="hu-HU" sz="1900" kern="1200"/>
            <a:t>a szénhidrogének, és a SO</a:t>
          </a:r>
          <a:r>
            <a:rPr lang="hu-HU" sz="1900" kern="1200" baseline="-25000"/>
            <a:t>2</a:t>
          </a:r>
          <a:r>
            <a:rPr lang="hu-HU" sz="1900" kern="1200"/>
            <a:t> hatásterülete 73 méter.</a:t>
          </a:r>
        </a:p>
      </dsp:txBody>
      <dsp:txXfrm rot="-5400000">
        <a:off x="3785615" y="605066"/>
        <a:ext cx="6560052" cy="3141206"/>
      </dsp:txXfrm>
    </dsp:sp>
    <dsp:sp modelId="{850831B8-25BC-47D0-95D3-EE723243FA67}">
      <dsp:nvSpPr>
        <dsp:cNvPr id="0" name=""/>
        <dsp:cNvSpPr/>
      </dsp:nvSpPr>
      <dsp:spPr>
        <a:xfrm>
          <a:off x="0" y="0"/>
          <a:ext cx="3785616" cy="43513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200" b="1" kern="1200"/>
            <a:t>A meglévő tó utánkotrása és az osztályozás okozta levegőszennyezés:</a:t>
          </a:r>
          <a:endParaRPr lang="hu-HU" sz="3200" kern="1200"/>
        </a:p>
      </dsp:txBody>
      <dsp:txXfrm>
        <a:off x="184799" y="184799"/>
        <a:ext cx="3416018" cy="39817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0716EC-96D3-452E-93A5-3A301CD06CFD}">
      <dsp:nvSpPr>
        <dsp:cNvPr id="0" name=""/>
        <dsp:cNvSpPr/>
      </dsp:nvSpPr>
      <dsp:spPr>
        <a:xfrm>
          <a:off x="0" y="3428"/>
          <a:ext cx="10515600" cy="1053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900" b="1" kern="1200" dirty="0"/>
            <a:t>A 3308. sz. út és az M30-as út által határolt terület letermelése okozta levegő szennyezés:</a:t>
          </a:r>
        </a:p>
      </dsp:txBody>
      <dsp:txXfrm>
        <a:off x="51444" y="54872"/>
        <a:ext cx="10412712" cy="950952"/>
      </dsp:txXfrm>
    </dsp:sp>
    <dsp:sp modelId="{B1EDDD5D-02A0-4C38-AE9C-A46652E36CF0}">
      <dsp:nvSpPr>
        <dsp:cNvPr id="0" name=""/>
        <dsp:cNvSpPr/>
      </dsp:nvSpPr>
      <dsp:spPr>
        <a:xfrm>
          <a:off x="0" y="1111989"/>
          <a:ext cx="10515600" cy="1053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900" b="1" kern="1200"/>
            <a:t>Fedő dózerolása: </a:t>
          </a:r>
          <a:r>
            <a:rPr lang="hu-HU" sz="1900" kern="1200"/>
            <a:t>A légszennyező berendezések hatásterületének kijelölése a </a:t>
          </a:r>
          <a:r>
            <a:rPr lang="hu-HU" sz="1900" b="1" kern="1200"/>
            <a:t>306/2010 (XII.23.) Korm. rendelet</a:t>
          </a:r>
          <a:r>
            <a:rPr lang="hu-HU" sz="1900" kern="1200"/>
            <a:t>. 2. § 14. a), b) és c) pontja alapján történt: A CO,</a:t>
          </a:r>
          <a:r>
            <a:rPr lang="hu-HU" sz="1900" kern="1200" baseline="-25000"/>
            <a:t> </a:t>
          </a:r>
          <a:r>
            <a:rPr lang="hu-HU" sz="1900" kern="1200"/>
            <a:t>a szénhidrogének, és a SO</a:t>
          </a:r>
          <a:r>
            <a:rPr lang="hu-HU" sz="1900" kern="1200" baseline="-25000"/>
            <a:t>2</a:t>
          </a:r>
          <a:r>
            <a:rPr lang="hu-HU" sz="1900" kern="1200"/>
            <a:t> hatásterülete 73 méter.</a:t>
          </a:r>
        </a:p>
      </dsp:txBody>
      <dsp:txXfrm>
        <a:off x="51444" y="1163433"/>
        <a:ext cx="10412712" cy="950952"/>
      </dsp:txXfrm>
    </dsp:sp>
    <dsp:sp modelId="{9BA57C8D-6C0C-4C1E-A134-FB9FF1C41CEB}">
      <dsp:nvSpPr>
        <dsp:cNvPr id="0" name=""/>
        <dsp:cNvSpPr/>
      </dsp:nvSpPr>
      <dsp:spPr>
        <a:xfrm>
          <a:off x="0" y="2220550"/>
          <a:ext cx="10515600" cy="1053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900" b="1" kern="1200"/>
            <a:t>Parti kotrás okozta levegőszennyezés</a:t>
          </a:r>
          <a:r>
            <a:rPr lang="hu-HU" sz="1900" kern="1200"/>
            <a:t>: A légszennyező berendezések hatásterületének kijelölése a </a:t>
          </a:r>
          <a:r>
            <a:rPr lang="hu-HU" sz="1900" b="1" kern="1200"/>
            <a:t>306/2010 (XII.23.) Korm. rendelet</a:t>
          </a:r>
          <a:r>
            <a:rPr lang="hu-HU" sz="1900" kern="1200"/>
            <a:t>. 2. § 14. a), b) és c) pontja alapján történt: A CO,</a:t>
          </a:r>
          <a:r>
            <a:rPr lang="hu-HU" sz="1900" kern="1200" baseline="-25000"/>
            <a:t> </a:t>
          </a:r>
          <a:r>
            <a:rPr lang="hu-HU" sz="1900" kern="1200"/>
            <a:t>a szénhidrogének, és a SO</a:t>
          </a:r>
          <a:r>
            <a:rPr lang="hu-HU" sz="1900" kern="1200" baseline="-25000"/>
            <a:t>2</a:t>
          </a:r>
          <a:r>
            <a:rPr lang="hu-HU" sz="1900" kern="1200"/>
            <a:t> hatásterülete 73 méter.</a:t>
          </a:r>
        </a:p>
      </dsp:txBody>
      <dsp:txXfrm>
        <a:off x="51444" y="2271994"/>
        <a:ext cx="10412712" cy="9509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6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0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1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2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3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anchor="b">
            <a:noAutofit/>
          </a:bodyPr>
          <a:p>
            <a:pPr algn="ctr">
              <a:lnSpc>
                <a:spcPct val="90000"/>
              </a:lnSpc>
            </a:pPr>
            <a:r>
              <a:rPr b="0" lang="hu-HU" sz="6000" spc="-1" strike="noStrike">
                <a:solidFill>
                  <a:srgbClr val="000000"/>
                </a:solidFill>
                <a:latin typeface="Calibri Light"/>
              </a:rPr>
              <a:t>Mintacím szerkesztése</a:t>
            </a:r>
            <a:endParaRPr b="0" lang="hu-HU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60E87C28-E905-48CC-BDCC-13B8843FB204}" type="datetime">
              <a:rPr b="0" lang="hu-HU" sz="1200" spc="-1" strike="noStrike">
                <a:solidFill>
                  <a:srgbClr val="8b8b8b"/>
                </a:solidFill>
                <a:latin typeface="Calibri"/>
              </a:rPr>
              <a:t>2022. 03. 07.</a:t>
            </a:fld>
            <a:endParaRPr b="0" lang="hu-HU" sz="12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hu-HU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332576D1-B1A9-45AC-A4F3-CA1094B24EF0}" type="slidenum">
              <a:rPr b="0" lang="hu-HU" sz="1200" spc="-1" strike="noStrike">
                <a:solidFill>
                  <a:srgbClr val="8b8b8b"/>
                </a:solidFill>
                <a:latin typeface="Calibri"/>
              </a:rPr>
              <a:t>&lt;szám&gt;</a:t>
            </a:fld>
            <a:endParaRPr b="0" lang="hu-HU" sz="12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800" spc="-1" strike="noStrike">
                <a:solidFill>
                  <a:srgbClr val="000000"/>
                </a:solidFill>
                <a:latin typeface="Calibri"/>
              </a:rPr>
              <a:t>Vázlatszöveg formátumának szerkesztése</a:t>
            </a: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Második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Harmadik vázlatszint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Negyedik vázlatszint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Ötödik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Hatodik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Hetedik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hu-HU" sz="4400" spc="-1" strike="noStrike">
                <a:solidFill>
                  <a:srgbClr val="000000"/>
                </a:solidFill>
                <a:latin typeface="Calibri Light"/>
              </a:rPr>
              <a:t>Mintacím szerkesztése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>
            <a:noAutofit/>
          </a:bodyPr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hu-HU" sz="2800" spc="-1" strike="noStrike">
                <a:solidFill>
                  <a:srgbClr val="000000"/>
                </a:solidFill>
                <a:latin typeface="Calibri"/>
              </a:rPr>
              <a:t>Mintaszöveg szerkesztése</a:t>
            </a: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  <a:p>
            <a:pPr lvl="1" marL="6858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hu-HU" sz="2400" spc="-1" strike="noStrike">
                <a:solidFill>
                  <a:srgbClr val="000000"/>
                </a:solidFill>
                <a:latin typeface="Calibri"/>
              </a:rPr>
              <a:t>Második szint</a:t>
            </a:r>
            <a:endParaRPr b="0" lang="hu-HU" sz="24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Harmadik 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Negyedik szint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Ötödik szint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655FF854-03C3-4152-BCE5-D5E95506912A}" type="datetime">
              <a:rPr b="0" lang="hu-HU" sz="1200" spc="-1" strike="noStrike">
                <a:solidFill>
                  <a:srgbClr val="8b8b8b"/>
                </a:solidFill>
                <a:latin typeface="Calibri"/>
              </a:rPr>
              <a:t>2022. 03. 07.</a:t>
            </a:fld>
            <a:endParaRPr b="0" lang="hu-HU" sz="12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hu-HU" sz="24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C58A14A8-E734-41A2-84D6-FEF25D550B9F}" type="slidenum">
              <a:rPr b="0" lang="hu-HU" sz="1200" spc="-1" strike="noStrike">
                <a:solidFill>
                  <a:srgbClr val="8b8b8b"/>
                </a:solidFill>
                <a:latin typeface="Calibri"/>
              </a:rPr>
              <a:t>&lt;szám&gt;</a:t>
            </a:fld>
            <a:endParaRPr b="0" lang="hu-H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4B29D8D2-268D-4774-9C0C-49C1EE1EEE70}" type="datetime">
              <a:rPr b="0" lang="hu-HU" sz="1200" spc="-1" strike="noStrike">
                <a:solidFill>
                  <a:srgbClr val="8b8b8b"/>
                </a:solidFill>
                <a:latin typeface="Calibri"/>
              </a:rPr>
              <a:t>2022. 03. 07.</a:t>
            </a:fld>
            <a:endParaRPr b="0" lang="hu-HU" sz="1200" spc="-1" strike="noStrike">
              <a:latin typeface="Times New Roman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hu-HU" sz="2400" spc="-1" strike="noStrike">
              <a:latin typeface="Times New Roman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20B74844-620D-4E14-BAA2-9A021C233784}" type="slidenum">
              <a:rPr b="0" lang="hu-HU" sz="1200" spc="-1" strike="noStrike">
                <a:solidFill>
                  <a:srgbClr val="8b8b8b"/>
                </a:solidFill>
                <a:latin typeface="Calibri"/>
              </a:rPr>
              <a:t>&lt;szám&gt;</a:t>
            </a:fld>
            <a:endParaRPr b="0" lang="hu-HU" sz="1200" spc="-1" strike="noStrike">
              <a:latin typeface="Times New Roman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Címszöveg formátumának szerkesztése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800" spc="-1" strike="noStrike">
                <a:solidFill>
                  <a:srgbClr val="000000"/>
                </a:solidFill>
                <a:latin typeface="Calibri"/>
              </a:rPr>
              <a:t>Vázlatszöveg formátumának szerkesztése</a:t>
            </a: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Második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Harmadik vázlatszint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Negyedik vázlatszint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Ötödik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Hatodik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Hetedik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hu-HU" sz="4400" spc="-1" strike="noStrike">
                <a:solidFill>
                  <a:srgbClr val="000000"/>
                </a:solidFill>
                <a:latin typeface="Calibri Light"/>
              </a:rPr>
              <a:t>Mintacím szerkesztése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58DFD3A7-30B6-4C34-9AAF-8CC6A8FEF68C}" type="datetime">
              <a:rPr b="0" lang="hu-HU" sz="1200" spc="-1" strike="noStrike">
                <a:solidFill>
                  <a:srgbClr val="8b8b8b"/>
                </a:solidFill>
                <a:latin typeface="Calibri"/>
              </a:rPr>
              <a:t>2022. 03. 07.</a:t>
            </a:fld>
            <a:endParaRPr b="0" lang="hu-HU" sz="1200" spc="-1" strike="noStrike">
              <a:latin typeface="Times New Roman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hu-HU" sz="2400" spc="-1" strike="noStrike">
              <a:latin typeface="Times New Roman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432E00E7-145E-4BA5-B6D5-57D1007291D6}" type="slidenum">
              <a:rPr b="0" lang="hu-HU" sz="1200" spc="-1" strike="noStrike">
                <a:solidFill>
                  <a:srgbClr val="8b8b8b"/>
                </a:solidFill>
                <a:latin typeface="Calibri"/>
              </a:rPr>
              <a:t>&lt;szám&gt;</a:t>
            </a:fld>
            <a:endParaRPr b="0" lang="hu-HU" sz="1200" spc="-1" strike="noStrike">
              <a:latin typeface="Times New Roman"/>
            </a:endParaRPr>
          </a:p>
        </p:txBody>
      </p:sp>
      <p:sp>
        <p:nvSpPr>
          <p:cNvPr id="127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800" spc="-1" strike="noStrike">
                <a:solidFill>
                  <a:srgbClr val="000000"/>
                </a:solidFill>
                <a:latin typeface="Calibri"/>
              </a:rPr>
              <a:t>Vázlatszöveg formátumának szerkesztése</a:t>
            </a: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Második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Harmadik vázlatszint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Negyedik vázlatszint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Ötödik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Hatodik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Hetedik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diagramData" Target="../diagrams/data3.xml"/><Relationship Id="rId2" Type="http://schemas.openxmlformats.org/officeDocument/2006/relationships/diagramLayout" Target="../diagrams/layout3.xml"/><Relationship Id="rId3" Type="http://schemas.openxmlformats.org/officeDocument/2006/relationships/diagramQuickStyle" Target="../diagrams/quickStyle3.xml"/><Relationship Id="rId4" Type="http://schemas.openxmlformats.org/officeDocument/2006/relationships/diagramColors" Target="../diagrams/colors3.xml"/><Relationship Id="rId5" Type="http://schemas.microsoft.com/office/2007/relationships/diagramDrawing" Target="../diagrams/drawing3.xml"/><Relationship Id="rId6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diagramData" Target="../diagrams/data4.xml"/><Relationship Id="rId2" Type="http://schemas.openxmlformats.org/officeDocument/2006/relationships/diagramLayout" Target="../diagrams/layout4.xml"/><Relationship Id="rId3" Type="http://schemas.openxmlformats.org/officeDocument/2006/relationships/diagramQuickStyle" Target="../diagrams/quickStyle4.xml"/><Relationship Id="rId4" Type="http://schemas.openxmlformats.org/officeDocument/2006/relationships/diagramColors" Target="../diagrams/colors4.xml"/><Relationship Id="rId5" Type="http://schemas.microsoft.com/office/2007/relationships/diagramDrawing" Target="../diagrams/drawing4.xml"/><Relationship Id="rId6" Type="http://schemas.openxmlformats.org/officeDocument/2006/relationships/slideLayout" Target="../slideLayouts/slideLayout4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slideLayout" Target="../slideLayouts/slideLayout2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slideLayout" Target="../slideLayouts/slideLayout25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2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diagramData" Target="../diagrams/data1.xml"/><Relationship Id="rId2" Type="http://schemas.openxmlformats.org/officeDocument/2006/relationships/diagramLayout" Target="../diagrams/layout1.xml"/><Relationship Id="rId3" Type="http://schemas.openxmlformats.org/officeDocument/2006/relationships/diagramQuickStyle" Target="../diagrams/quickStyle1.xml"/><Relationship Id="rId4" Type="http://schemas.openxmlformats.org/officeDocument/2006/relationships/diagramColors" Target="../diagrams/colors1.xml"/><Relationship Id="rId5" Type="http://schemas.microsoft.com/office/2007/relationships/diagramDrawing" Target="../diagrams/drawing1.xml"/><Relationship Id="rId6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diagramData" Target="../diagrams/data2.xml"/><Relationship Id="rId2" Type="http://schemas.openxmlformats.org/officeDocument/2006/relationships/diagramLayout" Target="../diagrams/layout2.xml"/><Relationship Id="rId3" Type="http://schemas.openxmlformats.org/officeDocument/2006/relationships/diagramQuickStyle" Target="../diagrams/quickStyle2.xml"/><Relationship Id="rId4" Type="http://schemas.openxmlformats.org/officeDocument/2006/relationships/diagramColors" Target="../diagrams/colors2.xml"/><Relationship Id="rId5" Type="http://schemas.microsoft.com/office/2007/relationships/diagramDrawing" Target="../diagrams/drawing2.xml"/><Relationship Id="rId6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Alcím 2"/>
          <p:cNvSpPr txBox="1"/>
          <p:nvPr/>
        </p:nvSpPr>
        <p:spPr>
          <a:xfrm>
            <a:off x="1523880" y="969840"/>
            <a:ext cx="9143640" cy="165528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algn="ctr">
              <a:lnSpc>
                <a:spcPct val="150000"/>
              </a:lnSpc>
              <a:spcBef>
                <a:spcPts val="1001"/>
              </a:spcBef>
              <a:tabLst>
                <a:tab algn="l" pos="0"/>
              </a:tabLst>
            </a:pPr>
            <a:r>
              <a:rPr b="1" lang="hu-HU" sz="3600" spc="-1" strike="noStrike">
                <a:solidFill>
                  <a:srgbClr val="ffff00"/>
                </a:solidFill>
                <a:latin typeface="Arial Black"/>
                <a:ea typeface="Times New Roman"/>
              </a:rPr>
              <a:t>„</a:t>
            </a:r>
            <a:r>
              <a:rPr b="0" lang="hu-HU" sz="3600" spc="-1" strike="noStrike">
                <a:solidFill>
                  <a:srgbClr val="ffff00"/>
                </a:solidFill>
                <a:latin typeface="Arial Black"/>
                <a:ea typeface="Times New Roman"/>
              </a:rPr>
              <a:t>Nyékládháza III.- kavics</a:t>
            </a:r>
            <a:r>
              <a:rPr b="1" lang="hu-HU" sz="3600" spc="-1" strike="noStrike">
                <a:solidFill>
                  <a:srgbClr val="ffff00"/>
                </a:solidFill>
                <a:latin typeface="Arial Black"/>
                <a:ea typeface="Times New Roman"/>
              </a:rPr>
              <a:t>” </a:t>
            </a:r>
            <a:endParaRPr b="0" lang="hu-HU" sz="3600" spc="-1" strike="noStrike">
              <a:latin typeface="Arial"/>
            </a:endParaRPr>
          </a:p>
          <a:p>
            <a:pPr algn="ctr">
              <a:lnSpc>
                <a:spcPct val="150000"/>
              </a:lnSpc>
              <a:spcBef>
                <a:spcPts val="1001"/>
              </a:spcBef>
              <a:spcAft>
                <a:spcPts val="1001"/>
              </a:spcAft>
              <a:tabLst>
                <a:tab algn="l" pos="0"/>
              </a:tabLst>
            </a:pPr>
            <a:r>
              <a:rPr b="1" lang="hu-HU" sz="3600" spc="-1" strike="noStrike">
                <a:solidFill>
                  <a:srgbClr val="ffff00"/>
                </a:solidFill>
                <a:latin typeface="Arial Black"/>
                <a:ea typeface="Calibri"/>
              </a:rPr>
              <a:t>védnevű bányatelek kapacitásbővítésének Környezetvédelmi Hatásvizsgálata</a:t>
            </a:r>
            <a:endParaRPr b="0" lang="hu-HU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artalom helye 2"/>
          <p:cNvSpPr txBox="1"/>
          <p:nvPr/>
        </p:nvSpPr>
        <p:spPr>
          <a:xfrm>
            <a:off x="838080" y="81180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algn="just">
              <a:lnSpc>
                <a:spcPct val="150000"/>
              </a:lnSpc>
              <a:spcBef>
                <a:spcPts val="1001"/>
              </a:spcBef>
              <a:tabLst>
                <a:tab algn="l" pos="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2. Rohr K-110R típusú parti vedersoros kotró (bányatelek d-i része) által kitermelt haszonanyag szállítása: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5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 parti kotrás során kitermelt haszonanyag nem kerül osztályozásra, hanem a kitermelés után egy homlokrakodó teherautókra rakja és bányanyers állapotban a vevők elszállítják. A bányatelket a bányatelek K-i határán húzódó szerviz úton (mely párhuzamosan halad a 3308. számú úttal és az M30-as autópályával) keresztül hagyják el a gépjárművek, majd rátérnek a 3308. számú közútra, mely Hejőkeresztúr és a Muhi között húzódik. Innen a gépjárművek a 35. számú út (5+254 – 18+580 szelvényiek között) érintésével térnek rá az M30-as autópályára. Éves szinten innen max. 100.000 m</a:t>
            </a:r>
            <a:r>
              <a:rPr b="0" lang="hu-HU" sz="1800" spc="-1" strike="noStrike" baseline="3000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(187.500 tonna) bányanyers anyag kerül kiszállításra. 25 tonnás gépjárművekkel, 250 napos, napi 16 órás kiszállítással számolva </a:t>
            </a: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1,875 gépkocsi fordulóval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(187.500/250/16/25)</a:t>
            </a: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számolhatunk óránként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zövegdoboz 5"/>
          <p:cNvSpPr/>
          <p:nvPr/>
        </p:nvSpPr>
        <p:spPr>
          <a:xfrm>
            <a:off x="2505240" y="6072840"/>
            <a:ext cx="6728040" cy="364680"/>
          </a:xfrm>
          <a:prstGeom prst="rect">
            <a:avLst/>
          </a:prstGeom>
          <a:noFill/>
          <a:ln w="0">
            <a:noFill/>
          </a:ln>
        </p:spPr>
        <p:style>
          <a:lnRef idx="2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i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Tervezett szállítási útvonal a bányatelek déli letermelés során</a:t>
            </a:r>
            <a:endParaRPr b="0" lang="hu-HU" sz="1800" spc="-1" strike="noStrike">
              <a:latin typeface="Arial"/>
            </a:endParaRPr>
          </a:p>
        </p:txBody>
      </p:sp>
      <p:pic>
        <p:nvPicPr>
          <p:cNvPr id="182" name="Kép 2" descr=""/>
          <p:cNvPicPr/>
          <p:nvPr/>
        </p:nvPicPr>
        <p:blipFill>
          <a:blip r:embed="rId1"/>
          <a:stretch/>
        </p:blipFill>
        <p:spPr>
          <a:xfrm>
            <a:off x="2505240" y="596520"/>
            <a:ext cx="7181640" cy="50288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artalom helye 2"/>
          <p:cNvSpPr txBox="1"/>
          <p:nvPr/>
        </p:nvSpPr>
        <p:spPr>
          <a:xfrm>
            <a:off x="838080" y="1143000"/>
            <a:ext cx="10515240" cy="5033520"/>
          </a:xfrm>
          <a:prstGeom prst="rect">
            <a:avLst/>
          </a:prstGeom>
          <a:noFill/>
          <a:ln w="0">
            <a:noFill/>
          </a:ln>
        </p:spPr>
        <p:txBody>
          <a:bodyPr>
            <a:normAutofit fontScale="88000"/>
          </a:bodyPr>
          <a:p>
            <a:pPr algn="just">
              <a:lnSpc>
                <a:spcPct val="160000"/>
              </a:lnSpc>
              <a:spcBef>
                <a:spcPts val="1001"/>
              </a:spcBef>
              <a:spcAft>
                <a:spcPts val="1001"/>
              </a:spcAft>
              <a:tabLst>
                <a:tab algn="l" pos="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Üzemi területről történő kiszállítás: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60000"/>
              </a:lnSpc>
              <a:spcBef>
                <a:spcPts val="1001"/>
              </a:spcBef>
              <a:spcAft>
                <a:spcPts val="1001"/>
              </a:spcAft>
              <a:tabLst>
                <a:tab algn="l" pos="0"/>
              </a:tabLs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Az osztályozó területére a „Nyékládháza III.-kavics” bánya területéről 250.000 m</a:t>
            </a:r>
            <a:r>
              <a:rPr b="0" lang="hu-HU" sz="1800" spc="-1" strike="noStrike" baseline="3000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haszonanyag, míg a „Nyékládháza VII.-kavics” bánya területéről 300.000 m</a:t>
            </a:r>
            <a:r>
              <a:rPr b="0" lang="hu-HU" sz="1800" spc="-1" strike="noStrike" baseline="3000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haszonanyag kerül beszállításra uszállyal, illetve szállítószalaggal („Nyékládháza VII.-kavics” bányából).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60000"/>
              </a:lnSpc>
              <a:spcBef>
                <a:spcPts val="1001"/>
              </a:spcBef>
              <a:spcAft>
                <a:spcPts val="1001"/>
              </a:spcAft>
              <a:tabLst>
                <a:tab algn="l" pos="0"/>
              </a:tabLs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Az osztályozott haszonanyagot ezután két db homlokrakodó segítségével gépjárműre rakják és a 35. sz. főúton (0+400 – 5+254 szelvények között) és az M30-as autópályán keresztül történik a kiszállítás.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60000"/>
              </a:lnSpc>
              <a:spcBef>
                <a:spcPts val="1001"/>
              </a:spcBef>
              <a:spcAft>
                <a:spcPts val="1001"/>
              </a:spcAft>
              <a:tabLst>
                <a:tab algn="l" pos="0"/>
              </a:tabLs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Az 550.000 m</a:t>
            </a:r>
            <a:r>
              <a:rPr b="0" lang="hu-HU" sz="1800" spc="-1" strike="noStrike" baseline="3000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/év (1.031.250 t/év) maximális kapacitás esetén a következő gépkocsi fordulóval számolhatunk óránként: 1.031.250 tonna / 25 t/kapacitás / 250 nap / 16 óra = 10,3 forduló/óra. 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60000"/>
              </a:lnSpc>
              <a:spcBef>
                <a:spcPts val="1001"/>
              </a:spcBef>
              <a:spcAft>
                <a:spcPts val="1001"/>
              </a:spcAft>
              <a:tabLst>
                <a:tab algn="l" pos="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Kiszállításra csak nappali időszakban kerül sor.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60000"/>
              </a:lnSpc>
              <a:spcBef>
                <a:spcPts val="1001"/>
              </a:spcBef>
              <a:tabLst>
                <a:tab algn="l" pos="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Fontos kihangsúlyozni, hogy a felvázolt három szállítási útvonal egyike sem érint lakott területet.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Tartalom helye 2"/>
          <p:cNvSpPr txBox="1"/>
          <p:nvPr/>
        </p:nvSpPr>
        <p:spPr>
          <a:xfrm>
            <a:off x="838080" y="5883840"/>
            <a:ext cx="10515240" cy="34740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1" i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Az osztályozótól történő kiszállítás útvonala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85" name="Kép 4" descr=""/>
          <p:cNvPicPr/>
          <p:nvPr/>
        </p:nvPicPr>
        <p:blipFill>
          <a:blip r:embed="rId1"/>
          <a:stretch/>
        </p:blipFill>
        <p:spPr>
          <a:xfrm>
            <a:off x="328680" y="147600"/>
            <a:ext cx="11529360" cy="56264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Cím 1"/>
          <p:cNvSpPr txBox="1"/>
          <p:nvPr/>
        </p:nvSpPr>
        <p:spPr>
          <a:xfrm>
            <a:off x="838080" y="91800"/>
            <a:ext cx="10515240" cy="777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1" lang="hu-HU" sz="4400" spc="-1" strike="noStrike">
                <a:solidFill>
                  <a:srgbClr val="000000"/>
                </a:solidFill>
                <a:latin typeface="Calibri Light"/>
              </a:rPr>
              <a:t>Bányászat hatása a levegőre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3" name="Diagram3"/>
          <p:cNvGraphicFramePr/>
          <p:nvPr>
            <p:extLst>
              <p:ext uri="{D42A27DB-BD31-4B8C-83A1-F6EECF244321}">
                <p14:modId xmlns:p14="http://schemas.microsoft.com/office/powerpoint/2010/main" val="27341713"/>
              </p:ext>
            </p:extLst>
          </p:nvPr>
        </p:nvGraphicFramePr>
        <p:xfrm>
          <a:off x="957600" y="869760"/>
          <a:ext cx="10515240" cy="4350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4"/>
          <p:cNvGraphicFramePr/>
          <p:nvPr>
            <p:extLst>
              <p:ext uri="{D42A27DB-BD31-4B8C-83A1-F6EECF244321}">
                <p14:modId xmlns:p14="http://schemas.microsoft.com/office/powerpoint/2010/main" val="358182148"/>
              </p:ext>
            </p:extLst>
          </p:nvPr>
        </p:nvGraphicFramePr>
        <p:xfrm>
          <a:off x="838080" y="1789920"/>
          <a:ext cx="10515240" cy="3277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Cím 1"/>
          <p:cNvSpPr txBox="1"/>
          <p:nvPr/>
        </p:nvSpPr>
        <p:spPr>
          <a:xfrm>
            <a:off x="838080" y="146520"/>
            <a:ext cx="10515240" cy="966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1" lang="hu-HU" sz="4400" spc="-1" strike="noStrike">
                <a:solidFill>
                  <a:srgbClr val="000000"/>
                </a:solidFill>
                <a:latin typeface="Calibri Light"/>
              </a:rPr>
              <a:t>Szállítás okozta légszennyezés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8" name="Tartalom helye 2"/>
          <p:cNvSpPr txBox="1"/>
          <p:nvPr/>
        </p:nvSpPr>
        <p:spPr>
          <a:xfrm>
            <a:off x="288360" y="874800"/>
            <a:ext cx="11479320" cy="5836680"/>
          </a:xfrm>
          <a:prstGeom prst="rect">
            <a:avLst/>
          </a:prstGeom>
          <a:noFill/>
          <a:ln w="0">
            <a:noFill/>
          </a:ln>
        </p:spPr>
        <p:txBody>
          <a:bodyPr>
            <a:normAutofit fontScale="53000"/>
          </a:bodyPr>
          <a:p>
            <a:pPr algn="just">
              <a:lnSpc>
                <a:spcPct val="150000"/>
              </a:lnSpc>
              <a:spcBef>
                <a:spcPts val="1001"/>
              </a:spcBef>
              <a:spcAft>
                <a:spcPts val="1001"/>
              </a:spcAft>
              <a:tabLst>
                <a:tab algn="l" pos="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Hatásterület 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  <a:tabLst>
                <a:tab algn="l" pos="270360"/>
                <a:tab algn="r" pos="431640"/>
                <a:tab algn="l" pos="630720"/>
              </a:tabLst>
            </a:pPr>
            <a:r>
              <a:rPr b="1" i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3308. sz. út (0+000 – 5+624)</a:t>
            </a: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: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Egyik szennyezőanyag esetében sem tudunk hatásterületet kijelölni.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  <a:tabLst>
                <a:tab algn="l" pos="270360"/>
                <a:tab algn="r" pos="431640"/>
                <a:tab algn="l" pos="630720"/>
              </a:tabLst>
            </a:pPr>
            <a:r>
              <a:rPr b="1" i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35. sz. út (0+400 – 5+254):</a:t>
            </a: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NO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esetében 57,5 méteres hatásterületet jelölhetünk ki a 2020-as forgalomra. A maximális forgalom esetén 59 méter a hatásterület. PM10 esetében 17,5 méteres hatásterületet jelölhetünk ki a 2020-as forgalomra. A maximális forgalom esetén 18 méter a hatásterület. CO, CH és SO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esetében nem tudunk hatásterületet kijelölni.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50000"/>
              </a:lnSpc>
              <a:spcBef>
                <a:spcPts val="1001"/>
              </a:spcBef>
              <a:spcAft>
                <a:spcPts val="1001"/>
              </a:spcAft>
              <a:buClr>
                <a:srgbClr val="000000"/>
              </a:buClr>
              <a:buFont typeface="Wingdings" charset="2"/>
              <a:buChar char=""/>
              <a:tabLst>
                <a:tab algn="l" pos="270360"/>
                <a:tab algn="r" pos="431640"/>
                <a:tab algn="l" pos="630720"/>
              </a:tabLst>
            </a:pPr>
            <a:r>
              <a:rPr b="1" i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35. sz. út (5+254 – 18+580)</a:t>
            </a: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: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NO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esetében 78,5 méteres hatásterületet jelölhetünk ki a 2020-as forgalomra. A maximális forgalom esetén 79 méter a hatásterület. PM10 esetében 18,5 méteres hatásterületet jelölhetünk ki a 2020-as forgalomra. A maximális forgalom esetén 19 méter a hatásterület. CH esetében 21 méteres hatásterületet jelölhetünk ki a 2020-as forgalomra. A maximális forgalom esetén 21,5 méter a hatásterület. CO és SO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esetében nem tudunk hatásterületet kijelölni.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50000"/>
              </a:lnSpc>
              <a:spcBef>
                <a:spcPts val="1001"/>
              </a:spcBef>
              <a:spcAft>
                <a:spcPts val="1001"/>
              </a:spcAft>
              <a:buClr>
                <a:srgbClr val="000000"/>
              </a:buClr>
              <a:buFont typeface="Wingdings" charset="2"/>
              <a:buChar char=""/>
              <a:tabLst>
                <a:tab algn="l" pos="270360"/>
                <a:tab algn="r" pos="431640"/>
                <a:tab algn="l" pos="63072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M30 (13+050 – 23+317):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NO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esetében 136 méteres hatásterületet jelölhetünk ki a 2020-as forgalomra. A maximális forgalom esetén 138 méter a hatásterület. PM10 esetében 47 méteres hatásterületet jelölhetünk ki a 2020-as forgalomra. A maximális forgalom esetén 47,5 méter a hatásterület. CO esetében 22 méteres hatásterületet jelölhetünk ki a 2020-as forgalomra. A maximális forgalom esetén szintén 22,5 méter a hatásterület. CH esetében 39,5 méteres hatásterületet jelölhetünk ki a 2020-as forgalomra. A maximális forgalom esetén szintén 40,5 méter a hatásterület. SO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esetében nem tudunk hatásterületet kijelölni.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70000"/>
              </a:lnSpc>
              <a:spcBef>
                <a:spcPts val="1001"/>
              </a:spcBef>
              <a:tabLst>
                <a:tab algn="l" pos="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Megállapítható, hogy a szállítási útvonalon mind a jelenlegi, mind a jövőbeni állapotban a kialakuló koncentrációk elmaradnak a vonatkozó légszennyezettségi határértékektől.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Cím 1"/>
          <p:cNvSpPr txBox="1"/>
          <p:nvPr/>
        </p:nvSpPr>
        <p:spPr>
          <a:xfrm>
            <a:off x="838080" y="365040"/>
            <a:ext cx="10515240" cy="678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1" lang="hu-HU" sz="4400" spc="-1" strike="noStrike">
                <a:solidFill>
                  <a:srgbClr val="000000"/>
                </a:solidFill>
                <a:latin typeface="Calibri Light"/>
              </a:rPr>
              <a:t>Bányászat okozta zajterhelés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0" name="Szövegdoboz 3"/>
          <p:cNvSpPr/>
          <p:nvPr/>
        </p:nvSpPr>
        <p:spPr>
          <a:xfrm>
            <a:off x="662760" y="1121040"/>
            <a:ext cx="10690920" cy="4949280"/>
          </a:xfrm>
          <a:prstGeom prst="rect">
            <a:avLst/>
          </a:prstGeom>
          <a:noFill/>
          <a:ln w="0">
            <a:noFill/>
          </a:ln>
        </p:spPr>
        <p:style>
          <a:lnRef idx="2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  <a:spcAft>
                <a:spcPts val="1001"/>
              </a:spcAft>
            </a:pPr>
            <a:r>
              <a:rPr b="1" lang="hu-HU" sz="1800" spc="-1" strike="noStrike" u="sng">
                <a:solidFill>
                  <a:srgbClr val="000000"/>
                </a:solidFill>
                <a:uFillTx/>
                <a:latin typeface="Times New Roman"/>
                <a:ea typeface="Calibri"/>
              </a:rPr>
              <a:t>Osztályozó területe:</a:t>
            </a:r>
            <a:endParaRPr b="0" lang="hu-HU" sz="1800" spc="-1" strike="noStrike">
              <a:latin typeface="Arial"/>
            </a:endParaRPr>
          </a:p>
          <a:p>
            <a:pPr algn="just">
              <a:lnSpc>
                <a:spcPct val="100000"/>
              </a:lnSpc>
              <a:spcAft>
                <a:spcPts val="1001"/>
              </a:spcAft>
            </a:pPr>
            <a:r>
              <a:rPr b="1" lang="hu-HU" sz="1800" spc="-1" strike="noStrike" u="sng">
                <a:solidFill>
                  <a:srgbClr val="000000"/>
                </a:solidFill>
                <a:uFillTx/>
                <a:latin typeface="Times New Roman"/>
                <a:ea typeface="Calibri"/>
              </a:rPr>
              <a:t>50 dB-es határérték teljesülése: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AM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= 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WA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- 20*lg r + 10*lgD - 11 + 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K</a:t>
            </a:r>
            <a:r>
              <a:rPr b="0" lang="is-IS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r 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– K</a:t>
            </a:r>
            <a:r>
              <a:rPr b="0" lang="is-IS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n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- Km -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K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L 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AM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= 105,4 dB - 20*lg (r) + 3 dB – 11 dB + 0 dB – 0 – 4,7 dB – 0 dB = 50 dB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r = 136 m</a:t>
            </a:r>
            <a:endParaRPr b="0" lang="hu-HU" sz="1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Az osztályozó 136 méteres környezetében nincs védendő ingatlan, így a termelés hatására nem várható határérték túllépés. az első ingatlannál. </a:t>
            </a:r>
            <a:endParaRPr b="0" lang="hu-HU" sz="1800" spc="-1" strike="noStrike">
              <a:latin typeface="Arial"/>
            </a:endParaRPr>
          </a:p>
          <a:p>
            <a:pPr algn="just">
              <a:lnSpc>
                <a:spcPct val="100000"/>
              </a:lnSpc>
              <a:spcAft>
                <a:spcPts val="1001"/>
              </a:spcAft>
            </a:pPr>
            <a:r>
              <a:rPr b="1" lang="hu-HU" sz="1800" spc="-1" strike="noStrike" u="sng">
                <a:solidFill>
                  <a:srgbClr val="000000"/>
                </a:solidFill>
                <a:uFillTx/>
                <a:latin typeface="Times New Roman"/>
                <a:ea typeface="Calibri"/>
              </a:rPr>
              <a:t>40 dB-es határérték teljesülése: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AM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= 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WA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- 20*lg r + 10*lgD - 11 + 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K</a:t>
            </a:r>
            <a:r>
              <a:rPr b="0" lang="is-IS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r 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– K</a:t>
            </a:r>
            <a:r>
              <a:rPr b="0" lang="is-IS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n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- Km -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K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L 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AM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= 105,4 dB - 20*lg (r) + 3 dB – 11 dB + 0 dB – 0 – 4,7 dB – 0 dB = 40 dB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r = 431 m</a:t>
            </a:r>
            <a:endParaRPr b="0" lang="hu-HU" sz="1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Az osztályozó 431 méteres környezetében nincs védendő ingatlan, így a termelés hatására nem várható határérték túllépés. az első ingatlannál.</a:t>
            </a:r>
            <a:endParaRPr b="0" lang="hu-H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zövegdoboz 1"/>
          <p:cNvSpPr/>
          <p:nvPr/>
        </p:nvSpPr>
        <p:spPr>
          <a:xfrm>
            <a:off x="616320" y="268200"/>
            <a:ext cx="11041920" cy="5096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hu-HU" sz="1800" spc="-1" strike="noStrike" u="sng">
                <a:solidFill>
                  <a:srgbClr val="000000"/>
                </a:solidFill>
                <a:uFillTx/>
                <a:latin typeface="Calibri"/>
              </a:rPr>
              <a:t>Meglévő tó utánkotrása:</a:t>
            </a:r>
            <a:endParaRPr b="0" lang="hu-HU" sz="1800" spc="-1" strike="noStrike">
              <a:latin typeface="Arial"/>
            </a:endParaRPr>
          </a:p>
          <a:p>
            <a:pPr algn="just">
              <a:lnSpc>
                <a:spcPct val="100000"/>
              </a:lnSpc>
              <a:spcAft>
                <a:spcPts val="1001"/>
              </a:spcAft>
            </a:pPr>
            <a:r>
              <a:rPr b="1" lang="hu-HU" sz="1800" spc="-1" strike="noStrike" u="sng">
                <a:solidFill>
                  <a:srgbClr val="000000"/>
                </a:solidFill>
                <a:uFillTx/>
                <a:latin typeface="Times New Roman"/>
                <a:ea typeface="Calibri"/>
              </a:rPr>
              <a:t>50 dB-es határérték teljesülése: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AM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= 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WA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- 20*lg r + 10*lgD - 11 + 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K</a:t>
            </a:r>
            <a:r>
              <a:rPr b="0" lang="is-IS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r 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– K</a:t>
            </a:r>
            <a:r>
              <a:rPr b="0" lang="is-IS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n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- Km -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K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L 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AM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= 101,4 dB - 20*lg (r) + 3 dB – 11 dB + 0 dB – 0 – 4,7 dB – 0 dB = 50 dB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r = 86 m</a:t>
            </a:r>
            <a:endParaRPr b="0" lang="hu-HU" sz="1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A kotró 86 méteres környezetében nincs védendő ingatlan, így a termelés hatására nem várható határérték túllépés. az első ingatlannál. </a:t>
            </a:r>
            <a:endParaRPr b="0" lang="hu-HU" sz="1800" spc="-1" strike="noStrike">
              <a:latin typeface="Arial"/>
            </a:endParaRPr>
          </a:p>
          <a:p>
            <a:pPr algn="just">
              <a:lnSpc>
                <a:spcPct val="100000"/>
              </a:lnSpc>
              <a:spcAft>
                <a:spcPts val="1001"/>
              </a:spcAft>
            </a:pPr>
            <a:r>
              <a:rPr b="1" lang="hu-HU" sz="1800" spc="-1" strike="noStrike" u="sng">
                <a:solidFill>
                  <a:srgbClr val="000000"/>
                </a:solidFill>
                <a:uFillTx/>
                <a:latin typeface="Times New Roman"/>
                <a:ea typeface="Calibri"/>
              </a:rPr>
              <a:t>40 dB-es határérték teljesülése: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AM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= 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WA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- 20*lg r + 10*lgD - 11 + 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K</a:t>
            </a:r>
            <a:r>
              <a:rPr b="0" lang="is-IS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r 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– K</a:t>
            </a:r>
            <a:r>
              <a:rPr b="0" lang="is-IS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n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- Km -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K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L 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AM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= 101,4 dB - 20*lg (r) + 3 dB – 11 dB + 0 dB – 0 – 4,7 dB – 0 dB = 40 dB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r = 272 m</a:t>
            </a:r>
            <a:endParaRPr b="0" lang="hu-H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 jelenlegi bányatóhoz a legközelebbi védendő ingatlanok Hejőkeresztúrban a bányató melletti üdülő ingatlanok.  </a:t>
            </a: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Annak érdekében, hogy ne következzen be határérték túllépés, ezért javasoljuk, hogy a kotró ezen területe ne közelítse meg jobban, mint 330 m.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endParaRPr b="0" lang="hu-H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zövegdoboz 1"/>
          <p:cNvSpPr/>
          <p:nvPr/>
        </p:nvSpPr>
        <p:spPr>
          <a:xfrm>
            <a:off x="655920" y="457200"/>
            <a:ext cx="10982520" cy="494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  <a:spcAft>
                <a:spcPts val="1001"/>
              </a:spcAft>
            </a:pPr>
            <a:r>
              <a:rPr b="1" lang="hu-HU" sz="1800" spc="-1" strike="noStrike" u="sng">
                <a:solidFill>
                  <a:srgbClr val="000000"/>
                </a:solidFill>
                <a:uFillTx/>
                <a:latin typeface="Times New Roman"/>
                <a:ea typeface="Calibri"/>
              </a:rPr>
              <a:t>M30-as autópálya és a 3308. számú út által határolt terület termelése:</a:t>
            </a:r>
            <a:endParaRPr b="0" lang="hu-HU" sz="1800" spc="-1" strike="noStrike">
              <a:latin typeface="Arial"/>
            </a:endParaRPr>
          </a:p>
          <a:p>
            <a:pPr algn="just">
              <a:lnSpc>
                <a:spcPct val="100000"/>
              </a:lnSpc>
              <a:spcAft>
                <a:spcPts val="1001"/>
              </a:spcAft>
            </a:pPr>
            <a:r>
              <a:rPr b="1" lang="hu-HU" sz="1800" spc="-1" strike="noStrike" u="sng">
                <a:solidFill>
                  <a:srgbClr val="000000"/>
                </a:solidFill>
                <a:uFillTx/>
                <a:latin typeface="Times New Roman"/>
                <a:ea typeface="Calibri"/>
              </a:rPr>
              <a:t>50 dB-es határérték teljesülése: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AM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= 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WA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- 20*lg r + 10*lgD - 11 + 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K</a:t>
            </a:r>
            <a:r>
              <a:rPr b="0" lang="is-IS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r 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– K</a:t>
            </a:r>
            <a:r>
              <a:rPr b="0" lang="is-IS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n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- Km -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K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L 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AM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= 104,5 dB - 20*lg (r) + 3 dB – 11 dB + 0 dB – 0 – 4,7 dB – 0 dB = 50 dB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r = 123 m</a:t>
            </a:r>
            <a:endParaRPr b="0" lang="hu-HU" sz="1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A kotró 86 méteres környezetében nincs védendő ingatlan, így a termelés hatására nem várható határérték túllépés. az első ingatlannál. </a:t>
            </a:r>
            <a:endParaRPr b="0" lang="hu-HU" sz="1800" spc="-1" strike="noStrike">
              <a:latin typeface="Arial"/>
            </a:endParaRPr>
          </a:p>
          <a:p>
            <a:pPr algn="just">
              <a:lnSpc>
                <a:spcPct val="100000"/>
              </a:lnSpc>
              <a:spcAft>
                <a:spcPts val="1001"/>
              </a:spcAft>
            </a:pPr>
            <a:r>
              <a:rPr b="1" lang="hu-HU" sz="1800" spc="-1" strike="noStrike" u="sng">
                <a:solidFill>
                  <a:srgbClr val="000000"/>
                </a:solidFill>
                <a:uFillTx/>
                <a:latin typeface="Times New Roman"/>
                <a:ea typeface="Calibri"/>
              </a:rPr>
              <a:t>40 dB-es határérték teljesülése: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AM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= 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WA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- 20*lg r + 10*lgD - 11 + 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K</a:t>
            </a:r>
            <a:r>
              <a:rPr b="0" lang="is-IS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r 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– K</a:t>
            </a:r>
            <a:r>
              <a:rPr b="0" lang="is-IS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n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- Km -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K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L 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AM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= 104,5 dB - 20*lg (r) + 3 dB – 11 dB + 0 dB – 0 – 4,7 dB – 0 dB = 40 dB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r = 389 m</a:t>
            </a:r>
            <a:endParaRPr b="0" lang="hu-H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Látható, hogy határérték túllépés várható az első védendő lakóingatlan esetében, ezért mindenképp zajvédelmi intézkedések alkalmazását tartjuk szükségesnek, melyet a későbbeikben ismertetünk.</a:t>
            </a:r>
            <a:endParaRPr b="0" lang="hu-H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ím 1"/>
          <p:cNvSpPr txBox="1"/>
          <p:nvPr/>
        </p:nvSpPr>
        <p:spPr>
          <a:xfrm>
            <a:off x="838080" y="365040"/>
            <a:ext cx="10515240" cy="737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1" lang="hu-HU" sz="4400" spc="-1" strike="noStrike">
                <a:solidFill>
                  <a:srgbClr val="000000"/>
                </a:solidFill>
                <a:latin typeface="Calibri Light"/>
              </a:rPr>
              <a:t>Általános adatok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6" name="Tartalom helye 2"/>
          <p:cNvSpPr txBox="1"/>
          <p:nvPr/>
        </p:nvSpPr>
        <p:spPr>
          <a:xfrm>
            <a:off x="198720" y="1878480"/>
            <a:ext cx="4750560" cy="37465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24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</a:rPr>
              <a:t>Kérelmező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</a:rPr>
              <a:t>: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Lasselsberger Hungária Kft. (1239 Budapest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, Grassalkovich út 255.)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Bányatelek neve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: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Nyékládháza III.- kavics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Bányatelek nagysága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: 451,28 ha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Tervezett éves kapacitás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: 350.000 m3/év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Tervezett életartam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: 190 év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7" name="Kép 5" descr=""/>
          <p:cNvPicPr/>
          <p:nvPr/>
        </p:nvPicPr>
        <p:blipFill>
          <a:blip r:embed="rId1"/>
          <a:stretch/>
        </p:blipFill>
        <p:spPr>
          <a:xfrm>
            <a:off x="4949640" y="1574640"/>
            <a:ext cx="7043040" cy="4332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zövegdoboz 5"/>
          <p:cNvSpPr/>
          <p:nvPr/>
        </p:nvSpPr>
        <p:spPr>
          <a:xfrm>
            <a:off x="526680" y="317880"/>
            <a:ext cx="1087308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hu-HU" sz="1800" spc="-1" strike="noStrike" u="sng">
                <a:solidFill>
                  <a:srgbClr val="000000"/>
                </a:solidFill>
                <a:uFillTx/>
                <a:latin typeface="Calibri"/>
              </a:rPr>
              <a:t>A termelés együttes hatása:</a:t>
            </a:r>
            <a:endParaRPr b="0" lang="hu-H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 zajterhelés hatása az Üü besorolású üdülőterületnél (a nappali és az éjszakai terhelés megegyezik, mivel ugyanazok a berendezések működnek):</a:t>
            </a:r>
            <a:endParaRPr b="0" lang="hu-HU" sz="1800" spc="-1" strike="noStrike">
              <a:latin typeface="Arial"/>
            </a:endParaRPr>
          </a:p>
        </p:txBody>
      </p:sp>
      <p:pic>
        <p:nvPicPr>
          <p:cNvPr id="194" name="Kép 7" descr=""/>
          <p:cNvPicPr/>
          <p:nvPr/>
        </p:nvPicPr>
        <p:blipFill>
          <a:blip r:embed="rId1"/>
          <a:stretch/>
        </p:blipFill>
        <p:spPr>
          <a:xfrm>
            <a:off x="2145600" y="1241280"/>
            <a:ext cx="7105320" cy="1428480"/>
          </a:xfrm>
          <a:prstGeom prst="rect">
            <a:avLst/>
          </a:prstGeom>
          <a:ln w="0">
            <a:noFill/>
          </a:ln>
        </p:spPr>
      </p:pic>
      <p:sp>
        <p:nvSpPr>
          <p:cNvPr id="195" name="Szövegdoboz 8"/>
          <p:cNvSpPr/>
          <p:nvPr/>
        </p:nvSpPr>
        <p:spPr>
          <a:xfrm>
            <a:off x="765360" y="2832480"/>
            <a:ext cx="1019736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 zajterhelés hatása Hejőkeresztúr, Petőfi S. u. 1. számú ingatlannál (a nappali és az éjszakai terhelés megegyezik, mivel ugyanazok a berendezések működnek):</a:t>
            </a:r>
            <a:endParaRPr b="0" lang="hu-HU" sz="1800" spc="-1" strike="noStrike">
              <a:latin typeface="Arial"/>
            </a:endParaRPr>
          </a:p>
        </p:txBody>
      </p:sp>
      <p:pic>
        <p:nvPicPr>
          <p:cNvPr id="196" name="Kép 10" descr=""/>
          <p:cNvPicPr/>
          <p:nvPr/>
        </p:nvPicPr>
        <p:blipFill>
          <a:blip r:embed="rId2"/>
          <a:stretch/>
        </p:blipFill>
        <p:spPr>
          <a:xfrm>
            <a:off x="2145600" y="3479040"/>
            <a:ext cx="7105320" cy="1409400"/>
          </a:xfrm>
          <a:prstGeom prst="rect">
            <a:avLst/>
          </a:prstGeom>
          <a:ln w="0">
            <a:noFill/>
          </a:ln>
        </p:spPr>
      </p:pic>
      <p:sp>
        <p:nvSpPr>
          <p:cNvPr id="197" name="Szövegdoboz 11"/>
          <p:cNvSpPr/>
          <p:nvPr/>
        </p:nvSpPr>
        <p:spPr>
          <a:xfrm>
            <a:off x="914400" y="4969440"/>
            <a:ext cx="9769680" cy="1324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50000"/>
              </a:lnSpc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 számítási eredményekből látható, hogy határérték túllépés várható, azon esetben, ha a két termelés legjobban megközelíti a védendő ingatlanokat, ezért zajvédelmi intézkedések szükségesek.</a:t>
            </a:r>
            <a:endParaRPr b="0" lang="hu-H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zövegdoboz 1"/>
          <p:cNvSpPr/>
          <p:nvPr/>
        </p:nvSpPr>
        <p:spPr>
          <a:xfrm>
            <a:off x="793440" y="129240"/>
            <a:ext cx="1060452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hu-HU" sz="1800" spc="-1" strike="noStrike" u="sng">
                <a:solidFill>
                  <a:srgbClr val="000000"/>
                </a:solidFill>
                <a:uFillTx/>
                <a:latin typeface="Calibri"/>
              </a:rPr>
              <a:t>Zajvédelmi töltés alkalmazása a védendő ingatlanok irányába:</a:t>
            </a:r>
            <a:endParaRPr b="0" lang="hu-H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 számítási eredményeket a következő foglaltuk össze, mely tartalmazza a hangcsökkentés (Lo) mértékét.</a:t>
            </a:r>
            <a:endParaRPr b="0" lang="hu-HU" sz="1800" spc="-1" strike="noStrike">
              <a:latin typeface="Arial"/>
            </a:endParaRPr>
          </a:p>
        </p:txBody>
      </p:sp>
      <p:pic>
        <p:nvPicPr>
          <p:cNvPr id="199" name="Kép 3" descr=""/>
          <p:cNvPicPr/>
          <p:nvPr/>
        </p:nvPicPr>
        <p:blipFill>
          <a:blip r:embed="rId1"/>
          <a:stretch/>
        </p:blipFill>
        <p:spPr>
          <a:xfrm>
            <a:off x="2286720" y="775440"/>
            <a:ext cx="7200720" cy="1399680"/>
          </a:xfrm>
          <a:prstGeom prst="rect">
            <a:avLst/>
          </a:prstGeom>
          <a:ln w="0">
            <a:noFill/>
          </a:ln>
        </p:spPr>
      </p:pic>
      <p:sp>
        <p:nvSpPr>
          <p:cNvPr id="200" name="Szövegdoboz 4"/>
          <p:cNvSpPr/>
          <p:nvPr/>
        </p:nvSpPr>
        <p:spPr>
          <a:xfrm>
            <a:off x="964080" y="2175840"/>
            <a:ext cx="959076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 fent említett védőtöltés alkalmazásával a zajterhelés a következők szerint alakul az Üü besorolású üdülőterületnél :</a:t>
            </a:r>
            <a:endParaRPr b="0" lang="hu-HU" sz="1800" spc="-1" strike="noStrike">
              <a:latin typeface="Arial"/>
            </a:endParaRPr>
          </a:p>
        </p:txBody>
      </p:sp>
      <p:pic>
        <p:nvPicPr>
          <p:cNvPr id="201" name="Kép 6" descr=""/>
          <p:cNvPicPr/>
          <p:nvPr/>
        </p:nvPicPr>
        <p:blipFill>
          <a:blip r:embed="rId2"/>
          <a:stretch/>
        </p:blipFill>
        <p:spPr>
          <a:xfrm>
            <a:off x="2077560" y="2743200"/>
            <a:ext cx="7638840" cy="1371240"/>
          </a:xfrm>
          <a:prstGeom prst="rect">
            <a:avLst/>
          </a:prstGeom>
          <a:ln w="0">
            <a:noFill/>
          </a:ln>
        </p:spPr>
      </p:pic>
      <p:sp>
        <p:nvSpPr>
          <p:cNvPr id="202" name="Szövegdoboz 7"/>
          <p:cNvSpPr/>
          <p:nvPr/>
        </p:nvSpPr>
        <p:spPr>
          <a:xfrm>
            <a:off x="964080" y="4114800"/>
            <a:ext cx="959076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 fent említett védőtöltés alkalmazásával a zajterhelés a következők szerint alakul Hejőkeresztúr, Petőfi S. u. 1. számú ingatlannál:</a:t>
            </a:r>
            <a:endParaRPr b="0" lang="hu-HU" sz="1800" spc="-1" strike="noStrike">
              <a:latin typeface="Arial"/>
            </a:endParaRPr>
          </a:p>
        </p:txBody>
      </p:sp>
      <p:pic>
        <p:nvPicPr>
          <p:cNvPr id="203" name="Kép 9" descr=""/>
          <p:cNvPicPr/>
          <p:nvPr/>
        </p:nvPicPr>
        <p:blipFill>
          <a:blip r:embed="rId3"/>
          <a:stretch/>
        </p:blipFill>
        <p:spPr>
          <a:xfrm>
            <a:off x="2134800" y="4693320"/>
            <a:ext cx="7581600" cy="1428480"/>
          </a:xfrm>
          <a:prstGeom prst="rect">
            <a:avLst/>
          </a:prstGeom>
          <a:ln w="0">
            <a:noFill/>
          </a:ln>
        </p:spPr>
      </p:pic>
      <p:sp>
        <p:nvSpPr>
          <p:cNvPr id="204" name="Szövegdoboz 10"/>
          <p:cNvSpPr/>
          <p:nvPr/>
        </p:nvSpPr>
        <p:spPr>
          <a:xfrm>
            <a:off x="1113120" y="6231960"/>
            <a:ext cx="959076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Látható, hogy zajvédelmi töltés alkalmazásával a zajvédelmi határértékek is teljesülnek.</a:t>
            </a:r>
            <a:endParaRPr b="0" lang="hu-H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zövegdoboz 5"/>
          <p:cNvSpPr/>
          <p:nvPr/>
        </p:nvSpPr>
        <p:spPr>
          <a:xfrm>
            <a:off x="2256120" y="6217200"/>
            <a:ext cx="787140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i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Zajvédelmi hatásterület</a:t>
            </a:r>
            <a:endParaRPr b="0" lang="hu-HU" sz="1800" spc="-1" strike="noStrike">
              <a:latin typeface="Arial"/>
            </a:endParaRPr>
          </a:p>
        </p:txBody>
      </p:sp>
      <p:pic>
        <p:nvPicPr>
          <p:cNvPr id="206" name="Kép 3" descr=""/>
          <p:cNvPicPr/>
          <p:nvPr/>
        </p:nvPicPr>
        <p:blipFill>
          <a:blip r:embed="rId1"/>
          <a:stretch/>
        </p:blipFill>
        <p:spPr>
          <a:xfrm>
            <a:off x="899640" y="119160"/>
            <a:ext cx="10392480" cy="6097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Cím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1" lang="hu-HU" sz="4400" spc="-1" strike="noStrike">
                <a:solidFill>
                  <a:srgbClr val="000000"/>
                </a:solidFill>
                <a:latin typeface="Calibri Light"/>
              </a:rPr>
              <a:t>Szállítás okozta zajterhelés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8" name="Tartalom helye 2"/>
          <p:cNvSpPr txBox="1"/>
          <p:nvPr/>
        </p:nvSpPr>
        <p:spPr>
          <a:xfrm>
            <a:off x="838080" y="1825560"/>
            <a:ext cx="10515240" cy="19807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>
              <a:lnSpc>
                <a:spcPct val="15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</a:rPr>
              <a:t>A szállítási tevékenység nem érint lakott települést. 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spcBef>
                <a:spcPts val="1001"/>
              </a:spcBef>
              <a:tabLst>
                <a:tab algn="l" pos="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</a:rPr>
              <a:t>Hatásterület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</a:rPr>
              <a:t>: 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z érintett utak esetében pedig hatásterület nem jelölhető ki, mivel a szállításból eredő zajterhelés növekedésének mértéke (max.: 2,43 dB) nem haladja meg a jogszabályban meghatározott 3 dB-t.  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Cím 1"/>
          <p:cNvSpPr txBox="1"/>
          <p:nvPr/>
        </p:nvSpPr>
        <p:spPr>
          <a:xfrm>
            <a:off x="838080" y="365040"/>
            <a:ext cx="9567720" cy="1234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1" lang="hu-HU" sz="3600" spc="-1" strike="noStrike">
                <a:solidFill>
                  <a:srgbClr val="000000"/>
                </a:solidFill>
                <a:latin typeface="Times New Roman"/>
              </a:rPr>
              <a:t>Vízvédelem</a:t>
            </a:r>
            <a:endParaRPr b="0" lang="hu-HU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0" name="Szövegdoboz 3"/>
          <p:cNvSpPr/>
          <p:nvPr/>
        </p:nvSpPr>
        <p:spPr>
          <a:xfrm>
            <a:off x="569880" y="1284480"/>
            <a:ext cx="10783440" cy="186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50000"/>
              </a:lnSpc>
              <a:spcAft>
                <a:spcPts val="1001"/>
              </a:spcAf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</a:rPr>
              <a:t>A bányászat következtében kialakuló bányatavak hatása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</a:rPr>
              <a:t>: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A következő táblázatban foglaljuk össze a talajvízszint süllyedés értékeit a jelenlegi bányató (236,5 ha) és a végállapotban kialakuló bányató (293,5 ha) esetében:</a:t>
            </a:r>
            <a:endParaRPr b="0" lang="hu-HU" sz="1800" spc="-1" strike="noStrike">
              <a:latin typeface="Arial"/>
            </a:endParaRPr>
          </a:p>
          <a:p>
            <a:pPr algn="just">
              <a:lnSpc>
                <a:spcPct val="150000"/>
              </a:lnSpc>
              <a:spcAft>
                <a:spcPts val="1001"/>
              </a:spcAft>
            </a:pPr>
            <a:endParaRPr b="0" lang="hu-HU" sz="1800" spc="-1" strike="noStrike">
              <a:latin typeface="Arial"/>
            </a:endParaRPr>
          </a:p>
        </p:txBody>
      </p:sp>
      <p:pic>
        <p:nvPicPr>
          <p:cNvPr id="211" name="Kép 4" descr=""/>
          <p:cNvPicPr/>
          <p:nvPr/>
        </p:nvPicPr>
        <p:blipFill>
          <a:blip r:embed="rId1"/>
          <a:stretch/>
        </p:blipFill>
        <p:spPr>
          <a:xfrm>
            <a:off x="3386160" y="2405160"/>
            <a:ext cx="5419440" cy="2047680"/>
          </a:xfrm>
          <a:prstGeom prst="rect">
            <a:avLst/>
          </a:prstGeom>
          <a:ln w="0">
            <a:noFill/>
          </a:ln>
        </p:spPr>
      </p:pic>
      <p:sp>
        <p:nvSpPr>
          <p:cNvPr id="212" name="Szövegdoboz 5"/>
          <p:cNvSpPr/>
          <p:nvPr/>
        </p:nvSpPr>
        <p:spPr>
          <a:xfrm>
            <a:off x="766800" y="4535280"/>
            <a:ext cx="10783440" cy="103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50000"/>
              </a:lnSpc>
              <a:spcAft>
                <a:spcPts val="1001"/>
              </a:spcAf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</a:rPr>
              <a:t>A fenti táblázatból látható, hogy a nagyobb tófelület kialakulása max. 12 cm vízszintsüllyedést okoz.</a:t>
            </a:r>
            <a:endParaRPr b="0" lang="hu-HU" sz="1800" spc="-1" strike="noStrike">
              <a:latin typeface="Arial"/>
            </a:endParaRPr>
          </a:p>
          <a:p>
            <a:pPr algn="just">
              <a:lnSpc>
                <a:spcPct val="150000"/>
              </a:lnSpc>
              <a:spcAft>
                <a:spcPts val="1001"/>
              </a:spcAft>
            </a:pPr>
            <a:endParaRPr b="0" lang="hu-H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zövegdoboz 1"/>
          <p:cNvSpPr/>
          <p:nvPr/>
        </p:nvSpPr>
        <p:spPr>
          <a:xfrm>
            <a:off x="894600" y="586440"/>
            <a:ext cx="962064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A vízszintsüllyedéshez tartozó távolhatás mértékét a következő táblázat szemlélteti különböző irányokban:</a:t>
            </a:r>
            <a:endParaRPr b="0" lang="hu-HU" sz="1800" spc="-1" strike="noStrike">
              <a:latin typeface="Arial"/>
            </a:endParaRPr>
          </a:p>
        </p:txBody>
      </p:sp>
      <p:pic>
        <p:nvPicPr>
          <p:cNvPr id="214" name="Kép 3" descr=""/>
          <p:cNvPicPr/>
          <p:nvPr/>
        </p:nvPicPr>
        <p:blipFill>
          <a:blip r:embed="rId1"/>
          <a:stretch/>
        </p:blipFill>
        <p:spPr>
          <a:xfrm>
            <a:off x="3239640" y="1469160"/>
            <a:ext cx="5533560" cy="2209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Cím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1" lang="hu-HU" sz="4400" spc="-1" strike="noStrike">
                <a:solidFill>
                  <a:srgbClr val="000000"/>
                </a:solidFill>
                <a:latin typeface="Calibri Light"/>
              </a:rPr>
              <a:t>Termelési technológia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1" name="Diagram1"/>
          <p:cNvGraphicFramePr/>
          <p:nvPr>
            <p:extLst>
              <p:ext uri="{D42A27DB-BD31-4B8C-83A1-F6EECF244321}">
                <p14:modId xmlns:p14="http://schemas.microsoft.com/office/powerpoint/2010/main" val="3771256367"/>
              </p:ext>
            </p:extLst>
          </p:nvPr>
        </p:nvGraphicFramePr>
        <p:xfrm>
          <a:off x="838080" y="1825560"/>
          <a:ext cx="10515240" cy="4376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zövegdoboz 1"/>
          <p:cNvSpPr/>
          <p:nvPr/>
        </p:nvSpPr>
        <p:spPr>
          <a:xfrm>
            <a:off x="1470960" y="417600"/>
            <a:ext cx="8706240" cy="760680"/>
          </a:xfrm>
          <a:prstGeom prst="rect">
            <a:avLst/>
          </a:prstGeom>
          <a:noFill/>
          <a:ln w="0">
            <a:noFill/>
          </a:ln>
        </p:spPr>
        <p:style>
          <a:lnRef idx="2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hu-HU" sz="4400" spc="-1" strike="noStrike">
                <a:solidFill>
                  <a:srgbClr val="000000"/>
                </a:solidFill>
                <a:latin typeface="Calibri Light"/>
              </a:rPr>
              <a:t>Termelés ütemezése</a:t>
            </a:r>
            <a:endParaRPr b="0" lang="hu-HU" sz="4400" spc="-1" strike="noStrike">
              <a:latin typeface="Arial"/>
            </a:endParaRPr>
          </a:p>
        </p:txBody>
      </p:sp>
      <p:sp>
        <p:nvSpPr>
          <p:cNvPr id="170" name="Szövegdoboz 2"/>
          <p:cNvSpPr/>
          <p:nvPr/>
        </p:nvSpPr>
        <p:spPr>
          <a:xfrm>
            <a:off x="655920" y="1186920"/>
            <a:ext cx="112608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Éves szinten a bányavállalkozó szeretne a 350.000 m</a:t>
            </a:r>
            <a:r>
              <a:rPr b="0" lang="hu-HU" sz="1800" spc="-1" strike="noStrike" baseline="3000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ásványi nyersanyagot kitermelni. A termelés a bányatelken belül két részletben történne:</a:t>
            </a:r>
            <a:endParaRPr b="0" lang="hu-HU" sz="1800" spc="-1" strike="noStrike">
              <a:latin typeface="Arial"/>
            </a:endParaRPr>
          </a:p>
        </p:txBody>
      </p:sp>
      <p:sp>
        <p:nvSpPr>
          <p:cNvPr id="171" name="Szövegdoboz 3"/>
          <p:cNvSpPr/>
          <p:nvPr/>
        </p:nvSpPr>
        <p:spPr>
          <a:xfrm>
            <a:off x="755280" y="1977840"/>
            <a:ext cx="10962360" cy="433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marL="343080" indent="-342720" algn="just">
              <a:lnSpc>
                <a:spcPct val="150000"/>
              </a:lnSpc>
              <a:spcAft>
                <a:spcPts val="1001"/>
              </a:spcAft>
              <a:buClr>
                <a:srgbClr val="000000"/>
              </a:buClr>
              <a:buFont typeface="Calibri Light"/>
              <a:buAutoNum type="romanUcPeriod"/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 meglévő bányató utánkotrása, illetve a Muhi 060/4, 057/32, 057/33 és a 025/1 hrsz-ú területek letermelése</a:t>
            </a:r>
            <a:endParaRPr b="0" lang="hu-HU" sz="18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Egy db ROHR RS 6,0/200 Bs-G típusú markoló szerelékes, elektromos üzemű úszókotró jelenleg is a Nyékládháza 085/4 hrsz-ú területen található (jelenlegi bányató területe). Ez az úszókotró végezné a meglévő tó utánkotrását, illetve a Muhi 060/4, 057/32, 057/33 és a 025/1 hrsz-ú területek letermelést is A már meglévő bányató 3,369 ha területtel növekszik majd meg. A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hidrociklonban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leválasztott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kinyert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finom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homokot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és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víztelenített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és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részben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agyagtalanított nyersanyagot a gép kihordó szalagja a hozzá kikötött 140 m</a:t>
            </a:r>
            <a:r>
              <a:rPr b="0" lang="hu-HU" sz="1800" spc="-1" strike="noStrike" baseline="3000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hasznos terhet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szállító Z-uszályba rakja, amely a kikötőbe szállítja. Normál esetben 3 db uszály egyidejű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üzemeltetésére van szükség. A hajóból az anyagot a serleges kirakodó berendezés rakja ki és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fix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telepítésű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szállítószalag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deponálja.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Ezen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depó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alá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épített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alagúti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szalag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viszi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nyers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terméket</a:t>
            </a:r>
            <a:r>
              <a:rPr b="0" lang="hu-HU" sz="1800" spc="-7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az</a:t>
            </a:r>
            <a:r>
              <a:rPr b="0" lang="hu-HU" sz="1800" spc="-12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osztályozó vibrátorára vagy</a:t>
            </a:r>
            <a:r>
              <a:rPr b="0" lang="hu-HU" sz="1800" spc="-15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</a:t>
            </a:r>
            <a:r>
              <a:rPr b="0" lang="hu-HU" sz="1800" spc="-15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depóból közvetlen</a:t>
            </a:r>
            <a:r>
              <a:rPr b="0" lang="hu-HU" sz="1800" spc="-7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értékesítés</a:t>
            </a:r>
            <a:r>
              <a:rPr b="0" lang="hu-HU" sz="1800" spc="-15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is</a:t>
            </a:r>
            <a:r>
              <a:rPr b="0" lang="hu-HU" sz="1800" spc="-12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történik. A tervezett 350.000 m</a:t>
            </a:r>
            <a:r>
              <a:rPr b="0" lang="hu-HU" sz="1800" spc="-1" strike="noStrike" baseline="3000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haszonanyagból a jelenlegi tervek szerint ezen úszókotróval 250.000 m</a:t>
            </a:r>
            <a:r>
              <a:rPr b="0" lang="hu-HU" sz="1800" spc="-1" strike="noStrike" baseline="3000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kerül kitermelésre és osztályozásra.</a:t>
            </a:r>
            <a:endParaRPr b="0" lang="hu-H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zövegdoboz 1"/>
          <p:cNvSpPr/>
          <p:nvPr/>
        </p:nvSpPr>
        <p:spPr>
          <a:xfrm>
            <a:off x="815040" y="655920"/>
            <a:ext cx="10495440" cy="433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marL="343080" indent="-342720">
              <a:lnSpc>
                <a:spcPct val="150000"/>
              </a:lnSpc>
              <a:spcAft>
                <a:spcPts val="1001"/>
              </a:spcAft>
              <a:buClr>
                <a:srgbClr val="000000"/>
              </a:buClr>
              <a:buFont typeface="Calibri Light"/>
              <a:buAutoNum type="romanUcPeriod"/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Az M30-as autópálya és a 3308. számú út által határolt déli terület termelése</a:t>
            </a:r>
            <a:endParaRPr b="0" lang="hu-HU" sz="18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Egy db Rohr K-110R típusú parti vedersoros kotró végezné az M30-as autópálya és a 3308. számú út által határolt terület (Hejőkeresztúrtól K-re) eső terület letermelését. A parti kotrás során kitermelt haszonanyag (100.000 m</a:t>
            </a:r>
            <a:r>
              <a:rPr b="0" lang="hu-HU" sz="1800" spc="-1" strike="noStrike" baseline="3000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/év) nem kerül osztályozásra, hanem a kitermelés után egy homlokrakodó teherautókra rakja és bányanyers állapotban a vevők elszállítják. A bányatelek DK-i részén jelenleg megtalálható 20 kV-os villamos vezeték áthelyezésre kerülne a bányatelek Keleti felére, a bányatelek határának védősávjába, így a későbbi termelést nem zavarná. Ennek következtében az egész terület letermelhető lenne, melyet a 3308. számú közút, az M30-as autópálya és Hejőkeresztúr határol. A termelés következtében egy 45 ha 6550 m</a:t>
            </a:r>
            <a:r>
              <a:rPr b="0" lang="hu-HU" sz="1800" spc="-1" strike="noStrike" baseline="3000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nagyságú bányató alakulna ki. Ezen a területen 2032-ig csak parti kotrással művelnék a bányaterületet, tehát maximum 7-8 m mélységű bányató alakulna ki.</a:t>
            </a:r>
            <a:endParaRPr b="0" lang="hu-H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Kép 2" descr=""/>
          <p:cNvPicPr/>
          <p:nvPr/>
        </p:nvPicPr>
        <p:blipFill>
          <a:blip r:embed="rId1"/>
          <a:stretch/>
        </p:blipFill>
        <p:spPr>
          <a:xfrm>
            <a:off x="1182600" y="571320"/>
            <a:ext cx="10157400" cy="5341320"/>
          </a:xfrm>
          <a:prstGeom prst="rect">
            <a:avLst/>
          </a:prstGeom>
          <a:ln w="0">
            <a:noFill/>
          </a:ln>
        </p:spPr>
      </p:pic>
      <p:sp>
        <p:nvSpPr>
          <p:cNvPr id="174" name="Szövegdoboz 3"/>
          <p:cNvSpPr/>
          <p:nvPr/>
        </p:nvSpPr>
        <p:spPr>
          <a:xfrm>
            <a:off x="1182600" y="5963400"/>
            <a:ext cx="1013760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hu-HU" sz="1800" spc="-1" strike="noStrike">
                <a:solidFill>
                  <a:srgbClr val="000000"/>
                </a:solidFill>
                <a:latin typeface="Calibri Light"/>
              </a:rPr>
              <a:t>Termelés által érintett terület </a:t>
            </a:r>
            <a:r>
              <a:rPr b="1" lang="hu-HU" sz="1800" spc="-1" strike="noStrike">
                <a:solidFill>
                  <a:srgbClr val="000000"/>
                </a:solidFill>
                <a:latin typeface="Calibri Light"/>
              </a:rPr>
              <a:t>a </a:t>
            </a:r>
            <a:r>
              <a:rPr b="1" lang="hu-HU" sz="1800" spc="-1" strike="noStrike">
                <a:solidFill>
                  <a:srgbClr val="000000"/>
                </a:solidFill>
                <a:latin typeface="Calibri Light"/>
                <a:ea typeface="Calibri"/>
              </a:rPr>
              <a:t>meglévő bányató utánkotrása, illetve a Muhi 060/4, 057/32, 057/33 és a 025/1 hrsz-ú területek letermelése során</a:t>
            </a:r>
            <a:endParaRPr b="0" lang="hu-H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hu-H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Kép 2" descr=""/>
          <p:cNvPicPr/>
          <p:nvPr/>
        </p:nvPicPr>
        <p:blipFill>
          <a:blip r:embed="rId1"/>
          <a:stretch/>
        </p:blipFill>
        <p:spPr>
          <a:xfrm>
            <a:off x="1456920" y="221400"/>
            <a:ext cx="9455760" cy="5759640"/>
          </a:xfrm>
          <a:prstGeom prst="rect">
            <a:avLst/>
          </a:prstGeom>
          <a:ln w="0">
            <a:noFill/>
          </a:ln>
        </p:spPr>
      </p:pic>
      <p:sp>
        <p:nvSpPr>
          <p:cNvPr id="176" name="Szövegdoboz 4"/>
          <p:cNvSpPr/>
          <p:nvPr/>
        </p:nvSpPr>
        <p:spPr>
          <a:xfrm>
            <a:off x="1456920" y="5981040"/>
            <a:ext cx="9455760" cy="501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50000"/>
              </a:lnSpc>
              <a:spcAft>
                <a:spcPts val="1001"/>
              </a:spcAf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Az M30-as autópálya és a 3308. számú út által határolt déli terület termelése</a:t>
            </a:r>
            <a:endParaRPr b="0" lang="hu-H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Cím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1" lang="hu-HU" sz="4400" spc="-1" strike="noStrike">
                <a:solidFill>
                  <a:srgbClr val="000000"/>
                </a:solidFill>
                <a:latin typeface="Calibri Light"/>
              </a:rPr>
              <a:t>Termelés feltételei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2" name="Diagram2"/>
          <p:cNvGraphicFramePr/>
          <p:nvPr>
            <p:extLst>
              <p:ext uri="{D42A27DB-BD31-4B8C-83A1-F6EECF244321}">
                <p14:modId xmlns:p14="http://schemas.microsoft.com/office/powerpoint/2010/main" val="2114518196"/>
              </p:ext>
            </p:extLst>
          </p:nvPr>
        </p:nvGraphicFramePr>
        <p:xfrm>
          <a:off x="619560" y="1690560"/>
          <a:ext cx="10515240" cy="4350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Cím 1"/>
          <p:cNvSpPr txBox="1"/>
          <p:nvPr/>
        </p:nvSpPr>
        <p:spPr>
          <a:xfrm>
            <a:off x="838080" y="365040"/>
            <a:ext cx="10515240" cy="6382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1" lang="hu-HU" sz="4400" spc="-1" strike="noStrike">
                <a:solidFill>
                  <a:srgbClr val="000000"/>
                </a:solidFill>
                <a:latin typeface="Calibri Light"/>
              </a:rPr>
              <a:t>Szállítási útvonal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9" name="Tartalom helye 2"/>
          <p:cNvSpPr txBox="1"/>
          <p:nvPr/>
        </p:nvSpPr>
        <p:spPr>
          <a:xfrm>
            <a:off x="417600" y="1003680"/>
            <a:ext cx="11459520" cy="492948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algn="just">
              <a:lnSpc>
                <a:spcPct val="150000"/>
              </a:lnSpc>
              <a:spcBef>
                <a:spcPts val="1001"/>
              </a:spcBef>
              <a:tabLst>
                <a:tab algn="l" pos="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A bányatelken belül két módon történik szállítás: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50000"/>
              </a:lnSpc>
              <a:spcBef>
                <a:spcPts val="1001"/>
              </a:spcBef>
              <a:tabLst>
                <a:tab algn="l" pos="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1. ROHR RS 6,0/200 Bs-G típusú úszókotró által kitermelt haszonanyagot belső szállítása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5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hidrociklonban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leválasztott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kinyert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finom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homokot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és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víztelenített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és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részben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agyagtalanított nyersanyagot a gép kihordó szalagja a hozzá kikötött 140 m</a:t>
            </a:r>
            <a:r>
              <a:rPr b="0" lang="hu-HU" sz="1800" spc="-1" strike="noStrike" baseline="3000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hasznos terhet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szállító Z-uszályba rakja, amely a kikötőbe szállítja. Normál esetben 3 db uszály egyidejű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üzemeltetésére van szükség. A hajóból az anyagot a serleges kirakodó berendezés rakja ki és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fix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telepítésű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szállítószalag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deponálja.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Ezen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depó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alá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épített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alagúti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szalag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viszi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nyers</a:t>
            </a:r>
            <a:r>
              <a:rPr b="0" lang="hu-HU" sz="1800" spc="4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terméket</a:t>
            </a:r>
            <a:r>
              <a:rPr b="0" lang="hu-HU" sz="1800" spc="-7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az</a:t>
            </a:r>
            <a:r>
              <a:rPr b="0" lang="hu-HU" sz="1800" spc="-12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osztályozó vibrátorára vagy</a:t>
            </a:r>
            <a:r>
              <a:rPr b="0" lang="hu-HU" sz="1800" spc="-15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</a:t>
            </a:r>
            <a:r>
              <a:rPr b="0" lang="hu-HU" sz="1800" spc="-15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depóból közvetlen</a:t>
            </a:r>
            <a:r>
              <a:rPr b="0" lang="hu-HU" sz="1800" spc="-7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értékesítés</a:t>
            </a:r>
            <a:r>
              <a:rPr b="0" lang="hu-HU" sz="1800" spc="-15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is</a:t>
            </a:r>
            <a:r>
              <a:rPr b="0" lang="hu-HU" sz="1800" spc="-12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történik. A tervezett 350.000 m</a:t>
            </a:r>
            <a:r>
              <a:rPr b="0" lang="hu-HU" sz="1800" spc="-1" strike="noStrike" baseline="3000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haszonanyagból a jelenlegi tervek szerint ezen úszókotróval 250.000 m</a:t>
            </a:r>
            <a:r>
              <a:rPr b="0" lang="hu-HU" sz="1800" spc="-1" strike="noStrike" baseline="3000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kerül kitermelésre és osztályozásra. A 140 m</a:t>
            </a:r>
            <a:r>
              <a:rPr b="0" lang="hu-HU" sz="1800" spc="-1" strike="noStrike" baseline="3000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-es kapacitással, 250 napos termeléssel és napi 24 órával számolva, egy nap 7,2 uszály fordulóra van szükség.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369</TotalTime>
  <Application>LibreOffice/7.1.4.2.N6$Windows_X86_64 LibreOffice_project/8607b75bf5ebb41e84d011f9d6a9f61aea3eec60</Application>
  <AppVersion>15.0000</AppVersion>
  <Words>2356</Words>
  <Paragraphs>117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2021-04-14T14:52:52Z</dcterms:created>
  <dc:creator>Attila Kocski</dc:creator>
  <dc:description/>
  <dc:language>hu-HU</dc:language>
  <cp:lastModifiedBy>Attila Kocski</cp:lastModifiedBy>
  <dcterms:modified xsi:type="dcterms:W3CDTF">2022-03-03T16:41:27Z</dcterms:modified>
  <cp:revision>27</cp:revision>
  <dc:subject/>
  <dc:title>PowerPoint-bemutató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Szélesvásznú</vt:lpwstr>
  </property>
  <property fmtid="{D5CDD505-2E9C-101B-9397-08002B2CF9AE}" pid="3" name="Slides">
    <vt:i4>25</vt:i4>
  </property>
</Properties>
</file>