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4" r:id="rId9"/>
    <p:sldId id="265" r:id="rId10"/>
    <p:sldId id="270" r:id="rId11"/>
    <p:sldId id="268" r:id="rId12"/>
    <p:sldId id="271" r:id="rId13"/>
    <p:sldId id="269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928FC7E-013C-4557-98C5-75067B6C7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34535F6-8CBE-453A-96D6-725E12E1C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0EFB905-886D-4519-BA93-EE9C6BF5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F77D7E1-09F1-468D-BA74-91BFA13C1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91FFAEA-83EA-4618-A0B8-12BACCA8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0169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8EFEB5A-92C2-4105-8710-DE3421D1B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15891C3-0E29-4CB1-92B1-24B0148B4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1D361CC-2306-491C-9451-65F2D3B3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74DD81-5330-4CFC-92F4-7A70F0320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CAA39CF-463F-4991-8DD2-02A4E8E8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099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5C15879F-0755-4D9C-8777-FD9F8D5A7F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8D4C95D-51F9-4B40-AA66-3FD0E108C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1F8FA1D-210F-427F-9232-ACFC2C89B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7B1A40E-BB3C-419A-A27B-C54136559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FAEC13E-99C6-44D1-98FF-23BF9F451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7461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9C73D6-7FAE-4234-B099-74EDF95FF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072482E-1AE2-4D15-8E27-C1A42E84D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AF46FD-3B95-4BAF-9E3D-437BD5C4A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FFADB74-2825-4FF6-884D-361092937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DB8B6BF-E70F-4C0C-A6E0-E7C465B6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442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0968C6-DC8E-4434-8AE7-E5C6E9FCE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1018C70-B9AC-4B74-9CBE-C5C57F70A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1A700D4-A6BE-4A30-A42F-A14B1E9D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93D9F22-BD1C-4110-88F2-EA9DC912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90BF5F5-D5AD-4AAA-B519-CCCE76F0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26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586B6E7-5EC6-4C6B-AD06-03A5CB313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C4915B8-165A-402F-9EB8-341E77C3A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7C4C521-A4A7-485F-BD2C-8BF5C4C4C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28E0A20-CCCF-4342-8D76-B840C2CC6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FDDB0F6-9604-4B56-BE41-89CE4704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B2C5F61-A58E-412E-8121-8DF26AD8F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16665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E1218C-D516-4080-8F8D-DBD68606E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C4A0DCD-22CA-4174-BA55-86C67DFCC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D461BE9-C367-4936-A08D-A1B6547873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82BDAED1-63B6-46C8-BAF3-CE31B45249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4B03A4D-C764-4E4D-90AA-AA15F1D507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3E71366B-4DAE-46E0-926C-A3B88D355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73DCF535-0F4B-422A-BD5D-1EDEDD6B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BA665024-F753-4D65-B604-1D5E6587F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627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0F783D8-7F4B-4756-9E13-89DCC2313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60B3FA0A-98F1-4247-B6FA-6F2E0B9B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4ABAB2A-73C9-43F5-8A07-F5927D6C5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B50A4A4-D877-4471-9D48-4E8F8CE5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7046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B7750F70-11F7-43C8-8977-FB5D02ED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3BF23C0-FFBC-456C-BA08-C4CEC3138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0634049-B49E-42CC-B8DA-8F98FCF4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758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D39A863-76D9-4A43-9F27-5F6518F5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63650F0-719E-4C51-AADA-DBECCF14E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A7C1ECD-E566-41E0-8B4B-9EC3BFE3F4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438E63F-6405-4D23-95A4-7F0279639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40BB604-A574-48FF-A122-222BCBB35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FD3E703-7D0A-4651-915D-D77A1DC22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506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DBA57C9-DD33-48B7-ACE1-698A85DFC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76C8F5B-E8B6-4A82-8A83-5CEE99E62F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0FD640F-5D5D-47AF-A19C-6AD95EC97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B2CB887-03C4-4744-92CA-94210F33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3B3CD7E-B618-41C0-BBAE-6F6E89671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48CF98E-5EA9-4B2D-8359-57FA879F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295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9AA701AF-5523-4622-BB28-A4249DCC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07DB2CF-CC9A-46ED-BC77-ECA6142F6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414E8E5-833F-433B-B427-011248EBB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D3717-41A1-492F-8AE4-44716060743F}" type="datetimeFigureOut">
              <a:rPr lang="hu-HU" smtClean="0"/>
              <a:t>2022. 02. 14.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406041F-46B6-4877-AE70-AFDEA71C7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FAB3602-B2F9-43B6-AD9D-2E2251CF1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9175C-AD1E-447D-AEBE-A7C71765896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451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54F6F046-76AD-408B-B717-D0BB03645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969712"/>
            <a:ext cx="9144000" cy="165576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hu-HU" sz="3600" b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„</a:t>
            </a:r>
            <a:r>
              <a:rPr lang="hu-HU" sz="36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Hejőszalonta I.- kavics és agyag</a:t>
            </a:r>
            <a:r>
              <a:rPr lang="hu-HU" sz="3600" b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” 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hu-HU" sz="3600" b="1" dirty="0">
                <a:solidFill>
                  <a:srgbClr val="FFFF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védnevű b</a:t>
            </a:r>
            <a:r>
              <a:rPr lang="hu-HU" sz="3600" b="1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ányatelek Környezetvédelmi Hatásvizsgálata</a:t>
            </a:r>
            <a:endParaRPr lang="hu-HU" sz="36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346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>
            <a:extLst>
              <a:ext uri="{FF2B5EF4-FFF2-40B4-BE49-F238E27FC236}">
                <a16:creationId xmlns:a16="http://schemas.microsoft.com/office/drawing/2014/main" id="{8E4E983E-A440-4B6B-81B8-11CB1F3B2CA5}"/>
              </a:ext>
            </a:extLst>
          </p:cNvPr>
          <p:cNvSpPr txBox="1"/>
          <p:nvPr/>
        </p:nvSpPr>
        <p:spPr>
          <a:xfrm>
            <a:off x="2325756" y="6036610"/>
            <a:ext cx="7871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Védendő ingatlan és a bánya egymáshoz viszonyított helyzete</a:t>
            </a:r>
            <a:endParaRPr lang="hu-HU" b="1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E684C0E-4C5E-41E3-98A9-10812C4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48" y="216590"/>
            <a:ext cx="9218543" cy="564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031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5297D76-C951-40E7-A0B9-BE3272768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Szállítás okozta zajterhelés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F1264F5-DE20-4012-9B32-E0B4151CE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810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szállítási tevékenység nem érint lakott települést.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Hatásterület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s-I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 érintett utak esetében pedig hatásterület nem jelölhető ki, mivel a szállításból eredő zajterhelés növekedésének mértéke (max.: 0,79 dB) nem haladja meg a jogszabályban meghatározott 3 dB-t. 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8411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C198B6-7877-487F-BB8F-7FA994E7F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68070" cy="1235075"/>
          </a:xfrm>
        </p:spPr>
        <p:txBody>
          <a:bodyPr>
            <a:normAutofit/>
          </a:bodyPr>
          <a:lstStyle/>
          <a:p>
            <a:pPr algn="ctr"/>
            <a:r>
              <a:rPr lang="hu-H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Vízvédelem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306F6348-C2EA-400F-A713-3F046540F527}"/>
              </a:ext>
            </a:extLst>
          </p:cNvPr>
          <p:cNvSpPr txBox="1"/>
          <p:nvPr/>
        </p:nvSpPr>
        <p:spPr>
          <a:xfrm>
            <a:off x="675861" y="1470991"/>
            <a:ext cx="10783956" cy="2248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bányászat következtében kialakuló bányatavak hatása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hu-H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legkedvezőtlenebb esetben a bányatelek határvonalától É, ÉNy-i irányba kb. 421 m-es távolhatás prognosztizálható.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hu-H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legkedvezőtlenebb időszakban a talajvízszint csökkenés maximális értéke a vizsgált bányatavak közvetlen környezetében kb. 34 cm.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bányászati tevékenység során nem várható a felszín alatti víztest kémiai állapotának romlása.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002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FCCDBFB-B127-4FEC-9B4C-F786E282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Összefoglalás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577CC0E-AD25-4F22-A9BF-D3BA24975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bányászati tevékenység hatásai nem érik el a védendő területeket. A levegőszennyezés mértéke csekély. A zajterhelés szintén nem érzékelhető az első védendő ingatlanoknál.</a:t>
            </a:r>
          </a:p>
        </p:txBody>
      </p:sp>
    </p:spTree>
    <p:extLst>
      <p:ext uri="{BB962C8B-B14F-4D97-AF65-F5344CB8AC3E}">
        <p14:creationId xmlns:p14="http://schemas.microsoft.com/office/powerpoint/2010/main" val="314211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F2A22F8-A996-4AB7-BA9C-FD782E07C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8118"/>
          </a:xfrm>
        </p:spPr>
        <p:txBody>
          <a:bodyPr/>
          <a:lstStyle/>
          <a:p>
            <a:pPr algn="ctr"/>
            <a:r>
              <a:rPr lang="hu-HU" b="1" dirty="0"/>
              <a:t>Általános adatok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050B5AD-F158-448C-9E8A-0123FD09A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2454966"/>
            <a:ext cx="5897217" cy="317058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Kérelmező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LEIER Mineral Ipari Kft. (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9024 Győr, Baross Gábor út </a:t>
            </a:r>
            <a:r>
              <a:rPr lang="hu-H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42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Bányatelek neve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Hejőszalonta I.- kavics és agyag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Bányatelek nagysága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19,71 ha</a:t>
            </a:r>
          </a:p>
          <a:p>
            <a:pPr algn="just">
              <a:lnSpc>
                <a:spcPct val="150000"/>
              </a:lnSpc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Tervezett éves kapacitás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562.500 tonna/év</a:t>
            </a:r>
          </a:p>
          <a:p>
            <a:pPr algn="just">
              <a:lnSpc>
                <a:spcPct val="150000"/>
              </a:lnSpc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Tervezett életartam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11 év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17563BE6-C728-4450-8149-23FCB14EA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35376"/>
            <a:ext cx="5805488" cy="478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5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64B91E-096F-4353-ADBA-AC8E65544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Termelési technológia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1E0A3F-2E38-4C41-A3F9-377B55F57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7639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 alkalmazott külszíni bányászati tevékenység az alábbi főbb technológiai lépésekből áll: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Feltárás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 felső humuszréteg és a meddő réteg külön-külön való kitermelése, deponálása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Fejtés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víz alóli kitermeléshez lánctalpas, forgóvázas, vonóvedres szerelvénnyel ellátott kotrógépet alkalmaznak majd.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hu-H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sztályozás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haszonanyag osztályozására nem kerül sor, hanem bányanyers állapotban értékesítik a kitermelt kavicsot.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Tájrendezés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tájrendezés célja a kitermelés végén visszahagyott területek tájba illesztése és utóhasznosításra történő előkészítése. 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bányaterület tájrendezési munkáit a bányatelek területére jóváhagyott tájrendezési előterv alapján végezi a bányavállalkozó.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6831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4FE94D-945F-427A-AF5F-22043276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/>
              <a:t>Termelés feltételei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A979325-3B25-4498-A836-39DF1616D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539" y="1690688"/>
            <a:ext cx="10515600" cy="43513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bányavállalkozó az ásványvagyon kitermeléséhez a következő gépeket alkalmazza: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db 1 db Rohr K-110R típusú parti vedersoros kotró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db VOLVO L150 H homlokrakodó (198 kW)</a:t>
            </a:r>
          </a:p>
          <a:p>
            <a:pPr marL="0" indent="0">
              <a:buNone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termelésre csak nappal kerül sor.</a:t>
            </a:r>
          </a:p>
        </p:txBody>
      </p:sp>
    </p:spTree>
    <p:extLst>
      <p:ext uri="{BB962C8B-B14F-4D97-AF65-F5344CB8AC3E}">
        <p14:creationId xmlns:p14="http://schemas.microsoft.com/office/powerpoint/2010/main" val="176127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A15D00-870B-4647-8842-8C1E42054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727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/>
              <a:t>Szállítási útvonal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9F0E73A-B4BF-4398-967B-BF5290125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443" y="1093304"/>
            <a:ext cx="11459818" cy="484035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készterméket 1 db homlokrakodóval teszik a szállító járművekre. A bánya területét a 070/1 hrsz-ú földúton keresztül hagyják el a teherautók, melyről rátérnek a 3307 sz. útra, melyen közel 6 km megtétele után rátérnek az M3-as autópályára. A 070/1 hrsz-ú utat a LEIER MINERAL Ipari Kft. felújítja, szállításra alkalmas állapotba hozzák a termelés megkezdéséig.</a:t>
            </a:r>
          </a:p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300.000 m</a:t>
            </a:r>
            <a:r>
              <a:rPr lang="hu-HU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/év (kb. 562.500 t/év) maximális kapacitás esetén 4 gépkocsi fordulóval számolhatunk óránként: 562.500 tonna / 24 t/kapacitás / 250 nap / 16 óra = 3,6 forduló/óra.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2097226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zövegdoboz 5">
            <a:extLst>
              <a:ext uri="{FF2B5EF4-FFF2-40B4-BE49-F238E27FC236}">
                <a16:creationId xmlns:a16="http://schemas.microsoft.com/office/drawing/2014/main" id="{788744A4-7746-48E7-B682-60E9A3D6776F}"/>
              </a:ext>
            </a:extLst>
          </p:cNvPr>
          <p:cNvSpPr txBox="1"/>
          <p:nvPr/>
        </p:nvSpPr>
        <p:spPr>
          <a:xfrm>
            <a:off x="5128592" y="6072809"/>
            <a:ext cx="410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Szállítási útvonal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8A42DBF-E67C-42E7-BEDA-5C72C42B7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701" y="78270"/>
            <a:ext cx="9580701" cy="588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67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3FDE586-3E74-40F4-ABFE-210FDFD7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/>
          <a:lstStyle/>
          <a:p>
            <a:pPr algn="ctr"/>
            <a:r>
              <a:rPr lang="hu-HU" b="1" dirty="0"/>
              <a:t>Bányászat hatása a levegőre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177DA77-F001-4B26-B860-0FB621152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91" y="1142999"/>
            <a:ext cx="10515600" cy="505901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Bányagépek kibocsátása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légszennyező berendezések hatásterületének kijelölése a </a:t>
            </a: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306/2010 (XII.23.) Korm. rendelet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2. § 14. a), b) és c) pontja alapján történt: A CO,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szénhidrogének, és a SO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hatásterülete 73 méter.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Fedő dózerolása: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légszennyező berendezések hatásterületének kijelölése a </a:t>
            </a: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306/2010 (XII.23.) Korm. rendelet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2. § 14. a), b) és c) pontja alapján történt: A CO,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szénhidrogének, és a SO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hatásterülete 73 méter.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68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E7DF80D-225D-419A-B109-C90FDA8EA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6718"/>
          </a:xfrm>
        </p:spPr>
        <p:txBody>
          <a:bodyPr/>
          <a:lstStyle/>
          <a:p>
            <a:pPr algn="ctr"/>
            <a:r>
              <a:rPr lang="hu-HU" b="1" dirty="0"/>
              <a:t>Szállítás okozta légszennyezés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BDE1315-B15E-4DFF-8589-1592247C4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235" y="1252330"/>
            <a:ext cx="11479695" cy="52405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  <a:tabLst>
                <a:tab pos="270510" algn="l"/>
                <a:tab pos="431800" algn="r"/>
                <a:tab pos="630555" algn="l"/>
              </a:tabLst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Hatásterület 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"/>
              <a:tabLst>
                <a:tab pos="270510" algn="l"/>
                <a:tab pos="431800" algn="r"/>
                <a:tab pos="630555" algn="l"/>
              </a:tabLst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3307. sz. út (0+000 – 10+947):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esetében 38 méteres hatásterületet jelölhetünk ki a 2020-as forgalomra. A maximális forgalom esetén 40,5 méter a hatásterület. PM10, CO, CH és SO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esetében nem tudunk hatásterületet kijelölni.</a:t>
            </a:r>
          </a:p>
          <a:p>
            <a:pPr algn="just">
              <a:lnSpc>
                <a:spcPct val="150000"/>
              </a:lnSpc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3307. sz. út (10+947 – 16+617):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esetében 37 méteres hatásterületet jelölhetünk ki a 2020-as forgalomra. A maximális forgalom esetén 39,5 méter a hatásterület. PM10, CO, CH és SO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esetében nem tudunk hatásterületet kijelölni.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Megállapítható, hogy a szállítási útvonalon mind a jelenlegi, mind a jövőbeni állapotban a kialakuló koncentrációk elmaradnak a vonatkozó légszennyezettségi határértékektől.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87175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198917A-7AA8-4134-AC43-E3063347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484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/>
              <a:t>Bányászat okozta zajterhelés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584C4B47-00EE-4848-80D2-5B9F38F26B4E}"/>
              </a:ext>
            </a:extLst>
          </p:cNvPr>
          <p:cNvSpPr txBox="1"/>
          <p:nvPr/>
        </p:nvSpPr>
        <p:spPr>
          <a:xfrm>
            <a:off x="662609" y="1121192"/>
            <a:ext cx="10691191" cy="420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hu-HU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 dB-es határérték teljesülése: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L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- 20*lg r + 10*lgD - 11 + </a:t>
            </a:r>
            <a:r>
              <a:rPr lang="is-I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is-I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 </a:t>
            </a:r>
            <a:r>
              <a:rPr lang="is-I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K</a:t>
            </a:r>
            <a:r>
              <a:rPr lang="is-I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is-I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Km - 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 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hu-HU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108,8 dB - 20*lg (r) + 3 dB – 11 dB + 0 dB – 0 – 4,7 dB – 0 dB = 50 dB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 = 201,8 m</a:t>
            </a:r>
            <a:endParaRPr lang="hu-H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bánya 1650 méteres környezetében nincs védendő ingatlan, így a termelés hatására nem várható határérték túllépés. az első ingatlannál.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bánya és az első védendő ingatlan (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Hejőszalonta, Dózsa Gy. u.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elhelyezkedését a </a:t>
            </a:r>
            <a:r>
              <a:rPr lang="hu-H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következő</a:t>
            </a:r>
            <a:r>
              <a:rPr lang="hu-HU" sz="1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ábra</a:t>
            </a: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szemlélteti.</a:t>
            </a:r>
          </a:p>
          <a:p>
            <a:pPr algn="just">
              <a:lnSpc>
                <a:spcPct val="150000"/>
              </a:lnSpc>
            </a:pPr>
            <a:r>
              <a:rPr lang="hu-H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védendő ingatlanoknál a zajterhelés mértéke:</a:t>
            </a:r>
          </a:p>
          <a:p>
            <a:pPr algn="ctr"/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hu-HU" sz="1800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AM</a:t>
            </a:r>
            <a:r>
              <a:rPr lang="hu-H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108,8 dB - 20*lg (1650) + 3 dB – 11 dB + 2 dB – 0 – 4,7 dB – 3,18 dB = </a:t>
            </a:r>
            <a:r>
              <a:rPr lang="hu-H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30,58 dB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47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794</Words>
  <Application>Microsoft Office PowerPoint</Application>
  <PresentationFormat>Szélesvásznú</PresentationFormat>
  <Paragraphs>49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Times New Roman</vt:lpstr>
      <vt:lpstr>Wingdings</vt:lpstr>
      <vt:lpstr>Office-téma</vt:lpstr>
      <vt:lpstr>PowerPoint-bemutató</vt:lpstr>
      <vt:lpstr>Általános adatok</vt:lpstr>
      <vt:lpstr>Termelési technológia</vt:lpstr>
      <vt:lpstr>Termelés feltételei</vt:lpstr>
      <vt:lpstr>Szállítási útvonal</vt:lpstr>
      <vt:lpstr>PowerPoint-bemutató</vt:lpstr>
      <vt:lpstr>Bányászat hatása a levegőre</vt:lpstr>
      <vt:lpstr>Szállítás okozta légszennyezés</vt:lpstr>
      <vt:lpstr>Bányászat okozta zajterhelés</vt:lpstr>
      <vt:lpstr>PowerPoint-bemutató</vt:lpstr>
      <vt:lpstr>Szállítás okozta zajterhelés</vt:lpstr>
      <vt:lpstr>Vízvédelem</vt:lpstr>
      <vt:lpstr>Összefoglalás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Attila Kocski</dc:creator>
  <cp:lastModifiedBy>Attila Kocski</cp:lastModifiedBy>
  <cp:revision>17</cp:revision>
  <dcterms:created xsi:type="dcterms:W3CDTF">2021-04-14T14:52:52Z</dcterms:created>
  <dcterms:modified xsi:type="dcterms:W3CDTF">2022-02-14T11:51:23Z</dcterms:modified>
</cp:coreProperties>
</file>