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9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3424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88156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38692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63424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body"/>
          </p:nvPr>
        </p:nvSpPr>
        <p:spPr>
          <a:xfrm>
            <a:off x="88156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253080" y="4929840"/>
            <a:ext cx="2946960" cy="1371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63424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88156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38692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63424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88156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subTitle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subTitle"/>
          </p:nvPr>
        </p:nvSpPr>
        <p:spPr>
          <a:xfrm>
            <a:off x="253080" y="4929840"/>
            <a:ext cx="2946960" cy="1371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63424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88156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body"/>
          </p:nvPr>
        </p:nvSpPr>
        <p:spPr>
          <a:xfrm>
            <a:off x="38692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29" name="PlaceHolder 6"/>
          <p:cNvSpPr>
            <a:spLocks noGrp="1"/>
          </p:cNvSpPr>
          <p:nvPr>
            <p:ph type="body"/>
          </p:nvPr>
        </p:nvSpPr>
        <p:spPr>
          <a:xfrm>
            <a:off x="63424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30" name="PlaceHolder 7"/>
          <p:cNvSpPr>
            <a:spLocks noGrp="1"/>
          </p:cNvSpPr>
          <p:nvPr>
            <p:ph type="body"/>
          </p:nvPr>
        </p:nvSpPr>
        <p:spPr>
          <a:xfrm>
            <a:off x="88156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subTitle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subTitle"/>
          </p:nvPr>
        </p:nvSpPr>
        <p:spPr>
          <a:xfrm>
            <a:off x="253080" y="4929840"/>
            <a:ext cx="2946960" cy="1371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67" name="PlaceHolder 5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63424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71" name="PlaceHolder 4"/>
          <p:cNvSpPr>
            <a:spLocks noGrp="1"/>
          </p:cNvSpPr>
          <p:nvPr>
            <p:ph type="body"/>
          </p:nvPr>
        </p:nvSpPr>
        <p:spPr>
          <a:xfrm>
            <a:off x="8815680" y="8640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72" name="PlaceHolder 5"/>
          <p:cNvSpPr>
            <a:spLocks noGrp="1"/>
          </p:cNvSpPr>
          <p:nvPr>
            <p:ph type="body"/>
          </p:nvPr>
        </p:nvSpPr>
        <p:spPr>
          <a:xfrm>
            <a:off x="38692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73" name="PlaceHolder 6"/>
          <p:cNvSpPr>
            <a:spLocks noGrp="1"/>
          </p:cNvSpPr>
          <p:nvPr>
            <p:ph type="body"/>
          </p:nvPr>
        </p:nvSpPr>
        <p:spPr>
          <a:xfrm>
            <a:off x="63424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74" name="PlaceHolder 7"/>
          <p:cNvSpPr>
            <a:spLocks noGrp="1"/>
          </p:cNvSpPr>
          <p:nvPr>
            <p:ph type="body"/>
          </p:nvPr>
        </p:nvSpPr>
        <p:spPr>
          <a:xfrm>
            <a:off x="8815680" y="3538800"/>
            <a:ext cx="235512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253080" y="4929840"/>
            <a:ext cx="2946960" cy="1371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5120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7617600" y="35388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386928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7617600" y="864000"/>
            <a:ext cx="356940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3869280" y="3538800"/>
            <a:ext cx="7314840" cy="2442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758880"/>
            <a:ext cx="3443400" cy="5330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11815920" y="758880"/>
            <a:ext cx="383760" cy="533052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0" y="762120"/>
            <a:ext cx="9141120" cy="5333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9270360" y="762120"/>
            <a:ext cx="2925000" cy="533376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1069920" y="1298520"/>
            <a:ext cx="7314840" cy="3254760"/>
          </a:xfrm>
          <a:prstGeom prst="rect">
            <a:avLst/>
          </a:prstGeom>
        </p:spPr>
        <p:txBody>
          <a:bodyPr anchor="b">
            <a:normAutofit/>
          </a:bodyPr>
          <a:p>
            <a:pPr>
              <a:lnSpc>
                <a:spcPct val="90000"/>
              </a:lnSpc>
            </a:pPr>
            <a:r>
              <a:rPr b="0" lang="hu-HU" sz="5900" spc="-100" strike="noStrike">
                <a:solidFill>
                  <a:srgbClr val="ffffff"/>
                </a:solidFill>
                <a:latin typeface="Corbel"/>
              </a:rPr>
              <a:t>Mintacím szerkesztése</a:t>
            </a:r>
            <a:endParaRPr b="0" lang="hu-HU" sz="59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dt"/>
          </p:nvPr>
        </p:nvSpPr>
        <p:spPr>
          <a:xfrm>
            <a:off x="26244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8BA7392D-CB60-4AA0-87BE-91A66B8FD5F0}" type="datetime">
              <a:rPr b="0" lang="hu-HU" sz="1100" spc="-1" strike="noStrike">
                <a:solidFill>
                  <a:srgbClr val="808080"/>
                </a:solidFill>
                <a:latin typeface="Corbel"/>
              </a:rPr>
              <a:t>2021. 04. 12.</a:t>
            </a:fld>
            <a:endParaRPr b="0" lang="hu-HU" sz="11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ftr"/>
          </p:nvPr>
        </p:nvSpPr>
        <p:spPr>
          <a:xfrm>
            <a:off x="3869280" y="6356520"/>
            <a:ext cx="591120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sldNum"/>
          </p:nvPr>
        </p:nvSpPr>
        <p:spPr>
          <a:xfrm>
            <a:off x="10634040" y="6356520"/>
            <a:ext cx="153072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B57214C-7B70-433B-9BFF-3B72A239D25E}" type="slidenum">
              <a:rPr b="1" lang="hu-HU" sz="1200" spc="-1" strike="noStrike">
                <a:solidFill>
                  <a:srgbClr val="40bad2"/>
                </a:solidFill>
                <a:latin typeface="Corbel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Vázlatszöveg formátumának szerkesztése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Második vázlatszint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Harmadik vázlatszint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Negyedik vázlatszint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Ötödik vázlatszint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Hatodik vázlatszint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Hetedik vázlatszint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0" y="758880"/>
            <a:ext cx="3443400" cy="5330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CustomShape 2"/>
          <p:cNvSpPr/>
          <p:nvPr/>
        </p:nvSpPr>
        <p:spPr>
          <a:xfrm>
            <a:off x="11815920" y="758880"/>
            <a:ext cx="383760" cy="533052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PlaceHolder 3"/>
          <p:cNvSpPr>
            <a:spLocks noGrp="1"/>
          </p:cNvSpPr>
          <p:nvPr>
            <p:ph type="title"/>
          </p:nvPr>
        </p:nvSpPr>
        <p:spPr>
          <a:xfrm>
            <a:off x="3867840" y="1298520"/>
            <a:ext cx="7314840" cy="3254760"/>
          </a:xfrm>
          <a:prstGeom prst="rect">
            <a:avLst/>
          </a:prstGeom>
        </p:spPr>
        <p:txBody>
          <a:bodyPr anchor="b">
            <a:normAutofit/>
          </a:bodyPr>
          <a:p>
            <a:pPr>
              <a:lnSpc>
                <a:spcPct val="90000"/>
              </a:lnSpc>
            </a:pPr>
            <a:r>
              <a:rPr b="0" lang="hu-HU" sz="5900" spc="-100" strike="noStrike">
                <a:solidFill>
                  <a:srgbClr val="595959"/>
                </a:solidFill>
                <a:latin typeface="Corbel"/>
              </a:rPr>
              <a:t>Mintacím szerkesztése</a:t>
            </a:r>
            <a:endParaRPr b="0" lang="hu-HU" sz="59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body"/>
          </p:nvPr>
        </p:nvSpPr>
        <p:spPr>
          <a:xfrm>
            <a:off x="3886200" y="4672440"/>
            <a:ext cx="7314840" cy="914040"/>
          </a:xfrm>
          <a:prstGeom prst="rect">
            <a:avLst/>
          </a:prstGeom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199"/>
              </a:spcBef>
            </a:pPr>
            <a:r>
              <a:rPr b="0" lang="hu-HU" sz="2200" spc="-1" strike="noStrike">
                <a:solidFill>
                  <a:srgbClr val="595959"/>
                </a:solidFill>
                <a:latin typeface="Corbel"/>
              </a:rPr>
              <a:t>Mintaszöveg szerkesztése</a:t>
            </a:r>
            <a:endParaRPr b="0" lang="hu-HU" sz="22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49" name="PlaceHolder 5"/>
          <p:cNvSpPr>
            <a:spLocks noGrp="1"/>
          </p:cNvSpPr>
          <p:nvPr>
            <p:ph type="dt"/>
          </p:nvPr>
        </p:nvSpPr>
        <p:spPr>
          <a:xfrm>
            <a:off x="26244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668CB74A-8151-4262-8E4C-4B565AE1500C}" type="datetime">
              <a:rPr b="0" lang="hu-HU" sz="1100" spc="-1" strike="noStrike">
                <a:solidFill>
                  <a:srgbClr val="808080"/>
                </a:solidFill>
                <a:latin typeface="Corbel"/>
              </a:rPr>
              <a:t>2021. 04. 12.</a:t>
            </a:fld>
            <a:endParaRPr b="0" lang="hu-HU" sz="1100" spc="-1" strike="noStrike">
              <a:latin typeface="Times New Roman"/>
            </a:endParaRPr>
          </a:p>
        </p:txBody>
      </p:sp>
      <p:sp>
        <p:nvSpPr>
          <p:cNvPr id="50" name="PlaceHolder 6"/>
          <p:cNvSpPr>
            <a:spLocks noGrp="1"/>
          </p:cNvSpPr>
          <p:nvPr>
            <p:ph type="ftr"/>
          </p:nvPr>
        </p:nvSpPr>
        <p:spPr>
          <a:xfrm>
            <a:off x="3869280" y="6356520"/>
            <a:ext cx="591120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51" name="PlaceHolder 7"/>
          <p:cNvSpPr>
            <a:spLocks noGrp="1"/>
          </p:cNvSpPr>
          <p:nvPr>
            <p:ph type="sldNum"/>
          </p:nvPr>
        </p:nvSpPr>
        <p:spPr>
          <a:xfrm>
            <a:off x="10634040" y="6356520"/>
            <a:ext cx="153072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05592133-8758-44C7-84AD-6849F3EBB288}" type="slidenum">
              <a:rPr b="1" lang="hu-HU" sz="1200" spc="-1" strike="noStrike">
                <a:solidFill>
                  <a:srgbClr val="40bad2"/>
                </a:solidFill>
                <a:latin typeface="Corbel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0" y="758880"/>
            <a:ext cx="3443400" cy="5330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9" name="CustomShape 2"/>
          <p:cNvSpPr/>
          <p:nvPr/>
        </p:nvSpPr>
        <p:spPr>
          <a:xfrm>
            <a:off x="11815920" y="758880"/>
            <a:ext cx="383760" cy="533052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0" name="PlaceHolder 3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Mintacím szerkesztése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3869280" y="864000"/>
            <a:ext cx="7314840" cy="5120280"/>
          </a:xfrm>
          <a:prstGeom prst="rect">
            <a:avLst/>
          </a:prstGeom>
        </p:spPr>
        <p:txBody>
          <a:bodyPr anchor="ctr">
            <a:noAutofit/>
          </a:bodyPr>
          <a:p>
            <a:pPr marL="182880" indent="-18252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Mintaszöveg szerkesztése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  <a:p>
            <a:pPr lvl="1" marL="6858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800" spc="-1" strike="noStrike">
                <a:solidFill>
                  <a:srgbClr val="595959"/>
                </a:solidFill>
                <a:latin typeface="Corbel"/>
              </a:rPr>
              <a:t>Második szint</a:t>
            </a:r>
            <a:endParaRPr b="0" lang="hu-HU" sz="1800" spc="-1" strike="noStrike">
              <a:solidFill>
                <a:srgbClr val="595959"/>
              </a:solidFill>
              <a:latin typeface="Corbel"/>
            </a:endParaRPr>
          </a:p>
          <a:p>
            <a:pPr lvl="2" marL="11430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Harmadik szint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lvl="3" marL="16002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Negyedik 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  <a:p>
            <a:pPr lvl="4" marL="20574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Ötödik 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 type="dt"/>
          </p:nvPr>
        </p:nvSpPr>
        <p:spPr>
          <a:xfrm>
            <a:off x="26244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4F0FD71-B45B-4990-AAA4-9BEB11EF7CFB}" type="datetime">
              <a:rPr b="0" lang="hu-HU" sz="1100" spc="-1" strike="noStrike">
                <a:solidFill>
                  <a:srgbClr val="808080"/>
                </a:solidFill>
                <a:latin typeface="Corbel"/>
              </a:rPr>
              <a:t>2021. 04. 12.</a:t>
            </a:fld>
            <a:endParaRPr b="0" lang="hu-HU" sz="1100" spc="-1" strike="noStrike">
              <a:latin typeface="Times New Roman"/>
            </a:endParaRPr>
          </a:p>
        </p:txBody>
      </p:sp>
      <p:sp>
        <p:nvSpPr>
          <p:cNvPr id="93" name="PlaceHolder 6"/>
          <p:cNvSpPr>
            <a:spLocks noGrp="1"/>
          </p:cNvSpPr>
          <p:nvPr>
            <p:ph type="ftr"/>
          </p:nvPr>
        </p:nvSpPr>
        <p:spPr>
          <a:xfrm>
            <a:off x="3869280" y="6356520"/>
            <a:ext cx="591120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94" name="PlaceHolder 7"/>
          <p:cNvSpPr>
            <a:spLocks noGrp="1"/>
          </p:cNvSpPr>
          <p:nvPr>
            <p:ph type="sldNum"/>
          </p:nvPr>
        </p:nvSpPr>
        <p:spPr>
          <a:xfrm>
            <a:off x="10634040" y="6356520"/>
            <a:ext cx="153072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D286EBE-B252-42F9-AA4F-1A91CA335128}" type="slidenum">
              <a:rPr b="1" lang="hu-HU" sz="1200" spc="-1" strike="noStrike">
                <a:solidFill>
                  <a:srgbClr val="40bad2"/>
                </a:solidFill>
                <a:latin typeface="Corbel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0" y="758880"/>
            <a:ext cx="3443400" cy="5330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CustomShape 2"/>
          <p:cNvSpPr/>
          <p:nvPr/>
        </p:nvSpPr>
        <p:spPr>
          <a:xfrm>
            <a:off x="11815920" y="758880"/>
            <a:ext cx="383760" cy="5330520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PlaceHolder 3"/>
          <p:cNvSpPr>
            <a:spLocks noGrp="1"/>
          </p:cNvSpPr>
          <p:nvPr>
            <p:ph type="title"/>
          </p:nvPr>
        </p:nvSpPr>
        <p:spPr>
          <a:xfrm>
            <a:off x="253080" y="1123920"/>
            <a:ext cx="2946960" cy="460080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Mintacím szerkesztése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3867840" y="868680"/>
            <a:ext cx="3474360" cy="5120280"/>
          </a:xfrm>
          <a:prstGeom prst="rect">
            <a:avLst/>
          </a:prstGeom>
        </p:spPr>
        <p:txBody>
          <a:bodyPr anchor="ctr">
            <a:noAutofit/>
          </a:bodyPr>
          <a:p>
            <a:pPr marL="182880" indent="-18252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Mintaszöveg szerkesztése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  <a:p>
            <a:pPr lvl="1" marL="6858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800" spc="-1" strike="noStrike">
                <a:solidFill>
                  <a:srgbClr val="595959"/>
                </a:solidFill>
                <a:latin typeface="Corbel"/>
              </a:rPr>
              <a:t>Második szint</a:t>
            </a:r>
            <a:endParaRPr b="0" lang="hu-HU" sz="1800" spc="-1" strike="noStrike">
              <a:solidFill>
                <a:srgbClr val="595959"/>
              </a:solidFill>
              <a:latin typeface="Corbel"/>
            </a:endParaRPr>
          </a:p>
          <a:p>
            <a:pPr lvl="2" marL="11430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Harmadik szint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lvl="3" marL="16002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Negyedik 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  <a:p>
            <a:pPr lvl="4" marL="20574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Ötödik 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7818120" y="868680"/>
            <a:ext cx="3474360" cy="5120280"/>
          </a:xfrm>
          <a:prstGeom prst="rect">
            <a:avLst/>
          </a:prstGeom>
        </p:spPr>
        <p:txBody>
          <a:bodyPr anchor="ctr">
            <a:noAutofit/>
          </a:bodyPr>
          <a:p>
            <a:pPr marL="182880" indent="-182520">
              <a:lnSpc>
                <a:spcPct val="90000"/>
              </a:lnSpc>
              <a:spcBef>
                <a:spcPts val="1199"/>
              </a:spcBef>
              <a:buClr>
                <a:srgbClr val="40bad2"/>
              </a:buClr>
              <a:buFont typeface="Wingdings 2" charset="2"/>
              <a:buChar char=""/>
            </a:pPr>
            <a:r>
              <a:rPr b="0" lang="hu-HU" sz="2000" spc="-1" strike="noStrike">
                <a:solidFill>
                  <a:srgbClr val="595959"/>
                </a:solidFill>
                <a:latin typeface="Corbel"/>
              </a:rPr>
              <a:t>Mintaszöveg szerkesztése</a:t>
            </a:r>
            <a:endParaRPr b="0" lang="hu-HU" sz="2000" spc="-1" strike="noStrike">
              <a:solidFill>
                <a:srgbClr val="595959"/>
              </a:solidFill>
              <a:latin typeface="Corbel"/>
            </a:endParaRPr>
          </a:p>
          <a:p>
            <a:pPr lvl="1" marL="6858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800" spc="-1" strike="noStrike">
                <a:solidFill>
                  <a:srgbClr val="595959"/>
                </a:solidFill>
                <a:latin typeface="Corbel"/>
              </a:rPr>
              <a:t>Második szint</a:t>
            </a:r>
            <a:endParaRPr b="0" lang="hu-HU" sz="1800" spc="-1" strike="noStrike">
              <a:solidFill>
                <a:srgbClr val="595959"/>
              </a:solidFill>
              <a:latin typeface="Corbel"/>
            </a:endParaRPr>
          </a:p>
          <a:p>
            <a:pPr lvl="2" marL="11430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Harmadik szint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lvl="3" marL="16002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Negyedik 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  <a:p>
            <a:pPr lvl="4" marL="2057400" indent="-182520">
              <a:lnSpc>
                <a:spcPct val="90000"/>
              </a:lnSpc>
              <a:spcBef>
                <a:spcPts val="249"/>
              </a:spcBef>
              <a:spcAft>
                <a:spcPts val="249"/>
              </a:spcAft>
              <a:buClr>
                <a:srgbClr val="40bad2"/>
              </a:buClr>
              <a:buFont typeface="Wingdings 2" charset="2"/>
              <a:buChar char=""/>
            </a:pPr>
            <a:r>
              <a:rPr b="0" lang="hu-HU" sz="1400" spc="-1" strike="noStrike">
                <a:solidFill>
                  <a:srgbClr val="595959"/>
                </a:solidFill>
                <a:latin typeface="Corbel"/>
              </a:rPr>
              <a:t>Ötödik szint</a:t>
            </a:r>
            <a:endParaRPr b="0" lang="hu-HU" sz="1400" spc="-1" strike="noStrike">
              <a:solidFill>
                <a:srgbClr val="595959"/>
              </a:solidFill>
              <a:latin typeface="Corbel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dt"/>
          </p:nvPr>
        </p:nvSpPr>
        <p:spPr>
          <a:xfrm>
            <a:off x="26244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CCF8D132-D68A-4A1C-BD64-CDF60267345A}" type="datetime">
              <a:rPr b="0" lang="hu-HU" sz="1100" spc="-1" strike="noStrike">
                <a:solidFill>
                  <a:srgbClr val="808080"/>
                </a:solidFill>
                <a:latin typeface="Corbel"/>
              </a:rPr>
              <a:t>2021. 04. 12.</a:t>
            </a:fld>
            <a:endParaRPr b="0" lang="hu-HU" sz="1100" spc="-1" strike="noStrike">
              <a:latin typeface="Times New Roman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 type="ftr"/>
          </p:nvPr>
        </p:nvSpPr>
        <p:spPr>
          <a:xfrm>
            <a:off x="3869280" y="6356520"/>
            <a:ext cx="591120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138" name="PlaceHolder 8"/>
          <p:cNvSpPr>
            <a:spLocks noGrp="1"/>
          </p:cNvSpPr>
          <p:nvPr>
            <p:ph type="sldNum"/>
          </p:nvPr>
        </p:nvSpPr>
        <p:spPr>
          <a:xfrm>
            <a:off x="10634040" y="6356520"/>
            <a:ext cx="153072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5AE71622-97D9-4BAB-935A-7064CC7CC521}" type="slidenum">
              <a:rPr b="1" lang="hu-HU" sz="1200" spc="-1" strike="noStrike">
                <a:solidFill>
                  <a:srgbClr val="40bad2"/>
                </a:solidFill>
                <a:latin typeface="Corbel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4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40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40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Shape 1"/>
          <p:cNvSpPr txBox="1"/>
          <p:nvPr/>
        </p:nvSpPr>
        <p:spPr>
          <a:xfrm>
            <a:off x="1069920" y="1298520"/>
            <a:ext cx="7314840" cy="32547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>
              <a:lnSpc>
                <a:spcPct val="90000"/>
              </a:lnSpc>
            </a:pPr>
            <a:r>
              <a:rPr b="0" lang="hu-HU" sz="5400" spc="-100" strike="noStrike">
                <a:solidFill>
                  <a:srgbClr val="ffffff"/>
                </a:solidFill>
                <a:latin typeface="Corbel"/>
              </a:rPr>
              <a:t>„</a:t>
            </a:r>
            <a:r>
              <a:rPr b="0" lang="hu-HU" sz="5400" spc="-100" strike="noStrike">
                <a:solidFill>
                  <a:srgbClr val="ffffff"/>
                </a:solidFill>
                <a:latin typeface="Corbel"/>
              </a:rPr>
              <a:t>Sajókápolna I. – lignit II.” külfejtéses szénbánya bezárása</a:t>
            </a:r>
            <a:br/>
            <a:r>
              <a:rPr b="0" i="1" lang="hu-HU" sz="4400" spc="-100" strike="noStrike">
                <a:solidFill>
                  <a:srgbClr val="ffffff"/>
                </a:solidFill>
                <a:latin typeface="Corbel"/>
              </a:rPr>
              <a:t>Környezeti hatástanulmány</a:t>
            </a:r>
            <a:endParaRPr b="0" lang="hu-HU" sz="44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6" name="TextShape 2"/>
          <p:cNvSpPr txBox="1"/>
          <p:nvPr/>
        </p:nvSpPr>
        <p:spPr>
          <a:xfrm>
            <a:off x="1100160" y="4670280"/>
            <a:ext cx="7314840" cy="9140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199"/>
              </a:spcBef>
            </a:pPr>
            <a:r>
              <a:rPr b="0" lang="hu-HU" sz="3200" spc="-1" strike="noStrike">
                <a:solidFill>
                  <a:srgbClr val="d9f1f6"/>
                </a:solidFill>
                <a:latin typeface="Corbel"/>
              </a:rPr>
              <a:t>Három Kör </a:t>
            </a:r>
            <a:r>
              <a:rPr b="0" i="1" lang="hu-HU" sz="3200" spc="-1" strike="noStrike">
                <a:solidFill>
                  <a:srgbClr val="d9f1f6"/>
                </a:solidFill>
                <a:latin typeface="Corbel"/>
              </a:rPr>
              <a:t>Delta</a:t>
            </a:r>
            <a:r>
              <a:rPr b="0" lang="hu-HU" sz="3200" spc="-1" strike="noStrike">
                <a:solidFill>
                  <a:srgbClr val="d9f1f6"/>
                </a:solidFill>
                <a:latin typeface="Corbel"/>
              </a:rPr>
              <a:t> Kft., Miskolc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Rekultiváció – terv szelvények I.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94" name="Tartalom helye 4" descr=""/>
          <p:cNvPicPr/>
          <p:nvPr/>
        </p:nvPicPr>
        <p:blipFill>
          <a:blip r:embed="rId1"/>
          <a:stretch/>
        </p:blipFill>
        <p:spPr>
          <a:xfrm>
            <a:off x="3867120" y="2096640"/>
            <a:ext cx="3474720" cy="2664000"/>
          </a:xfrm>
          <a:prstGeom prst="rect">
            <a:avLst/>
          </a:prstGeom>
          <a:ln w="0">
            <a:noFill/>
          </a:ln>
        </p:spPr>
      </p:pic>
      <p:pic>
        <p:nvPicPr>
          <p:cNvPr id="195" name="Tartalom helye 5" descr=""/>
          <p:cNvPicPr/>
          <p:nvPr/>
        </p:nvPicPr>
        <p:blipFill>
          <a:blip r:embed="rId2"/>
          <a:stretch/>
        </p:blipFill>
        <p:spPr>
          <a:xfrm>
            <a:off x="7818480" y="2141280"/>
            <a:ext cx="3474720" cy="2575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Rekultiváció – terv szelvények II.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97" name="Tartalom helye 3" descr=""/>
          <p:cNvPicPr/>
          <p:nvPr/>
        </p:nvPicPr>
        <p:blipFill>
          <a:blip r:embed="rId1"/>
          <a:stretch/>
        </p:blipFill>
        <p:spPr>
          <a:xfrm>
            <a:off x="4071240" y="863640"/>
            <a:ext cx="6909840" cy="512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Szállítási útvonal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99" name="Tartalom helye 5" descr=""/>
          <p:cNvPicPr/>
          <p:nvPr/>
        </p:nvPicPr>
        <p:blipFill>
          <a:blip r:embed="rId1"/>
          <a:stretch/>
        </p:blipFill>
        <p:spPr>
          <a:xfrm>
            <a:off x="4049280" y="863640"/>
            <a:ext cx="6953760" cy="512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Lefejtett területek, monitoring pontok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201" name="Tartalom helye 4" descr=""/>
          <p:cNvPicPr/>
          <p:nvPr/>
        </p:nvPicPr>
        <p:blipFill>
          <a:blip r:embed="rId1"/>
          <a:stretch/>
        </p:blipFill>
        <p:spPr>
          <a:xfrm>
            <a:off x="3867120" y="2187000"/>
            <a:ext cx="3474720" cy="2483280"/>
          </a:xfrm>
          <a:prstGeom prst="rect">
            <a:avLst/>
          </a:prstGeom>
          <a:ln w="0">
            <a:noFill/>
          </a:ln>
        </p:spPr>
      </p:pic>
      <p:pic>
        <p:nvPicPr>
          <p:cNvPr id="202" name="Tartalom helye 5" descr=""/>
          <p:cNvPicPr/>
          <p:nvPr/>
        </p:nvPicPr>
        <p:blipFill>
          <a:blip r:embed="rId2"/>
          <a:stretch/>
        </p:blipFill>
        <p:spPr>
          <a:xfrm>
            <a:off x="7818480" y="2187000"/>
            <a:ext cx="3474720" cy="2483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Felszíni vizek </a:t>
            </a:r>
            <a:br/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a rekultiváció után, vizes hatásterület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204" name="Tartalom helye 3" descr=""/>
          <p:cNvPicPr/>
          <p:nvPr/>
        </p:nvPicPr>
        <p:blipFill>
          <a:blip r:embed="rId1"/>
          <a:stretch/>
        </p:blipFill>
        <p:spPr>
          <a:xfrm>
            <a:off x="3944160" y="863640"/>
            <a:ext cx="7164360" cy="512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hu-HU" sz="3200" spc="-60" strike="noStrike">
                <a:solidFill>
                  <a:srgbClr val="ffffff"/>
                </a:solidFill>
                <a:latin typeface="Corbel"/>
              </a:rPr>
              <a:t>Légszennyezés hatásterülete</a:t>
            </a:r>
            <a:endParaRPr b="0" lang="hu-HU" sz="32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206" name="Tartalom helye 5" descr=""/>
          <p:cNvPicPr/>
          <p:nvPr/>
        </p:nvPicPr>
        <p:blipFill>
          <a:blip r:embed="rId1"/>
          <a:stretch/>
        </p:blipFill>
        <p:spPr>
          <a:xfrm>
            <a:off x="3868560" y="1046160"/>
            <a:ext cx="7314840" cy="47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Zajvédelmi hatásterület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208" name="Tartalom helye 8" descr=""/>
          <p:cNvPicPr/>
          <p:nvPr/>
        </p:nvPicPr>
        <p:blipFill>
          <a:blip r:embed="rId1"/>
          <a:stretch/>
        </p:blipFill>
        <p:spPr>
          <a:xfrm>
            <a:off x="3867120" y="1601280"/>
            <a:ext cx="3474720" cy="3655080"/>
          </a:xfrm>
          <a:prstGeom prst="rect">
            <a:avLst/>
          </a:prstGeom>
          <a:ln w="0">
            <a:noFill/>
          </a:ln>
        </p:spPr>
      </p:pic>
      <p:pic>
        <p:nvPicPr>
          <p:cNvPr id="209" name="Tartalom helye 11" descr=""/>
          <p:cNvPicPr/>
          <p:nvPr/>
        </p:nvPicPr>
        <p:blipFill>
          <a:blip r:embed="rId2"/>
          <a:stretch/>
        </p:blipFill>
        <p:spPr>
          <a:xfrm>
            <a:off x="7818480" y="2143080"/>
            <a:ext cx="3474720" cy="2571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Összesített hatásterületi térkép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211" name="Tartalom helye 5" descr=""/>
          <p:cNvPicPr/>
          <p:nvPr/>
        </p:nvPicPr>
        <p:blipFill>
          <a:blip r:embed="rId1"/>
          <a:stretch/>
        </p:blipFill>
        <p:spPr>
          <a:xfrm>
            <a:off x="3868560" y="899640"/>
            <a:ext cx="7314840" cy="5049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3886200" y="886680"/>
            <a:ext cx="7314840" cy="6865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</a:pPr>
            <a:r>
              <a:rPr b="0" lang="hu-HU" sz="4400" spc="-100" strike="noStrike">
                <a:solidFill>
                  <a:srgbClr val="595959"/>
                </a:solidFill>
                <a:latin typeface="Corbel"/>
              </a:rPr>
              <a:t>Előzmények</a:t>
            </a:r>
            <a:endParaRPr b="0" lang="hu-HU" sz="44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8" name="TextShape 2"/>
          <p:cNvSpPr txBox="1"/>
          <p:nvPr/>
        </p:nvSpPr>
        <p:spPr>
          <a:xfrm>
            <a:off x="3886200" y="1573560"/>
            <a:ext cx="7314840" cy="36014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just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200" spc="-1" strike="noStrike">
                <a:solidFill>
                  <a:srgbClr val="595959"/>
                </a:solidFill>
                <a:latin typeface="Corbel"/>
              </a:rPr>
              <a:t>Az Észak-magyarországi Környezetvédelmi és Természetvédelmi Felügyelőség 2014.04.11-én kelt 73-12/2014. számú határozatában adott környezetvédelmi engedélyt a „Sajókápolna I. – lignit II.” elnevezésű külfejtéses bányaüzem működéséhez.  Az engedély 2019. június 30-ig volt érvényes.</a:t>
            </a:r>
            <a:endParaRPr b="0" lang="hu-HU" sz="1200" spc="-1" strike="noStrike">
              <a:solidFill>
                <a:srgbClr val="595959"/>
              </a:solidFill>
              <a:latin typeface="Corbel"/>
            </a:endParaRPr>
          </a:p>
          <a:p>
            <a:pPr algn="just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200" spc="-1" strike="noStrike">
                <a:solidFill>
                  <a:srgbClr val="595959"/>
                </a:solidFill>
                <a:latin typeface="Corbel"/>
              </a:rPr>
              <a:t>Figyelembe véve a kitermelhető készlet csökkenését, az engedélyes Bányavállalkozó [Szuha 2000 Kft., 3700 Kazincbarcika, Csokonai u. 40.] 2017-ben kezdeményezte a szomszédos, „Sajókápolna II.” elnevezésű területen található szén kitermelésének engedélyezését. A működés megkezdéséhez szükséges környezetvédelmi engedélyt a Borsod-Abaúj-Zemplén Megyei Kormányhivatal Miskolci Járási Hivatala Környezetvédelmi és Természetvédelmi Főosztálya BO-08/KT/6195-34/2017. számon adta meg, 2022. december 31-i érvényességi határidővel.</a:t>
            </a:r>
            <a:endParaRPr b="0" lang="hu-HU" sz="1200" spc="-1" strike="noStrike">
              <a:solidFill>
                <a:srgbClr val="595959"/>
              </a:solidFill>
              <a:latin typeface="Corbel"/>
            </a:endParaRPr>
          </a:p>
          <a:p>
            <a:pPr algn="just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200" spc="-1" strike="noStrike">
                <a:solidFill>
                  <a:srgbClr val="595959"/>
                </a:solidFill>
                <a:latin typeface="Corbel"/>
              </a:rPr>
              <a:t>A bányahatósággal szembeni jogértelmezési vita miatt a Bányavállalkozó nem tudott bányatelket fektetni a „Sajókápolna II.” elnevezésű területre. A bányatelek fektetés helyett, a folyamatos lakossági széntermelés biztosítása érdekében a „Sajókápolna I. – lignit II.” védnevű bányatelket bővítette, területének 25 %-ával a fenti számú környezetvédelmi engedéllyel rendelkező „Sajókápolna II.” területre kiterjedően.</a:t>
            </a:r>
            <a:endParaRPr b="0" lang="hu-HU" sz="1200" spc="-1" strike="noStrike">
              <a:solidFill>
                <a:srgbClr val="595959"/>
              </a:solidFill>
              <a:latin typeface="Corbel"/>
            </a:endParaRPr>
          </a:p>
          <a:p>
            <a:pPr algn="just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200" spc="-1" strike="noStrike">
                <a:solidFill>
                  <a:srgbClr val="595959"/>
                </a:solidFill>
                <a:latin typeface="Corbel"/>
              </a:rPr>
              <a:t>A bővítési területen folytatott munkálatok során nyilvánvalóvá vált, hogy a kedvezőtlen földtani felépítés következtében az ott található szénvagyon kitermelése veszteséges.</a:t>
            </a:r>
            <a:endParaRPr b="0" lang="hu-HU" sz="1200" spc="-1" strike="noStrike">
              <a:solidFill>
                <a:srgbClr val="595959"/>
              </a:solidFill>
              <a:latin typeface="Corbel"/>
            </a:endParaRPr>
          </a:p>
          <a:p>
            <a:pPr algn="just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200" spc="-1" strike="noStrike">
                <a:solidFill>
                  <a:srgbClr val="595959"/>
                </a:solidFill>
                <a:latin typeface="Corbel"/>
              </a:rPr>
              <a:t>Tekintettel az eredeti cél meghiúsulására, Bányavállalkozó ezúton kezdeményezi a bánya bezárásához szükséges környezetvédelmi eljárás lefolytatását.</a:t>
            </a:r>
            <a:endParaRPr b="0" lang="hu-HU" sz="1200" spc="-1" strike="noStrike">
              <a:solidFill>
                <a:srgbClr val="595959"/>
              </a:solidFill>
              <a:latin typeface="Corbel"/>
            </a:endParaRPr>
          </a:p>
          <a:p>
            <a:pPr algn="just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200" spc="-1" strike="noStrike">
                <a:solidFill>
                  <a:srgbClr val="595959"/>
                </a:solidFill>
                <a:latin typeface="Corbel"/>
              </a:rPr>
              <a:t>A hatásvizsgálat elvégzésére és dokumentálására a Három Kör Delta Kft. (3530 Miskolc, Lonovics József u. 6.) kapott megbízást.</a:t>
            </a:r>
            <a:endParaRPr b="0" lang="hu-HU" sz="12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Shape 1"/>
          <p:cNvSpPr txBox="1"/>
          <p:nvPr/>
        </p:nvSpPr>
        <p:spPr>
          <a:xfrm>
            <a:off x="3886200" y="886680"/>
            <a:ext cx="7314840" cy="68652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44000"/>
          </a:bodyPr>
          <a:p>
            <a:pPr>
              <a:lnSpc>
                <a:spcPct val="90000"/>
              </a:lnSpc>
            </a:pPr>
            <a:r>
              <a:rPr b="0" lang="hu-HU" sz="4400" spc="-100" strike="noStrike">
                <a:solidFill>
                  <a:srgbClr val="595959"/>
                </a:solidFill>
                <a:latin typeface="Corbel"/>
              </a:rPr>
              <a:t>Vizsgált változatok - lehetőségek</a:t>
            </a:r>
            <a:endParaRPr b="0" lang="hu-HU" sz="44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0" name="TextShape 2"/>
          <p:cNvSpPr txBox="1"/>
          <p:nvPr/>
        </p:nvSpPr>
        <p:spPr>
          <a:xfrm>
            <a:off x="3886200" y="1573560"/>
            <a:ext cx="7314840" cy="36014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A bányászati műveletek után visszamaradt terület rekultivációjára-, hasznosítására a bányavállalkozó és a terület tulajdonosa az alábbi változatokat vizsgálta meg: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40bad2"/>
              </a:buClr>
              <a:buFont typeface="Corbel"/>
              <a:buAutoNum type="arabicPeriod"/>
            </a:pPr>
            <a:r>
              <a:rPr b="0" i="1" lang="hu-HU" sz="1600" spc="-1" strike="noStrike" u="sng">
                <a:solidFill>
                  <a:srgbClr val="595959"/>
                </a:solidFill>
                <a:uFillTx/>
                <a:latin typeface="Corbel"/>
              </a:rPr>
              <a:t>Mezőgazdasági művelés:</a:t>
            </a:r>
            <a:br/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a terület alkalmassá tétele mezőgazdasági tevékenységre;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40bad2"/>
              </a:buClr>
              <a:buFont typeface="Corbel"/>
              <a:buAutoNum type="arabicPeriod"/>
            </a:pPr>
            <a:r>
              <a:rPr b="0" i="1" lang="hu-HU" sz="1600" spc="-1" strike="noStrike" u="sng">
                <a:solidFill>
                  <a:srgbClr val="595959"/>
                </a:solidFill>
                <a:uFillTx/>
                <a:latin typeface="Corbel"/>
              </a:rPr>
              <a:t>Ipari-, szolgáltató terület előkészítése:</a:t>
            </a:r>
            <a:br/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a terület alkalmassá tétele ipari-szolgáltató jellegű tevékenység számára;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40bad2"/>
              </a:buClr>
              <a:buFont typeface="Corbel"/>
              <a:buAutoNum type="arabicPeriod"/>
            </a:pPr>
            <a:r>
              <a:rPr b="0" i="1" lang="hu-HU" sz="1600" spc="-1" strike="noStrike" u="sng">
                <a:solidFill>
                  <a:srgbClr val="595959"/>
                </a:solidFill>
                <a:uFillTx/>
                <a:latin typeface="Corbel"/>
              </a:rPr>
              <a:t>Bányató kialakítása:</a:t>
            </a:r>
            <a:br/>
            <a:r>
              <a:rPr b="0" lang="hu-HU" sz="1600" spc="-1" strike="noStrike">
                <a:solidFill>
                  <a:srgbClr val="595959"/>
                </a:solidFill>
                <a:latin typeface="Corbel"/>
              </a:rPr>
              <a:t>a visszamaradó területen bányató kialakítása.</a:t>
            </a:r>
            <a:endParaRPr b="0" lang="hu-HU" sz="16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3886200" y="886680"/>
            <a:ext cx="7314840" cy="6865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</a:pPr>
            <a:r>
              <a:rPr b="0" lang="hu-HU" sz="4400" spc="-100" strike="noStrike">
                <a:solidFill>
                  <a:srgbClr val="595959"/>
                </a:solidFill>
                <a:latin typeface="Corbel"/>
              </a:rPr>
              <a:t>Vizsgált változatok - részletek</a:t>
            </a:r>
            <a:endParaRPr b="0" lang="hu-HU" sz="4400" spc="-1" strike="noStrike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2" name="TextShape 2"/>
          <p:cNvSpPr txBox="1"/>
          <p:nvPr/>
        </p:nvSpPr>
        <p:spPr>
          <a:xfrm>
            <a:off x="3886200" y="1573560"/>
            <a:ext cx="7314840" cy="426672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228600" indent="-22824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40bad2"/>
              </a:buClr>
              <a:buFont typeface="Corbel"/>
              <a:buAutoNum type="arabicPeriod"/>
            </a:pPr>
            <a:r>
              <a:rPr b="0" i="1" lang="hu-HU" sz="1100" spc="-1" strike="noStrike" u="sng">
                <a:solidFill>
                  <a:srgbClr val="595959"/>
                </a:solidFill>
                <a:uFillTx/>
                <a:latin typeface="Corbel"/>
              </a:rPr>
              <a:t>Mezőgazdasági művelés: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Növénykultúra telepítéséhez a ~7 ha kiterjedésű bővített bányatelek jelentős talajerő-pótlást igényel. A telek területén jelenleg két depóniában összesen ~11.000 m</a:t>
            </a:r>
            <a:r>
              <a:rPr b="0" lang="hu-HU" sz="1100" spc="-1" strike="noStrike" baseline="30000">
                <a:solidFill>
                  <a:srgbClr val="595959"/>
                </a:solidFill>
                <a:latin typeface="Corbel"/>
              </a:rPr>
              <a:t>3</a:t>
            </a:r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 korábban letermelt humusz található. Egyenletes visszaterítéssel &lt;20 cm vastag termőréteg hordható fel, melyet az altalajjal kell összedolgozni. Az így létrejövő vegyes réteg végleges vízháztartásának kialakulása sokéves időtartamot vesz igénybe.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Egyéb bányatérségek rekultivációja során végzett erdőtelepítés – helyesen megválasztott faj-összetétellel – jelenthet alternatívát.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Végeredményként sem várható rentábilis tevékenység.</a:t>
            </a:r>
            <a:endParaRPr b="0" lang="hu-HU" sz="1100" spc="-1" strike="noStrike">
              <a:solidFill>
                <a:srgbClr val="595959"/>
              </a:solidFill>
              <a:latin typeface="Corbel"/>
            </a:endParaRPr>
          </a:p>
          <a:p>
            <a:pPr marL="228600" indent="-22824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40bad2"/>
              </a:buClr>
              <a:buFont typeface="Corbel"/>
              <a:buAutoNum type="arabicPeriod"/>
            </a:pPr>
            <a:r>
              <a:rPr b="0" i="1" lang="hu-HU" sz="1100" spc="-1" strike="noStrike" u="sng">
                <a:solidFill>
                  <a:srgbClr val="595959"/>
                </a:solidFill>
                <a:uFillTx/>
                <a:latin typeface="Corbel"/>
              </a:rPr>
              <a:t>Ipari-, szolgáltató terület előkészítése: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Ez a változat a tevékenységhez szükséges infrastruktúra – út, térburkolatok, közművek – kiépítését jelenti.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A terület adottságai – távoli autópálya és vasút, közeli lakóterületek –, valamint ismert befektetői szándék hiánya következtében ennek az alternatívának jelenleg nincs realitása.</a:t>
            </a:r>
            <a:endParaRPr b="0" lang="hu-HU" sz="1100" spc="-1" strike="noStrike">
              <a:solidFill>
                <a:srgbClr val="595959"/>
              </a:solidFill>
              <a:latin typeface="Corbel"/>
            </a:endParaRPr>
          </a:p>
          <a:p>
            <a:pPr marL="228600" indent="-22824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40bad2"/>
              </a:buClr>
              <a:buFont typeface="Corbel"/>
              <a:buAutoNum type="arabicPeriod"/>
            </a:pPr>
            <a:r>
              <a:rPr b="0" i="1" lang="hu-HU" sz="1100" spc="-1" strike="noStrike" u="sng">
                <a:solidFill>
                  <a:srgbClr val="595959"/>
                </a:solidFill>
                <a:uFillTx/>
                <a:latin typeface="Corbel"/>
              </a:rPr>
              <a:t>Bányató kialakítása: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A bányatelek területén jelenleg két bányató található; a nyugati részen ~0,6 ha-os, a keleti oldalon ~1 ha kiterjedésű. Térfogatuk a kitermelt szén-, ill. a Sajószentpéter, „Üveggyári terület” rehabilitációjához elszállított meddő térfogatával megegyező. A tevékenység felhagyásával ez a két tó a továbbiakban is megmarad.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A Sajókápolnát Sajólászlófalvával összekötő út nyugati oldalán leművelt ~5 ha-os területen a tulajdonos tavat kíván kialakítani. Ez a területre feltöltött meddő egy részének elszállításával oldható meg. </a:t>
            </a:r>
            <a:br/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Erre jó esélyt kínál a 26-os számú főút Sajószentpétert elkerülő szakaszának építése.</a:t>
            </a:r>
            <a:endParaRPr b="0" lang="hu-HU" sz="1100" spc="-1" strike="noStrike">
              <a:solidFill>
                <a:srgbClr val="595959"/>
              </a:solidFill>
              <a:latin typeface="Corbe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hu-HU" sz="1100" spc="-1" strike="noStrike">
                <a:solidFill>
                  <a:srgbClr val="595959"/>
                </a:solidFill>
                <a:latin typeface="Corbel"/>
              </a:rPr>
              <a:t>A továbbiakban ez utóbbi változat megvalósítását, mint rekultivációs cél elérését szolgáló tevékenység hatásait vizsgáljuk.</a:t>
            </a:r>
            <a:endParaRPr b="0" lang="hu-HU" sz="1100" spc="-1" strike="noStrike">
              <a:solidFill>
                <a:srgbClr val="595959"/>
              </a:solidFill>
              <a:latin typeface="Corb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A bánya helyszíne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84" name="Tartalom helye 3" descr=""/>
          <p:cNvPicPr/>
          <p:nvPr/>
        </p:nvPicPr>
        <p:blipFill>
          <a:blip r:embed="rId1"/>
          <a:stretch/>
        </p:blipFill>
        <p:spPr>
          <a:xfrm>
            <a:off x="3868560" y="1281960"/>
            <a:ext cx="7314840" cy="428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Érintett ingatlanok térképe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86" name="Tartalom helye 3" descr=""/>
          <p:cNvPicPr/>
          <p:nvPr/>
        </p:nvPicPr>
        <p:blipFill>
          <a:blip r:embed="rId1"/>
          <a:stretch/>
        </p:blipFill>
        <p:spPr>
          <a:xfrm>
            <a:off x="4980600" y="1248120"/>
            <a:ext cx="5091480" cy="4351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Sajókápolna szabályozási terv - kivonat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88" name="Tartalom helye 3" descr=""/>
          <p:cNvPicPr/>
          <p:nvPr/>
        </p:nvPicPr>
        <p:blipFill>
          <a:blip r:embed="rId1"/>
          <a:stretch/>
        </p:blipFill>
        <p:spPr>
          <a:xfrm>
            <a:off x="5157000" y="863640"/>
            <a:ext cx="4738680" cy="512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Rekultiváció – jövesztési terv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90" name="Tartalom helye 5" descr=""/>
          <p:cNvPicPr/>
          <p:nvPr/>
        </p:nvPicPr>
        <p:blipFill>
          <a:blip r:embed="rId1"/>
          <a:stretch/>
        </p:blipFill>
        <p:spPr>
          <a:xfrm>
            <a:off x="4489200" y="863640"/>
            <a:ext cx="6074280" cy="512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253080" y="1123920"/>
            <a:ext cx="2946960" cy="4600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3600" spc="-60" strike="noStrike">
                <a:solidFill>
                  <a:srgbClr val="ffffff"/>
                </a:solidFill>
                <a:latin typeface="Corbel"/>
              </a:rPr>
              <a:t>Rekultiváció – tervezett felület</a:t>
            </a:r>
            <a:endParaRPr b="0" lang="hu-HU" sz="3600" spc="-1" strike="noStrike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192" name="Tartalom helye 5" descr=""/>
          <p:cNvPicPr/>
          <p:nvPr/>
        </p:nvPicPr>
        <p:blipFill>
          <a:blip r:embed="rId1"/>
          <a:stretch/>
        </p:blipFill>
        <p:spPr>
          <a:xfrm>
            <a:off x="4479480" y="863640"/>
            <a:ext cx="6093360" cy="512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TM03457475[[fn=Keret]]</Template>
  <TotalTime>129</TotalTime>
  <Application>LibreOffice/6.4.4.2-N9$Windows_x86 LibreOffice_project/955cf2025e04fefce4adbcf7a908c3a69a2db6ad</Application>
  <Words>331</Words>
  <Paragraphs>32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2021-04-09T08:40:47Z</dcterms:created>
  <dc:creator>Osváth Kristóf</dc:creator>
  <dc:description/>
  <dc:language>hu-HU</dc:language>
  <cp:lastModifiedBy>Osváth Kristóf</cp:lastModifiedBy>
  <dcterms:modified xsi:type="dcterms:W3CDTF">2021-04-09T11:05:47Z</dcterms:modified>
  <cp:revision>18</cp:revision>
  <dc:subject/>
  <dc:title>„Sajókápolna I. – lignit II.” külfejtéses szénbány bezárása Környezeti hatástanulmány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Szélesvásznú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17</vt:i4>
  </property>
</Properties>
</file>