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7" r:id="rId5"/>
    <p:sldId id="264" r:id="rId6"/>
    <p:sldId id="266" r:id="rId7"/>
    <p:sldId id="258" r:id="rId8"/>
    <p:sldId id="271" r:id="rId9"/>
    <p:sldId id="268" r:id="rId10"/>
    <p:sldId id="259" r:id="rId11"/>
    <p:sldId id="272" r:id="rId12"/>
    <p:sldId id="269" r:id="rId13"/>
    <p:sldId id="260" r:id="rId14"/>
    <p:sldId id="270" r:id="rId15"/>
    <p:sldId id="261" r:id="rId16"/>
    <p:sldId id="262" r:id="rId1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Közepesen sötét stílus 2 – 2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849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8007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783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7704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0217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3739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9018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0984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403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1529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9713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2A286-584E-4067-BF10-975ECB4812D9}" type="datetimeFigureOut">
              <a:rPr lang="hu-HU" smtClean="0"/>
              <a:t>2022. 04. 29.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6A111-FFA4-45D2-A881-A43E8121852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6002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265113"/>
            <a:ext cx="9144000" cy="1630362"/>
          </a:xfrm>
        </p:spPr>
        <p:txBody>
          <a:bodyPr anchor="ctr">
            <a:normAutofit fontScale="90000"/>
          </a:bodyPr>
          <a:lstStyle/>
          <a:p>
            <a:r>
              <a:rPr lang="hu-HU" dirty="0" err="1" smtClean="0"/>
              <a:t>Sárospatak-I</a:t>
            </a:r>
            <a:r>
              <a:rPr lang="hu-HU" dirty="0" smtClean="0"/>
              <a:t>. (Szemince-hegyi) </a:t>
            </a:r>
            <a:r>
              <a:rPr lang="hu-HU" dirty="0" err="1" smtClean="0"/>
              <a:t>andezitbánya</a:t>
            </a:r>
            <a:r>
              <a:rPr lang="hu-HU" dirty="0" smtClean="0"/>
              <a:t> kapacitásnövelése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62075" y="1967707"/>
            <a:ext cx="9144000" cy="870743"/>
          </a:xfrm>
        </p:spPr>
        <p:txBody>
          <a:bodyPr>
            <a:normAutofit lnSpcReduction="10000"/>
          </a:bodyPr>
          <a:lstStyle/>
          <a:p>
            <a:r>
              <a:rPr lang="hu-HU" dirty="0" smtClean="0"/>
              <a:t>Környezeti hatásvizsgálat</a:t>
            </a:r>
          </a:p>
          <a:p>
            <a:r>
              <a:rPr lang="hu-HU" dirty="0" smtClean="0"/>
              <a:t>Összefoglaló anyag közmeghallgatásra</a:t>
            </a:r>
            <a:endParaRPr lang="hu-HU" dirty="0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97" y="5851349"/>
            <a:ext cx="1605939" cy="7560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63" y="5786374"/>
            <a:ext cx="2143424" cy="8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014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Levegő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u-HU" sz="2500" dirty="0" smtClean="0"/>
              <a:t>Szállításhoz kapcsolódó emissziók: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NO2 </a:t>
            </a:r>
            <a:r>
              <a:rPr lang="hu-HU" sz="2500" dirty="0" err="1" smtClean="0"/>
              <a:t>emissziónövekedés</a:t>
            </a:r>
            <a:r>
              <a:rPr lang="hu-HU" sz="2500" dirty="0" smtClean="0"/>
              <a:t> 70 km/h-36,9%-jelenlegi forgalomhoz képest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NO2 </a:t>
            </a:r>
            <a:r>
              <a:rPr lang="hu-HU" sz="2500" dirty="0" err="1" smtClean="0"/>
              <a:t>emissziónövekedés</a:t>
            </a:r>
            <a:r>
              <a:rPr lang="hu-HU" sz="2500" dirty="0" smtClean="0"/>
              <a:t> 90 km/h-31,67%-</a:t>
            </a:r>
            <a:r>
              <a:rPr lang="hu-HU" sz="2500" dirty="0"/>
              <a:t> jelenlegi </a:t>
            </a:r>
            <a:r>
              <a:rPr lang="hu-HU" sz="2500" dirty="0" smtClean="0"/>
              <a:t>forgalomhoz képest</a:t>
            </a:r>
          </a:p>
          <a:p>
            <a:pPr marL="0" indent="0">
              <a:lnSpc>
                <a:spcPct val="150000"/>
              </a:lnSpc>
              <a:buNone/>
            </a:pPr>
            <a:endParaRPr lang="hu-HU" sz="2500" dirty="0" smtClean="0"/>
          </a:p>
        </p:txBody>
      </p:sp>
    </p:spTree>
    <p:extLst>
      <p:ext uri="{BB962C8B-B14F-4D97-AF65-F5344CB8AC3E}">
        <p14:creationId xmlns:p14="http://schemas.microsoft.com/office/powerpoint/2010/main" val="858481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35899" y="911223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hu-HU" dirty="0"/>
              <a:t>Töréshez kapcsolódó porterhelés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/>
              <a:t>PM10 frakciójú por terjedését modelleztük a bányaudvaron belüli közlekedéssel és a törők, anyagtárolók felületével számolva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/>
              <a:t>Locsolással tovább csökkenthető, hídmérleg előtti területen burkolat kialakítása </a:t>
            </a:r>
            <a:r>
              <a:rPr lang="hu-HU" dirty="0" smtClean="0"/>
              <a:t>tervezett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34134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08" y="0"/>
            <a:ext cx="10058400" cy="650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922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Élővilág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 smtClean="0"/>
              <a:t>Országos jelentőségű védett természeti területet, az Országos Ökológiai Hálózat elemeit, Natura 2000 területet </a:t>
            </a:r>
            <a:r>
              <a:rPr lang="hu-HU" b="1" dirty="0" smtClean="0"/>
              <a:t>nem érint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 smtClean="0"/>
              <a:t>Fokozottan védett faj egyedeit (</a:t>
            </a:r>
            <a:r>
              <a:rPr lang="hu-HU" dirty="0" err="1" smtClean="0"/>
              <a:t>Uhu-</a:t>
            </a:r>
            <a:r>
              <a:rPr lang="hu-HU" i="1" dirty="0" err="1" smtClean="0"/>
              <a:t>Bubo</a:t>
            </a:r>
            <a:r>
              <a:rPr lang="hu-HU" i="1" dirty="0" smtClean="0"/>
              <a:t> </a:t>
            </a:r>
            <a:r>
              <a:rPr lang="hu-HU" i="1" dirty="0" err="1" smtClean="0"/>
              <a:t>bubo</a:t>
            </a:r>
            <a:r>
              <a:rPr lang="hu-HU" dirty="0" smtClean="0"/>
              <a:t>)</a:t>
            </a:r>
            <a:r>
              <a:rPr lang="hu-HU" dirty="0" smtClean="0">
                <a:solidFill>
                  <a:srgbClr val="FF0000"/>
                </a:solidFill>
              </a:rPr>
              <a:t> </a:t>
            </a:r>
            <a:r>
              <a:rPr lang="hu-HU" dirty="0" smtClean="0"/>
              <a:t>figyelték meg a bánya környékén, amelyek továbbra is a környéken költenek (a Colas Északkő Kft. </a:t>
            </a:r>
            <a:r>
              <a:rPr lang="hu-HU" dirty="0"/>
              <a:t>b</a:t>
            </a:r>
            <a:r>
              <a:rPr lang="hu-HU" dirty="0" smtClean="0"/>
              <a:t>etartja a környezetvédelmi hatóság korlátozásait és a baglyok alkalmazkodtak a bányához)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 smtClean="0"/>
              <a:t>Védőfásítás tervezett 2022 őszétől ahol jelenleg nem alakult ki természetes </a:t>
            </a:r>
            <a:r>
              <a:rPr lang="hu-HU" dirty="0" err="1" smtClean="0"/>
              <a:t>cserjésedés</a:t>
            </a:r>
            <a:r>
              <a:rPr lang="hu-HU" dirty="0"/>
              <a:t>.</a:t>
            </a:r>
            <a:endParaRPr lang="hu-HU" dirty="0" smtClean="0"/>
          </a:p>
          <a:p>
            <a:endParaRPr lang="hu-H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108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73" y="161925"/>
            <a:ext cx="10058400" cy="64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4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Összegzés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5"/>
            <a:ext cx="10628214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 smtClean="0"/>
              <a:t>A bánya kapacitásbővítése a műszaki és környezetvédelmi előírások betartása mellett valósítható meg</a:t>
            </a:r>
          </a:p>
          <a:p>
            <a:pPr>
              <a:lnSpc>
                <a:spcPct val="150000"/>
              </a:lnSpc>
            </a:pPr>
            <a:r>
              <a:rPr lang="hu-HU" dirty="0" smtClean="0"/>
              <a:t>A tevékenység hatásai jórészt semlegesek, illetve elviselhetőek, terhelő hatásai levegőtisztaság- és zajvédelmi szempontból csekély többletet jelentenek a jelenleg meglévő állapothoz képest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13451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40000" y="720725"/>
            <a:ext cx="5886450" cy="1517650"/>
          </a:xfrm>
        </p:spPr>
        <p:txBody>
          <a:bodyPr anchor="ctr" anchorCtr="0">
            <a:noAutofit/>
          </a:bodyPr>
          <a:lstStyle/>
          <a:p>
            <a:pPr marL="0" indent="0" algn="ctr">
              <a:buNone/>
            </a:pPr>
            <a:r>
              <a:rPr lang="hu-HU" sz="4400" dirty="0" smtClean="0">
                <a:solidFill>
                  <a:schemeClr val="accent6">
                    <a:lumMod val="75000"/>
                  </a:schemeClr>
                </a:solidFill>
              </a:rPr>
              <a:t>Köszönjük a figyelmet!</a:t>
            </a:r>
          </a:p>
          <a:p>
            <a:pPr marL="0" indent="0" algn="ctr">
              <a:buNone/>
            </a:pPr>
            <a:r>
              <a:rPr lang="hu-HU" sz="4400" dirty="0" smtClean="0">
                <a:solidFill>
                  <a:schemeClr val="accent6">
                    <a:lumMod val="75000"/>
                  </a:schemeClr>
                </a:solidFill>
              </a:rPr>
              <a:t>Jó szerencsét!</a:t>
            </a:r>
            <a:endParaRPr lang="hu-HU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79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Kapacitásnövelés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24912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hu-HU" dirty="0" smtClean="0"/>
              <a:t>Bányászat</a:t>
            </a:r>
          </a:p>
          <a:p>
            <a:pPr marL="0" indent="0">
              <a:buNone/>
            </a:pPr>
            <a:r>
              <a:rPr lang="hu-HU" sz="2500" dirty="0" smtClean="0"/>
              <a:t>A 2020-2023-as időszakra tervezett összesen 240 000 m3-es kitermelni tervezett </a:t>
            </a:r>
            <a:r>
              <a:rPr lang="hu-HU" sz="2500" dirty="0" err="1" smtClean="0"/>
              <a:t>vegyesanyaghoz</a:t>
            </a:r>
            <a:r>
              <a:rPr lang="hu-HU" sz="2500" dirty="0" smtClean="0"/>
              <a:t> képest 25%-os kapacitásnövekedés tervezett</a:t>
            </a:r>
          </a:p>
          <a:p>
            <a:pPr marL="0" indent="0">
              <a:buNone/>
            </a:pPr>
            <a:r>
              <a:rPr lang="hu-HU" sz="2500" dirty="0" smtClean="0"/>
              <a:t>Kitermelés ütemezése:</a:t>
            </a:r>
          </a:p>
          <a:p>
            <a:endParaRPr lang="hu-HU" dirty="0" smtClean="0"/>
          </a:p>
          <a:p>
            <a:pPr marL="0" indent="0">
              <a:buNone/>
            </a:pPr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r>
              <a:rPr lang="hu-HU" dirty="0" smtClean="0"/>
              <a:t>Építési hulladék hasznosítása:</a:t>
            </a:r>
          </a:p>
          <a:p>
            <a:pPr marL="0" indent="0">
              <a:buNone/>
            </a:pPr>
            <a:r>
              <a:rPr lang="hu-HU" sz="2500" dirty="0" smtClean="0"/>
              <a:t>Nem tervezett kapacitásnövelés</a:t>
            </a:r>
          </a:p>
          <a:p>
            <a:endParaRPr lang="hu-HU" dirty="0" smtClean="0"/>
          </a:p>
          <a:p>
            <a:endParaRPr lang="hu-HU" dirty="0"/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465374"/>
              </p:ext>
            </p:extLst>
          </p:nvPr>
        </p:nvGraphicFramePr>
        <p:xfrm>
          <a:off x="880870" y="3355526"/>
          <a:ext cx="10472930" cy="114419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47293"/>
                <a:gridCol w="1047293"/>
                <a:gridCol w="1047293"/>
                <a:gridCol w="1047293"/>
                <a:gridCol w="1047293"/>
                <a:gridCol w="1047293"/>
                <a:gridCol w="1047293"/>
                <a:gridCol w="1047293"/>
                <a:gridCol w="1047293"/>
                <a:gridCol w="1047293"/>
              </a:tblGrid>
              <a:tr h="477796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2022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2024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2025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2029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2030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2031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820" marR="117820" marT="58879" marB="58879" anchor="ctr"/>
                </a:tc>
              </a:tr>
              <a:tr h="636564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100 000 m3</a:t>
                      </a:r>
                      <a:endParaRPr lang="hu-HU" sz="1800" dirty="0"/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100 000 m3</a:t>
                      </a:r>
                      <a:endParaRPr lang="hu-HU" sz="1800" dirty="0"/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60 000 m3</a:t>
                      </a:r>
                      <a:endParaRPr lang="hu-HU" sz="1800" dirty="0"/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60 000 m3</a:t>
                      </a:r>
                      <a:endParaRPr lang="hu-HU" sz="1800" dirty="0"/>
                    </a:p>
                  </a:txBody>
                  <a:tcPr marL="117820" marR="117820" marT="58879" marB="5887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dirty="0" smtClean="0"/>
                        <a:t>60 000 m3</a:t>
                      </a:r>
                    </a:p>
                  </a:txBody>
                  <a:tcPr marL="117820" marR="117820" marT="58879" marB="58879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300 000 m3</a:t>
                      </a:r>
                      <a:endParaRPr lang="hu-HU" sz="1800" dirty="0"/>
                    </a:p>
                  </a:txBody>
                  <a:tcPr marL="117820" marR="117820" marT="58879" marB="58879" anchor="ctr"/>
                </a:tc>
                <a:tc hMerge="1">
                  <a:txBody>
                    <a:bodyPr/>
                    <a:lstStyle/>
                    <a:p>
                      <a:endParaRPr lang="hu-HU" sz="1800" dirty="0"/>
                    </a:p>
                  </a:txBody>
                  <a:tcPr marL="117820" marR="117820" marT="58879" marB="58879"/>
                </a:tc>
                <a:tc hMerge="1">
                  <a:txBody>
                    <a:bodyPr/>
                    <a:lstStyle/>
                    <a:p>
                      <a:endParaRPr lang="hu-HU" sz="1800" dirty="0"/>
                    </a:p>
                  </a:txBody>
                  <a:tcPr marL="117820" marR="117820" marT="58879" marB="58879"/>
                </a:tc>
                <a:tc hMerge="1">
                  <a:txBody>
                    <a:bodyPr/>
                    <a:lstStyle/>
                    <a:p>
                      <a:endParaRPr lang="hu-HU" sz="1800" dirty="0"/>
                    </a:p>
                  </a:txBody>
                  <a:tcPr marL="117820" marR="117820" marT="58879" marB="58879"/>
                </a:tc>
                <a:tc hMerge="1">
                  <a:txBody>
                    <a:bodyPr/>
                    <a:lstStyle/>
                    <a:p>
                      <a:endParaRPr lang="hu-HU" sz="1800" dirty="0"/>
                    </a:p>
                  </a:txBody>
                  <a:tcPr marL="117820" marR="117820" marT="58879" marB="5887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594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Technológia lépései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Terület előkészítés (talaj eltávolítása)</a:t>
            </a:r>
          </a:p>
          <a:p>
            <a:r>
              <a:rPr lang="hu-HU" dirty="0" smtClean="0"/>
              <a:t>Kőzetjövesztés (időszakos, külön engedély alapján)</a:t>
            </a:r>
          </a:p>
          <a:p>
            <a:r>
              <a:rPr lang="hu-HU" dirty="0" smtClean="0"/>
              <a:t>Rakodás, belső szállítás</a:t>
            </a:r>
          </a:p>
          <a:p>
            <a:r>
              <a:rPr lang="hu-HU" dirty="0" smtClean="0"/>
              <a:t>Előtörés, osztályozás</a:t>
            </a:r>
          </a:p>
          <a:p>
            <a:r>
              <a:rPr lang="hu-HU" dirty="0" smtClean="0"/>
              <a:t>Belső szállítás</a:t>
            </a:r>
          </a:p>
          <a:p>
            <a:r>
              <a:rPr lang="hu-HU" dirty="0" smtClean="0"/>
              <a:t>Törés, osztályozás</a:t>
            </a:r>
          </a:p>
          <a:p>
            <a:r>
              <a:rPr lang="hu-HU" dirty="0" smtClean="0"/>
              <a:t>Késztermék tárolása</a:t>
            </a:r>
          </a:p>
          <a:p>
            <a:r>
              <a:rPr lang="hu-HU" dirty="0" smtClean="0"/>
              <a:t>Eladás, szállítás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16086" y="2585443"/>
            <a:ext cx="4027353" cy="30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6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Környezeti hatások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66085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 smtClean="0"/>
              <a:t>Földtani közeg</a:t>
            </a:r>
          </a:p>
          <a:p>
            <a:pPr>
              <a:lnSpc>
                <a:spcPct val="150000"/>
              </a:lnSpc>
            </a:pPr>
            <a:r>
              <a:rPr lang="hu-HU" dirty="0" smtClean="0"/>
              <a:t>Felszíni és felszín alatti vizek</a:t>
            </a:r>
          </a:p>
          <a:p>
            <a:pPr>
              <a:lnSpc>
                <a:spcPct val="150000"/>
              </a:lnSpc>
            </a:pPr>
            <a:r>
              <a:rPr lang="hu-HU" dirty="0" smtClean="0"/>
              <a:t>Zaj</a:t>
            </a:r>
          </a:p>
          <a:p>
            <a:pPr>
              <a:lnSpc>
                <a:spcPct val="150000"/>
              </a:lnSpc>
            </a:pPr>
            <a:r>
              <a:rPr lang="hu-HU" dirty="0" smtClean="0"/>
              <a:t>Levegő</a:t>
            </a:r>
          </a:p>
          <a:p>
            <a:pPr>
              <a:lnSpc>
                <a:spcPct val="150000"/>
              </a:lnSpc>
            </a:pPr>
            <a:r>
              <a:rPr lang="hu-HU" dirty="0" smtClean="0"/>
              <a:t>Élővilág</a:t>
            </a:r>
          </a:p>
          <a:p>
            <a:pPr marL="0" indent="0">
              <a:buNone/>
            </a:pPr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412" y="1790361"/>
            <a:ext cx="5777336" cy="43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55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solidFill>
                  <a:schemeClr val="accent6"/>
                </a:solidFill>
              </a:rPr>
              <a:t>Földtani </a:t>
            </a:r>
            <a:r>
              <a:rPr lang="hu-HU" dirty="0" smtClean="0">
                <a:solidFill>
                  <a:schemeClr val="accent6"/>
                </a:solidFill>
              </a:rPr>
              <a:t>közeg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sz="2500" dirty="0" smtClean="0"/>
              <a:t>Nyersanyag kitermelés (andezit)</a:t>
            </a:r>
          </a:p>
          <a:p>
            <a:pPr marL="0" indent="0">
              <a:buNone/>
            </a:pPr>
            <a:endParaRPr lang="hu-HU" sz="25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hu-HU" sz="2500" dirty="0" smtClean="0"/>
              <a:t>Hatások: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nem megújuló erőforrás felhasználása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/>
              <a:t>m</a:t>
            </a:r>
            <a:r>
              <a:rPr lang="hu-HU" sz="2500" dirty="0" smtClean="0"/>
              <a:t>unkagépek meghibásodásából eredő üzemanyag szennyezés- kockázata kicsi, folyamatos karbantartással megelőzhető</a:t>
            </a:r>
            <a:endParaRPr lang="hu-HU" sz="2500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842" y="365125"/>
            <a:ext cx="4818442" cy="36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05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solidFill>
                  <a:schemeClr val="accent6"/>
                </a:solidFill>
              </a:rPr>
              <a:t>Felszíni és felszín alatti </a:t>
            </a:r>
            <a:r>
              <a:rPr lang="hu-HU" dirty="0" smtClean="0">
                <a:solidFill>
                  <a:schemeClr val="accent6"/>
                </a:solidFill>
              </a:rPr>
              <a:t>vizek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5"/>
            <a:ext cx="1065249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hu-HU" dirty="0" smtClean="0"/>
              <a:t>Hatások: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/>
              <a:t>Talajvíz süllyesztés (bánya mélypontja 93 </a:t>
            </a:r>
            <a:r>
              <a:rPr lang="hu-HU" dirty="0" err="1"/>
              <a:t>mBf-</a:t>
            </a:r>
            <a:r>
              <a:rPr lang="hu-HU" dirty="0"/>
              <a:t> ez a kapacitásbővítéssel nem változik, </a:t>
            </a:r>
            <a:r>
              <a:rPr lang="hu-HU" b="1" dirty="0"/>
              <a:t>további vízszintcsökkentés nem tervezett</a:t>
            </a:r>
            <a:r>
              <a:rPr lang="hu-HU" dirty="0" smtClean="0"/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dirty="0" smtClean="0"/>
              <a:t>Csak havária esetén lehet szennyeződés, munkagépek meghibásodása miatt- kockázata kicsi, folyamatos karbantartással megelőzhető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26597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solidFill>
                  <a:schemeClr val="accent6"/>
                </a:solidFill>
              </a:rPr>
              <a:t>Zaj</a:t>
            </a:r>
            <a:endParaRPr lang="hu-HU" dirty="0">
              <a:solidFill>
                <a:schemeClr val="accent6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179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u-HU" sz="2500" dirty="0" smtClean="0"/>
              <a:t>Szállításhoz kapcsolódó zaj: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A 3801. úton szállítanak továbbra is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Forgalom zaja: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Alapállapot: 60,4 dB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500" dirty="0" smtClean="0"/>
              <a:t>Növelt állapot: 61,9 dB</a:t>
            </a:r>
            <a:endParaRPr lang="hu-HU" sz="2500" dirty="0"/>
          </a:p>
          <a:p>
            <a:pPr marL="0" indent="0">
              <a:buNone/>
            </a:pPr>
            <a:endParaRPr lang="hu-HU" sz="2500" dirty="0" smtClean="0"/>
          </a:p>
          <a:p>
            <a:pPr marL="0" indent="0">
              <a:buNone/>
            </a:pPr>
            <a:endParaRPr lang="hu-HU" sz="2500" dirty="0" smtClean="0"/>
          </a:p>
          <a:p>
            <a:endParaRPr lang="hu-HU" dirty="0" smtClean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224" y="1147339"/>
            <a:ext cx="5272333" cy="43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76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04007" y="606424"/>
            <a:ext cx="10945067" cy="5699125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hu-HU" sz="3600" dirty="0"/>
              <a:t>Töréshez kapcsolódó zaj: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u-HU" sz="3600" dirty="0"/>
              <a:t>Hatásterület számításkor a bányaudvar rézsűinek zajárnyékoló hatását is modelleztük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u-HU" sz="3600" dirty="0"/>
              <a:t>A kapacitásnöveléshez szükséges összes munkagép együttes üzemelését feltételeztük (legrosszabb eset)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u-HU" sz="3600" dirty="0"/>
              <a:t>Zajvédelmi határérték nappal falusias lakóövezetben: 50 dB, gazdasági övezetben: 55 dB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u-HU" sz="3600" dirty="0"/>
              <a:t>További </a:t>
            </a:r>
            <a:r>
              <a:rPr lang="hu-HU" sz="3600" dirty="0" smtClean="0"/>
              <a:t>zajcsökkentés lehetséges: </a:t>
            </a:r>
            <a:r>
              <a:rPr lang="hu-HU" sz="3600" dirty="0"/>
              <a:t>az üzemi terület lakóterületek felé eső szélén a késztermék zajvédő falként történő 3 m magas felhalmozásával, takarófásítással.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27399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75" y="0"/>
            <a:ext cx="10058400" cy="6805369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8515350" y="1924158"/>
            <a:ext cx="1724025" cy="360365"/>
          </a:xfrm>
          <a:prstGeom prst="rect">
            <a:avLst/>
          </a:prstGeom>
          <a:solidFill>
            <a:schemeClr val="bg1"/>
          </a:solidFill>
        </p:spPr>
        <p:txBody>
          <a:bodyPr wrap="square" lIns="54000" tIns="10800" rIns="54000" bIns="10800" rtlCol="0" anchor="ctr" anchorCtr="0">
            <a:spAutoFit/>
          </a:bodyPr>
          <a:lstStyle/>
          <a:p>
            <a:pPr algn="ctr"/>
            <a:r>
              <a:rPr lang="hu-HU" sz="1100" dirty="0" smtClean="0"/>
              <a:t>Zajvédelmi hatásterületek</a:t>
            </a:r>
          </a:p>
          <a:p>
            <a:pPr algn="ctr"/>
            <a:r>
              <a:rPr lang="hu-HU" sz="1100" dirty="0" smtClean="0"/>
              <a:t>(kapacitásnövelés után)</a:t>
            </a:r>
            <a:endParaRPr lang="hu-HU" sz="1100" dirty="0"/>
          </a:p>
        </p:txBody>
      </p:sp>
    </p:spTree>
    <p:extLst>
      <p:ext uri="{BB962C8B-B14F-4D97-AF65-F5344CB8AC3E}">
        <p14:creationId xmlns:p14="http://schemas.microsoft.com/office/powerpoint/2010/main" val="395514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431</Words>
  <Application>Microsoft Office PowerPoint</Application>
  <PresentationFormat>Szélesvásznú</PresentationFormat>
  <Paragraphs>86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Office-téma</vt:lpstr>
      <vt:lpstr>Sárospatak-I. (Szemince-hegyi) andezitbánya kapacitásnövelése</vt:lpstr>
      <vt:lpstr>Kapacitásnövelés</vt:lpstr>
      <vt:lpstr>Technológia lépései</vt:lpstr>
      <vt:lpstr>Környezeti hatások</vt:lpstr>
      <vt:lpstr>Földtani közeg</vt:lpstr>
      <vt:lpstr>Felszíni és felszín alatti vizek</vt:lpstr>
      <vt:lpstr>Zaj</vt:lpstr>
      <vt:lpstr>PowerPoint bemutató</vt:lpstr>
      <vt:lpstr>PowerPoint bemutató</vt:lpstr>
      <vt:lpstr>Levegő</vt:lpstr>
      <vt:lpstr>PowerPoint bemutató</vt:lpstr>
      <vt:lpstr>PowerPoint bemutató</vt:lpstr>
      <vt:lpstr>Élővilág</vt:lpstr>
      <vt:lpstr>PowerPoint bemutató</vt:lpstr>
      <vt:lpstr>Összegzés</vt:lpstr>
      <vt:lpstr>PowerPoint bemutató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Sárospatak-I. (Szemince-hegyi) andezitbánya kapacitásnövelése</dc:title>
  <dc:creator>Windows-felhasználó</dc:creator>
  <cp:lastModifiedBy>Windows-felhasználó</cp:lastModifiedBy>
  <cp:revision>36</cp:revision>
  <dcterms:created xsi:type="dcterms:W3CDTF">2022-04-08T13:01:46Z</dcterms:created>
  <dcterms:modified xsi:type="dcterms:W3CDTF">2022-04-29T07:42:37Z</dcterms:modified>
</cp:coreProperties>
</file>