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wmf" ContentType="image/x-wmf"/>
  <Override PartName="/ppt/media/image13.wmf" ContentType="image/x-wmf"/>
  <Override PartName="/ppt/media/image4.jpeg" ContentType="image/jpeg"/>
  <Override PartName="/ppt/media/image2.wmf" ContentType="image/x-wmf"/>
  <Override PartName="/ppt/media/image3.jpeg" ContentType="image/jpeg"/>
  <Override PartName="/ppt/media/image5.jpeg" ContentType="image/jpeg"/>
  <Override PartName="/ppt/media/image6.wmf" ContentType="image/x-wmf"/>
  <Override PartName="/ppt/media/image7.wmf" ContentType="image/x-wmf"/>
  <Override PartName="/ppt/media/image8.wmf" ContentType="image/x-wmf"/>
  <Override PartName="/ppt/media/image9.wmf" ContentType="image/x-wmf"/>
  <Override PartName="/ppt/media/image10.wmf" ContentType="image/x-wmf"/>
  <Override PartName="/ppt/media/image11.jpeg" ContentType="image/jpeg"/>
  <Override PartName="/ppt/media/image21.wmf" ContentType="image/x-wmf"/>
  <Override PartName="/ppt/media/image12.png" ContentType="image/png"/>
  <Override PartName="/ppt/media/image14.wmf" ContentType="image/x-wmf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wmf" ContentType="image/x-wmf"/>
  <Override PartName="/ppt/media/image20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wmf" ContentType="image/x-wmf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67440" y="89460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body"/>
          </p:nvPr>
        </p:nvSpPr>
        <p:spPr>
          <a:xfrm>
            <a:off x="60998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25196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783648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body"/>
          </p:nvPr>
        </p:nvSpPr>
        <p:spPr>
          <a:xfrm>
            <a:off x="66744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6"/>
          <p:cNvSpPr>
            <a:spLocks noGrp="1"/>
          </p:cNvSpPr>
          <p:nvPr>
            <p:ph type="body"/>
          </p:nvPr>
        </p:nvSpPr>
        <p:spPr>
          <a:xfrm>
            <a:off x="425196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7"/>
          <p:cNvSpPr>
            <a:spLocks noGrp="1"/>
          </p:cNvSpPr>
          <p:nvPr>
            <p:ph type="body"/>
          </p:nvPr>
        </p:nvSpPr>
        <p:spPr>
          <a:xfrm>
            <a:off x="783648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subTitle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subTitle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998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67440" y="89460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5"/>
          <p:cNvSpPr>
            <a:spLocks noGrp="1"/>
          </p:cNvSpPr>
          <p:nvPr>
            <p:ph type="body"/>
          </p:nvPr>
        </p:nvSpPr>
        <p:spPr>
          <a:xfrm>
            <a:off x="60998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25196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783648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5"/>
          <p:cNvSpPr>
            <a:spLocks noGrp="1"/>
          </p:cNvSpPr>
          <p:nvPr>
            <p:ph type="body"/>
          </p:nvPr>
        </p:nvSpPr>
        <p:spPr>
          <a:xfrm>
            <a:off x="66744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6"/>
          <p:cNvSpPr>
            <a:spLocks noGrp="1"/>
          </p:cNvSpPr>
          <p:nvPr>
            <p:ph type="body"/>
          </p:nvPr>
        </p:nvSpPr>
        <p:spPr>
          <a:xfrm>
            <a:off x="425196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7"/>
          <p:cNvSpPr>
            <a:spLocks noGrp="1"/>
          </p:cNvSpPr>
          <p:nvPr>
            <p:ph type="body"/>
          </p:nvPr>
        </p:nvSpPr>
        <p:spPr>
          <a:xfrm>
            <a:off x="783648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60998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667440" y="89460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60998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25196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7836480" y="58716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6744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425196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7836480" y="894600"/>
            <a:ext cx="3413520" cy="2804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5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99840" y="89460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674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6099840" y="587160"/>
            <a:ext cx="517320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67440" y="894600"/>
            <a:ext cx="10601280" cy="28044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wmf"/><Relationship Id="rId3" Type="http://schemas.openxmlformats.org/officeDocument/2006/relationships/image" Target="../media/image2.wmf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wmf"/><Relationship Id="rId8" Type="http://schemas.openxmlformats.org/officeDocument/2006/relationships/image" Target="../media/image7.wmf"/><Relationship Id="rId9" Type="http://schemas.openxmlformats.org/officeDocument/2006/relationships/slideLayout" Target="../slideLayouts/slideLayout1.xml"/><Relationship Id="rId10" Type="http://schemas.openxmlformats.org/officeDocument/2006/relationships/slideLayout" Target="../slideLayouts/slideLayout2.xml"/><Relationship Id="rId11" Type="http://schemas.openxmlformats.org/officeDocument/2006/relationships/slideLayout" Target="../slideLayouts/slideLayout3.xml"/><Relationship Id="rId12" Type="http://schemas.openxmlformats.org/officeDocument/2006/relationships/slideLayout" Target="../slideLayouts/slideLayout4.xml"/><Relationship Id="rId13" Type="http://schemas.openxmlformats.org/officeDocument/2006/relationships/slideLayout" Target="../slideLayouts/slideLayout5.xml"/><Relationship Id="rId14" Type="http://schemas.openxmlformats.org/officeDocument/2006/relationships/slideLayout" Target="../slideLayouts/slideLayout6.xml"/><Relationship Id="rId15" Type="http://schemas.openxmlformats.org/officeDocument/2006/relationships/slideLayout" Target="../slideLayouts/slideLayout7.xml"/><Relationship Id="rId16" Type="http://schemas.openxmlformats.org/officeDocument/2006/relationships/slideLayout" Target="../slideLayouts/slideLayout8.xml"/><Relationship Id="rId17" Type="http://schemas.openxmlformats.org/officeDocument/2006/relationships/slideLayout" Target="../slideLayouts/slideLayout9.xml"/><Relationship Id="rId18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1.xml"/><Relationship Id="rId20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8.wmf"/><Relationship Id="rId3" Type="http://schemas.openxmlformats.org/officeDocument/2006/relationships/image" Target="../media/image9.wmf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0.wmf"/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wmf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pic>
        <p:nvPicPr>
          <p:cNvPr id="1" name="" descr=""/>
          <p:cNvPicPr/>
          <p:nvPr/>
        </p:nvPicPr>
        <p:blipFill>
          <a:blip r:embed="rId3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sp>
        <p:nvSpPr>
          <p:cNvPr id="2" name="Parallelogram 15"/>
          <p:cNvSpPr/>
          <p:nvPr/>
        </p:nvSpPr>
        <p:spPr>
          <a:xfrm>
            <a:off x="2890440" y="2795760"/>
            <a:ext cx="8039520" cy="1227960"/>
          </a:xfrm>
          <a:prstGeom prst="parallelogram">
            <a:avLst>
              <a:gd name="adj" fmla="val 58991"/>
            </a:avLst>
          </a:prstGeom>
          <a:gradFill rotWithShape="0">
            <a:gsLst>
              <a:gs pos="50000">
                <a:srgbClr val="98bb45"/>
              </a:gs>
              <a:gs pos="100000">
                <a:srgbClr val="f4f7e9"/>
              </a:gs>
            </a:gsLst>
            <a:lin ang="19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Freeform 26"/>
          <p:cNvSpPr/>
          <p:nvPr/>
        </p:nvSpPr>
        <p:spPr>
          <a:xfrm>
            <a:off x="0" y="2795760"/>
            <a:ext cx="3890880" cy="1227960"/>
          </a:xfrm>
          <a:custGeom>
            <a:avLst/>
            <a:gdLst/>
            <a:ahLst/>
            <a:rect l="l" t="t" r="r" b="b"/>
            <a:pathLst>
              <a:path w="2918460" h="1209676">
                <a:moveTo>
                  <a:pt x="0" y="0"/>
                </a:moveTo>
                <a:lnTo>
                  <a:pt x="2918460" y="0"/>
                </a:lnTo>
                <a:lnTo>
                  <a:pt x="2204860" y="1209676"/>
                </a:lnTo>
                <a:lnTo>
                  <a:pt x="0" y="1209676"/>
                </a:lnTo>
                <a:close/>
              </a:path>
            </a:pathLst>
          </a:custGeom>
          <a:gradFill rotWithShape="0">
            <a:gsLst>
              <a:gs pos="0">
                <a:srgbClr val="98bb45"/>
              </a:gs>
              <a:gs pos="100000">
                <a:srgbClr val="759f21"/>
              </a:gs>
            </a:gsLst>
            <a:lin ang="19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4" name="Group 10"/>
          <p:cNvGrpSpPr/>
          <p:nvPr/>
        </p:nvGrpSpPr>
        <p:grpSpPr>
          <a:xfrm>
            <a:off x="9748440" y="4693320"/>
            <a:ext cx="2448000" cy="2164320"/>
            <a:chOff x="9748440" y="4693320"/>
            <a:chExt cx="2448000" cy="2164320"/>
          </a:xfrm>
        </p:grpSpPr>
        <p:sp>
          <p:nvSpPr>
            <p:cNvPr id="5" name="Freeform 11"/>
            <p:cNvSpPr/>
            <p:nvPr/>
          </p:nvSpPr>
          <p:spPr>
            <a:xfrm>
              <a:off x="10516680" y="4693320"/>
              <a:ext cx="1679760" cy="2164320"/>
            </a:xfrm>
            <a:custGeom>
              <a:avLst/>
              <a:gdLst/>
              <a:ahLst/>
              <a:rect l="l" t="t" r="r" b="b"/>
              <a:pathLst>
                <a:path w="1260001" h="2164727">
                  <a:moveTo>
                    <a:pt x="1260001" y="0"/>
                  </a:moveTo>
                  <a:lnTo>
                    <a:pt x="1260001" y="2164727"/>
                  </a:lnTo>
                  <a:lnTo>
                    <a:pt x="0" y="2164727"/>
                  </a:lnTo>
                  <a:close/>
                </a:path>
              </a:pathLst>
            </a:custGeom>
            <a:gradFill rotWithShape="0">
              <a:gsLst>
                <a:gs pos="0">
                  <a:srgbClr val="b0cc65"/>
                </a:gs>
                <a:gs pos="100000">
                  <a:srgbClr val="e2ecc3"/>
                </a:gs>
              </a:gsLst>
              <a:lin ang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" name="Parallelogram 12"/>
            <p:cNvSpPr/>
            <p:nvPr/>
          </p:nvSpPr>
          <p:spPr>
            <a:xfrm>
              <a:off x="9748440" y="6282000"/>
              <a:ext cx="1247760" cy="575640"/>
            </a:xfrm>
            <a:prstGeom prst="parallelogram">
              <a:avLst>
                <a:gd name="adj" fmla="val 58206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bd377"/>
                </a:gs>
              </a:gsLst>
              <a:lin ang="18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" name="Freeform 13"/>
            <p:cNvSpPr/>
            <p:nvPr/>
          </p:nvSpPr>
          <p:spPr>
            <a:xfrm>
              <a:off x="10516680" y="6282000"/>
              <a:ext cx="1679760" cy="575640"/>
            </a:xfrm>
            <a:custGeom>
              <a:avLst/>
              <a:gdLst/>
              <a:ahLst/>
              <a:rect l="l" t="t" r="r" b="b"/>
              <a:pathLst>
                <a:path w="1260000" h="576000">
                  <a:moveTo>
                    <a:pt x="335267" y="0"/>
                  </a:moveTo>
                  <a:lnTo>
                    <a:pt x="1260000" y="0"/>
                  </a:lnTo>
                  <a:lnTo>
                    <a:pt x="1260000" y="576000"/>
                  </a:lnTo>
                  <a:lnTo>
                    <a:pt x="0" y="576000"/>
                  </a:lnTo>
                  <a:close/>
                </a:path>
              </a:pathLst>
            </a:custGeom>
            <a:gradFill rotWithShape="0">
              <a:gsLst>
                <a:gs pos="0">
                  <a:srgbClr val="980000"/>
                </a:gs>
                <a:gs pos="100000">
                  <a:srgbClr val="d62b24"/>
                </a:gs>
              </a:gsLst>
              <a:lin ang="18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" name="Parallelogram 14"/>
            <p:cNvSpPr/>
            <p:nvPr/>
          </p:nvSpPr>
          <p:spPr>
            <a:xfrm>
              <a:off x="10795680" y="5771160"/>
              <a:ext cx="863640" cy="287640"/>
            </a:xfrm>
            <a:prstGeom prst="parallelogram">
              <a:avLst>
                <a:gd name="adj" fmla="val 58206"/>
              </a:avLst>
            </a:prstGeom>
            <a:solidFill>
              <a:srgbClr val="acca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9" name="Kép 2" descr=""/>
          <p:cNvPicPr/>
          <p:nvPr/>
        </p:nvPicPr>
        <p:blipFill>
          <a:blip r:embed="rId4"/>
          <a:srcRect l="0" t="0" r="44493" b="59244"/>
          <a:stretch/>
        </p:blipFill>
        <p:spPr>
          <a:xfrm>
            <a:off x="0" y="0"/>
            <a:ext cx="6767640" cy="2795400"/>
          </a:xfrm>
          <a:prstGeom prst="rect">
            <a:avLst/>
          </a:prstGeom>
          <a:ln w="0">
            <a:noFill/>
          </a:ln>
        </p:spPr>
      </p:pic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32000" y="2851920"/>
            <a:ext cx="8735760" cy="109332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B9CE14D0-D9DD-44CC-BBAB-FCF733C4F2A0}" type="datetime1">
              <a:rPr b="0" lang="hu-HU" sz="1200" spc="-1" strike="noStrike">
                <a:solidFill>
                  <a:srgbClr val="8b8b8b"/>
                </a:solidFill>
                <a:latin typeface="Calibri"/>
              </a:rPr>
              <a:t>2022.05.12.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F362BA4-2FB7-4B4F-81FB-8034089E189A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pic>
        <p:nvPicPr>
          <p:cNvPr id="13" name="Kép 2" descr=""/>
          <p:cNvPicPr/>
          <p:nvPr/>
        </p:nvPicPr>
        <p:blipFill>
          <a:blip r:embed="rId5"/>
          <a:srcRect l="87415" t="0" r="0" b="84658"/>
          <a:stretch/>
        </p:blipFill>
        <p:spPr>
          <a:xfrm>
            <a:off x="10656000" y="0"/>
            <a:ext cx="1535760" cy="1052640"/>
          </a:xfrm>
          <a:prstGeom prst="rect">
            <a:avLst/>
          </a:prstGeom>
          <a:ln w="0">
            <a:noFill/>
          </a:ln>
        </p:spPr>
      </p:pic>
      <p:pic>
        <p:nvPicPr>
          <p:cNvPr id="14" name="Kép 2" descr=""/>
          <p:cNvPicPr/>
          <p:nvPr/>
        </p:nvPicPr>
        <p:blipFill>
          <a:blip r:embed="rId6"/>
          <a:srcRect l="270" t="58887" r="64181" b="112"/>
          <a:stretch/>
        </p:blipFill>
        <p:spPr>
          <a:xfrm>
            <a:off x="0" y="4024080"/>
            <a:ext cx="4401000" cy="2855160"/>
          </a:xfrm>
          <a:prstGeom prst="rect">
            <a:avLst/>
          </a:prstGeom>
          <a:ln w="0">
            <a:noFill/>
          </a:ln>
        </p:spPr>
      </p:pic>
      <p:grpSp>
        <p:nvGrpSpPr>
          <p:cNvPr id="15" name="Group 24"/>
          <p:cNvGrpSpPr/>
          <p:nvPr/>
        </p:nvGrpSpPr>
        <p:grpSpPr>
          <a:xfrm>
            <a:off x="1222200" y="2472480"/>
            <a:ext cx="1546200" cy="500400"/>
            <a:chOff x="1222200" y="2472480"/>
            <a:chExt cx="1546200" cy="500400"/>
          </a:xfrm>
        </p:grpSpPr>
        <p:sp>
          <p:nvSpPr>
            <p:cNvPr id="16" name="Parallelogram 20"/>
            <p:cNvSpPr/>
            <p:nvPr/>
          </p:nvSpPr>
          <p:spPr>
            <a:xfrm>
              <a:off x="1829160" y="2472480"/>
              <a:ext cx="939240" cy="379080"/>
            </a:xfrm>
            <a:prstGeom prst="parallelogram">
              <a:avLst>
                <a:gd name="adj" fmla="val 58991"/>
              </a:avLst>
            </a:prstGeom>
            <a:solidFill>
              <a:srgbClr val="a42d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7" name="Parallelogram 23"/>
            <p:cNvSpPr/>
            <p:nvPr/>
          </p:nvSpPr>
          <p:spPr>
            <a:xfrm>
              <a:off x="1950840" y="2794680"/>
              <a:ext cx="561600" cy="56880"/>
            </a:xfrm>
            <a:prstGeom prst="parallelogram">
              <a:avLst>
                <a:gd name="adj" fmla="val 58991"/>
              </a:avLst>
            </a:prstGeom>
            <a:solidFill>
              <a:srgbClr val="692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8" name="Parallelogram 21"/>
            <p:cNvSpPr/>
            <p:nvPr/>
          </p:nvSpPr>
          <p:spPr>
            <a:xfrm>
              <a:off x="1222200" y="2593800"/>
              <a:ext cx="939240" cy="379080"/>
            </a:xfrm>
            <a:prstGeom prst="parallelogram">
              <a:avLst>
                <a:gd name="adj" fmla="val 58991"/>
              </a:avLst>
            </a:prstGeom>
            <a:solidFill>
              <a:srgbClr val="e436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19" name="" descr=""/>
          <p:cNvPicPr/>
          <p:nvPr/>
        </p:nvPicPr>
        <p:blipFill>
          <a:blip r:embed="rId7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pic>
        <p:nvPicPr>
          <p:cNvPr id="20" name="" descr=""/>
          <p:cNvPicPr/>
          <p:nvPr/>
        </p:nvPicPr>
        <p:blipFill>
          <a:blip r:embed="rId8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  <p:sldLayoutId id="2147483660" r:id="rId20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hu-HU" sz="6000" spc="-1" strike="noStrike">
                <a:solidFill>
                  <a:srgbClr val="000000"/>
                </a:solidFill>
                <a:latin typeface="Calibri Light"/>
              </a:rPr>
              <a:t>Mintacím szerkesztése</a:t>
            </a:r>
            <a:endParaRPr b="0" lang="hu-HU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BF5F15DA-0749-4252-9573-2B7C4E351116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2022. 05. 12.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54E3A4D0-864E-4AA2-813E-FE3CCF02495A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pic>
        <p:nvPicPr>
          <p:cNvPr id="63" name="" descr=""/>
          <p:cNvPicPr/>
          <p:nvPr/>
        </p:nvPicPr>
        <p:blipFill>
          <a:blip r:embed="rId3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sp>
        <p:nvSpPr>
          <p:cNvPr id="6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sp>
        <p:nvSpPr>
          <p:cNvPr id="102" name="PlaceHolder 1"/>
          <p:cNvSpPr>
            <a:spLocks noGrp="1"/>
          </p:cNvSpPr>
          <p:nvPr>
            <p:ph type="body"/>
          </p:nvPr>
        </p:nvSpPr>
        <p:spPr>
          <a:xfrm>
            <a:off x="667440" y="587160"/>
            <a:ext cx="10601280" cy="588240"/>
          </a:xfrm>
          <a:prstGeom prst="rect">
            <a:avLst/>
          </a:prstGeom>
        </p:spPr>
        <p:txBody>
          <a:bodyPr lIns="46800" rIns="46800" tIns="23400" bIns="23400">
            <a:no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en-US" sz="2400" spc="-1" strike="noStrike" cap="all">
                <a:solidFill>
                  <a:srgbClr val="e30018"/>
                </a:solidFill>
                <a:latin typeface="Molgroup Light"/>
              </a:rPr>
              <a:t>Bullet points – numbers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62760" y="1096200"/>
            <a:ext cx="10605600" cy="588240"/>
          </a:xfrm>
          <a:prstGeom prst="rect">
            <a:avLst/>
          </a:prstGeom>
        </p:spPr>
        <p:txBody>
          <a:bodyPr lIns="46800" rIns="46800" tIns="23400" bIns="23400"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en-US" sz="1200" spc="-1" strike="noStrike" cap="all">
                <a:solidFill>
                  <a:srgbClr val="000000"/>
                </a:solidFill>
                <a:latin typeface="Molgroup Regular"/>
              </a:rPr>
              <a:t>Add subtitle here</a:t>
            </a:r>
            <a:endParaRPr b="0" lang="hu-HU" sz="1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4" name="Picture 3" descr="H:\TRANSFER\Elegant JPGz Sablon\MOL General Prezi - Elegant9.jpg"/>
          <p:cNvPicPr/>
          <p:nvPr/>
        </p:nvPicPr>
        <p:blipFill>
          <a:blip r:embed="rId3"/>
          <a:srcRect l="90941" t="93505" r="7393" b="2033"/>
          <a:stretch/>
        </p:blipFill>
        <p:spPr>
          <a:xfrm>
            <a:off x="11283840" y="6284160"/>
            <a:ext cx="203040" cy="407520"/>
          </a:xfrm>
          <a:prstGeom prst="rect">
            <a:avLst/>
          </a:prstGeom>
          <a:ln w="0">
            <a:noFill/>
          </a:ln>
        </p:spPr>
      </p:pic>
      <p:sp>
        <p:nvSpPr>
          <p:cNvPr id="105" name="Szövegdoboz 15"/>
          <p:cNvSpPr/>
          <p:nvPr/>
        </p:nvSpPr>
        <p:spPr>
          <a:xfrm>
            <a:off x="11443680" y="6309360"/>
            <a:ext cx="2716560" cy="19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6800" rIns="46800" tIns="23400" bIns="23400">
            <a:spAutoFit/>
          </a:bodyPr>
          <a:p>
            <a:pPr>
              <a:lnSpc>
                <a:spcPct val="100000"/>
              </a:lnSpc>
            </a:pPr>
            <a:fld id="{55004878-BB9A-4DEF-AA17-0FB7A4777CFC}" type="slidenum">
              <a:rPr b="0" lang="en-GB" sz="1000" spc="-1" strike="noStrike">
                <a:solidFill>
                  <a:srgbClr val="6e6e6e"/>
                </a:solidFill>
                <a:latin typeface="Molgroup Regular"/>
              </a:rPr>
              <a:t>&lt;szám&gt;</a:t>
            </a:fld>
            <a:endParaRPr b="0" lang="hu-HU" sz="1000" spc="-1" strike="noStrike">
              <a:latin typeface="Arial"/>
            </a:endParaRPr>
          </a:p>
        </p:txBody>
      </p:sp>
      <p:pic>
        <p:nvPicPr>
          <p:cNvPr id="106" name="Picture 2" descr="Z:\grafika\_PROJECTS\Roxer\MOL\Prezi Pimp\MOL Group General Prezi\Sources\MOL logo.png"/>
          <p:cNvPicPr/>
          <p:nvPr/>
        </p:nvPicPr>
        <p:blipFill>
          <a:blip r:embed="rId4"/>
          <a:stretch/>
        </p:blipFill>
        <p:spPr>
          <a:xfrm>
            <a:off x="9996480" y="6388200"/>
            <a:ext cx="1201320" cy="159120"/>
          </a:xfrm>
          <a:prstGeom prst="rect">
            <a:avLst/>
          </a:prstGeom>
          <a:ln w="0">
            <a:noFill/>
          </a:ln>
        </p:spPr>
      </p:pic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623520" y="2495520"/>
            <a:ext cx="10660320" cy="3621600"/>
          </a:xfrm>
          <a:prstGeom prst="rect">
            <a:avLst/>
          </a:prstGeom>
        </p:spPr>
        <p:txBody>
          <a:bodyPr lIns="46800" rIns="46800" tIns="23400" bIns="23400">
            <a:noAutofit/>
          </a:bodyPr>
          <a:p>
            <a:pPr marL="228600" indent="-228240"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buClr>
                <a:srgbClr val="000000"/>
              </a:buClr>
              <a:buFont typeface="Calibri Light"/>
              <a:buAutoNum type="arabicPeriod"/>
            </a:pPr>
            <a:r>
              <a:rPr b="0" lang="en-US" sz="1200" spc="49" strike="noStrike" cap="all">
                <a:solidFill>
                  <a:srgbClr val="000000"/>
                </a:solidFill>
                <a:latin typeface="Molgroup Regular"/>
              </a:rPr>
              <a:t>Similar to the one box bullet point slide, but with numbers</a:t>
            </a:r>
            <a:endParaRPr b="0" lang="hu-HU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</a:pPr>
            <a:endParaRPr b="0" lang="hu-HU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644400" y="1796760"/>
            <a:ext cx="10639080" cy="678960"/>
          </a:xfrm>
          <a:prstGeom prst="rect">
            <a:avLst/>
          </a:prstGeom>
        </p:spPr>
        <p:txBody>
          <a:bodyPr lIns="46800" rIns="46800" tIns="23400" bIns="23400" anchor="ctr"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en-US" sz="1300" spc="-1" strike="noStrike" cap="all">
                <a:solidFill>
                  <a:srgbClr val="e30018"/>
                </a:solidFill>
                <a:latin typeface="Molgroup Light"/>
              </a:rPr>
              <a:t>Subject header</a:t>
            </a:r>
            <a:endParaRPr b="0" lang="hu-HU" sz="13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9" name="" descr=""/>
          <p:cNvPicPr/>
          <p:nvPr/>
        </p:nvPicPr>
        <p:blipFill>
          <a:blip r:embed="rId5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  <p:sp>
        <p:nvSpPr>
          <p:cNvPr id="110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Címszöveg formátumának szerkesztése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4.wmf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wmf"/><Relationship Id="rId6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wmf"/><Relationship Id="rId3" Type="http://schemas.openxmlformats.org/officeDocument/2006/relationships/slideLayout" Target="../slideLayouts/slideLayout1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wmf"/><Relationship Id="rId5" Type="http://schemas.openxmlformats.org/officeDocument/2006/relationships/slideLayout" Target="../slideLayouts/slideLayout1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églalap 7"/>
          <p:cNvSpPr/>
          <p:nvPr/>
        </p:nvSpPr>
        <p:spPr>
          <a:xfrm>
            <a:off x="4970880" y="4192920"/>
            <a:ext cx="48110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2022 május 12. 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Közmeghallgatás Egységes Környezethasználati és 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Hatásvizsgálati összevont Eljárás</a:t>
            </a:r>
            <a:endParaRPr b="0" lang="hu-HU" sz="1800" spc="-1" strike="noStrike">
              <a:latin typeface="Arial"/>
            </a:endParaRPr>
          </a:p>
        </p:txBody>
      </p:sp>
      <p:sp>
        <p:nvSpPr>
          <p:cNvPr id="148" name="Cím 4"/>
          <p:cNvSpPr txBox="1"/>
          <p:nvPr/>
        </p:nvSpPr>
        <p:spPr>
          <a:xfrm>
            <a:off x="2711880" y="2795400"/>
            <a:ext cx="6551640" cy="1093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r>
              <a:rPr b="1" lang="hu-HU" sz="5400" spc="-1" strike="noStrike">
                <a:solidFill>
                  <a:srgbClr val="000000"/>
                </a:solidFill>
                <a:latin typeface="Calibri Light"/>
              </a:rPr>
              <a:t>Olefin Konverziós PROJEKT </a:t>
            </a:r>
            <a:endParaRPr b="0" lang="hu-HU" sz="5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9" name="" descr=""/>
          <p:cNvPicPr/>
          <p:nvPr/>
        </p:nvPicPr>
        <p:blipFill>
          <a:blip r:embed="rId1"/>
          <a:stretch/>
        </p:blipFill>
        <p:spPr>
          <a:xfrm>
            <a:off x="1523880" y="0"/>
            <a:ext cx="360" cy="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zövegdoboz 4"/>
          <p:cNvSpPr/>
          <p:nvPr/>
        </p:nvSpPr>
        <p:spPr>
          <a:xfrm>
            <a:off x="447840" y="342720"/>
            <a:ext cx="1010556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2400" spc="-1" strike="noStrike">
                <a:solidFill>
                  <a:srgbClr val="ff0000"/>
                </a:solidFill>
                <a:latin typeface="Calibri"/>
              </a:rPr>
              <a:t>Olefin Konverziós Beruházás – a petrolkémiai stratégia fontos lépcsője</a:t>
            </a:r>
            <a:endParaRPr b="0" lang="hu-H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hu-HU" sz="1600" spc="-1" strike="noStrike">
                <a:solidFill>
                  <a:srgbClr val="000000"/>
                </a:solidFill>
                <a:latin typeface="Calibri"/>
              </a:rPr>
              <a:t>A 179 millió euró összköltségből megvalósuló beruházás stratégiai és pénzügyi megfontolásai</a:t>
            </a:r>
            <a:endParaRPr b="0" lang="hu-HU" sz="1600" spc="-1" strike="noStrike">
              <a:latin typeface="Arial"/>
            </a:endParaRPr>
          </a:p>
        </p:txBody>
      </p:sp>
      <p:sp>
        <p:nvSpPr>
          <p:cNvPr id="151" name="Téglalap 6"/>
          <p:cNvSpPr/>
          <p:nvPr/>
        </p:nvSpPr>
        <p:spPr>
          <a:xfrm>
            <a:off x="6403680" y="2098440"/>
            <a:ext cx="6013800" cy="389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Téglalap 55"/>
          <p:cNvSpPr/>
          <p:nvPr/>
        </p:nvSpPr>
        <p:spPr>
          <a:xfrm>
            <a:off x="1512000" y="4196520"/>
            <a:ext cx="1390320" cy="46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ffffff"/>
                </a:solidFill>
                <a:latin typeface="Calibri"/>
              </a:rPr>
              <a:t>OCU</a:t>
            </a:r>
            <a:endParaRPr b="0" lang="hu-H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ffffff"/>
                </a:solidFill>
                <a:latin typeface="Calibri"/>
              </a:rPr>
              <a:t> </a:t>
            </a:r>
            <a:r>
              <a:rPr b="0" lang="hu-HU" sz="1200" spc="-1" strike="noStrike">
                <a:solidFill>
                  <a:srgbClr val="ffffff"/>
                </a:solidFill>
                <a:latin typeface="Calibri"/>
              </a:rPr>
              <a:t>C4 +  C2=  2x C3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53" name="Téglalap 56"/>
          <p:cNvSpPr/>
          <p:nvPr/>
        </p:nvSpPr>
        <p:spPr>
          <a:xfrm>
            <a:off x="3371040" y="3126600"/>
            <a:ext cx="1390320" cy="466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ffffff"/>
                </a:solidFill>
                <a:latin typeface="Calibri"/>
              </a:rPr>
              <a:t>Olefin Üzemek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54" name="Téglalap 57"/>
          <p:cNvSpPr/>
          <p:nvPr/>
        </p:nvSpPr>
        <p:spPr>
          <a:xfrm>
            <a:off x="1521720" y="5629320"/>
            <a:ext cx="1390320" cy="466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Téglalap 58"/>
          <p:cNvSpPr/>
          <p:nvPr/>
        </p:nvSpPr>
        <p:spPr>
          <a:xfrm>
            <a:off x="4476600" y="4210560"/>
            <a:ext cx="1390320" cy="466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ffffff"/>
                </a:solidFill>
                <a:latin typeface="Calibri"/>
              </a:rPr>
              <a:t>MTBE és Butadién Üzemek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56" name="Összekötő: szögletes 60"/>
          <p:cNvSpPr/>
          <p:nvPr/>
        </p:nvSpPr>
        <p:spPr>
          <a:xfrm flipH="1" flipV="1" rot="5400000">
            <a:off x="2370600" y="3195720"/>
            <a:ext cx="836280" cy="1163160"/>
          </a:xfrm>
          <a:prstGeom prst="bentConnector2">
            <a:avLst/>
          </a:prstGeom>
          <a:noFill/>
          <a:ln>
            <a:solidFill>
              <a:srgbClr val="ff000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Egyenes összekötő nyíllal 70"/>
          <p:cNvSpPr/>
          <p:nvPr/>
        </p:nvSpPr>
        <p:spPr>
          <a:xfrm flipH="1" flipV="1">
            <a:off x="2901960" y="4430160"/>
            <a:ext cx="1573560" cy="13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472c4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Összekötő: szögletes 73"/>
          <p:cNvSpPr/>
          <p:nvPr/>
        </p:nvSpPr>
        <p:spPr>
          <a:xfrm flipH="1" rot="16200000">
            <a:off x="3889440" y="3770280"/>
            <a:ext cx="738000" cy="383760"/>
          </a:xfrm>
          <a:prstGeom prst="bentConnector3">
            <a:avLst>
              <a:gd name="adj1" fmla="val 99028"/>
            </a:avLst>
          </a:prstGeom>
          <a:noFill/>
          <a:ln>
            <a:solidFill>
              <a:srgbClr val="4472c4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Egyenes összekötő nyíllal 79"/>
          <p:cNvSpPr/>
          <p:nvPr/>
        </p:nvSpPr>
        <p:spPr>
          <a:xfrm flipH="1" flipV="1">
            <a:off x="2206440" y="4663440"/>
            <a:ext cx="9000" cy="965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Egyenes összekötő nyíllal 82"/>
          <p:cNvSpPr/>
          <p:nvPr/>
        </p:nvSpPr>
        <p:spPr>
          <a:xfrm flipH="1" flipV="1">
            <a:off x="740520" y="4425120"/>
            <a:ext cx="770760" cy="3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472c4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Szövegdoboz 86"/>
          <p:cNvSpPr/>
          <p:nvPr/>
        </p:nvSpPr>
        <p:spPr>
          <a:xfrm>
            <a:off x="1346760" y="5111640"/>
            <a:ext cx="97236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C4 mix 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62" name="Szövegdoboz 91"/>
          <p:cNvSpPr/>
          <p:nvPr/>
        </p:nvSpPr>
        <p:spPr>
          <a:xfrm>
            <a:off x="4122360" y="3777480"/>
            <a:ext cx="97236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Nyers C4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63" name="Összekötő: szögletes 92"/>
          <p:cNvSpPr/>
          <p:nvPr/>
        </p:nvSpPr>
        <p:spPr>
          <a:xfrm flipV="1" rot="16200000">
            <a:off x="3847320" y="2885400"/>
            <a:ext cx="1407600" cy="1241640"/>
          </a:xfrm>
          <a:prstGeom prst="bentConnector2">
            <a:avLst/>
          </a:prstGeom>
          <a:noFill/>
          <a:ln>
            <a:solidFill>
              <a:srgbClr val="4472c4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64" name="Kép 97" descr=""/>
          <p:cNvPicPr/>
          <p:nvPr/>
        </p:nvPicPr>
        <p:blipFill>
          <a:blip r:embed="rId1"/>
          <a:stretch/>
        </p:blipFill>
        <p:spPr>
          <a:xfrm>
            <a:off x="3592080" y="2631960"/>
            <a:ext cx="337320" cy="341640"/>
          </a:xfrm>
          <a:prstGeom prst="rect">
            <a:avLst/>
          </a:prstGeom>
          <a:ln w="0">
            <a:noFill/>
          </a:ln>
        </p:spPr>
      </p:pic>
      <p:pic>
        <p:nvPicPr>
          <p:cNvPr id="165" name="Kép 98" descr=""/>
          <p:cNvPicPr/>
          <p:nvPr/>
        </p:nvPicPr>
        <p:blipFill>
          <a:blip r:embed="rId2"/>
          <a:stretch/>
        </p:blipFill>
        <p:spPr>
          <a:xfrm>
            <a:off x="3384000" y="2631960"/>
            <a:ext cx="337320" cy="341640"/>
          </a:xfrm>
          <a:prstGeom prst="rect">
            <a:avLst/>
          </a:prstGeom>
          <a:ln w="0">
            <a:noFill/>
          </a:ln>
        </p:spPr>
      </p:pic>
      <p:pic>
        <p:nvPicPr>
          <p:cNvPr id="166" name="Kép 99" descr=""/>
          <p:cNvPicPr/>
          <p:nvPr/>
        </p:nvPicPr>
        <p:blipFill>
          <a:blip r:embed="rId3"/>
          <a:stretch/>
        </p:blipFill>
        <p:spPr>
          <a:xfrm>
            <a:off x="3486600" y="2631960"/>
            <a:ext cx="337320" cy="341640"/>
          </a:xfrm>
          <a:prstGeom prst="rect">
            <a:avLst/>
          </a:prstGeom>
          <a:ln w="0">
            <a:noFill/>
          </a:ln>
        </p:spPr>
      </p:pic>
      <p:sp>
        <p:nvSpPr>
          <p:cNvPr id="167" name="Szövegdoboz 101"/>
          <p:cNvSpPr/>
          <p:nvPr/>
        </p:nvSpPr>
        <p:spPr>
          <a:xfrm>
            <a:off x="4425480" y="4753080"/>
            <a:ext cx="1461240" cy="82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Hasznos C4 komponensek kinyerése</a:t>
            </a:r>
            <a:endParaRPr b="0" lang="hu-H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(diének, izobutén)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68" name="Szövegdoboz 102"/>
          <p:cNvSpPr/>
          <p:nvPr/>
        </p:nvSpPr>
        <p:spPr>
          <a:xfrm>
            <a:off x="3610080" y="2475720"/>
            <a:ext cx="146124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Tartálypark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69" name="Összekötő: szögletes 105"/>
          <p:cNvSpPr/>
          <p:nvPr/>
        </p:nvSpPr>
        <p:spPr>
          <a:xfrm flipV="1" rot="10800000">
            <a:off x="1809000" y="2803320"/>
            <a:ext cx="1575000" cy="1406880"/>
          </a:xfrm>
          <a:prstGeom prst="bentConnector3">
            <a:avLst>
              <a:gd name="adj1" fmla="val 100184"/>
            </a:avLst>
          </a:prstGeom>
          <a:noFill/>
          <a:ln>
            <a:solidFill>
              <a:srgbClr val="ff000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Szövegdoboz 111"/>
          <p:cNvSpPr/>
          <p:nvPr/>
        </p:nvSpPr>
        <p:spPr>
          <a:xfrm>
            <a:off x="426960" y="3900600"/>
            <a:ext cx="11066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Propilén (C3) </a:t>
            </a: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(100ktpa)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71" name="Szövegdoboz 112"/>
          <p:cNvSpPr/>
          <p:nvPr/>
        </p:nvSpPr>
        <p:spPr>
          <a:xfrm>
            <a:off x="1692720" y="2385360"/>
            <a:ext cx="1461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C4 </a:t>
            </a:r>
            <a:br/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visszaáram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72" name="Szövegdoboz 114"/>
          <p:cNvSpPr/>
          <p:nvPr/>
        </p:nvSpPr>
        <p:spPr>
          <a:xfrm>
            <a:off x="2495880" y="4727160"/>
            <a:ext cx="1461240" cy="82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Hasznos C4 komponensek kinyerése</a:t>
            </a:r>
            <a:endParaRPr b="0" lang="hu-H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(n-butén)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73" name="Összekötő: szögletes 118"/>
          <p:cNvSpPr/>
          <p:nvPr/>
        </p:nvSpPr>
        <p:spPr>
          <a:xfrm flipV="1" rot="10800000">
            <a:off x="2883600" y="3592800"/>
            <a:ext cx="838080" cy="715320"/>
          </a:xfrm>
          <a:prstGeom prst="bentConnector3">
            <a:avLst>
              <a:gd name="adj1" fmla="val -2249"/>
            </a:avLst>
          </a:prstGeom>
          <a:noFill/>
          <a:ln>
            <a:solidFill>
              <a:srgbClr val="ff000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Szövegdoboz 124"/>
          <p:cNvSpPr/>
          <p:nvPr/>
        </p:nvSpPr>
        <p:spPr>
          <a:xfrm>
            <a:off x="2894040" y="3792240"/>
            <a:ext cx="97236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Etilén (C2)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75" name="Háromszög 127"/>
          <p:cNvSpPr/>
          <p:nvPr/>
        </p:nvSpPr>
        <p:spPr>
          <a:xfrm flipH="1" flipV="1" rot="5400000">
            <a:off x="1982160" y="5164920"/>
            <a:ext cx="460440" cy="1399680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Szövegdoboz 128"/>
          <p:cNvSpPr/>
          <p:nvPr/>
        </p:nvSpPr>
        <p:spPr>
          <a:xfrm>
            <a:off x="1476720" y="5733360"/>
            <a:ext cx="146124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ffffff"/>
                </a:solidFill>
                <a:latin typeface="Calibri"/>
              </a:rPr>
              <a:t>Dunai Finomító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77" name="Téglalap 129"/>
          <p:cNvSpPr/>
          <p:nvPr/>
        </p:nvSpPr>
        <p:spPr>
          <a:xfrm>
            <a:off x="3168360" y="5997240"/>
            <a:ext cx="441360" cy="2026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b="1" lang="en-GB" sz="1100" spc="-1" strike="noStrike">
                <a:solidFill>
                  <a:srgbClr val="ffffff"/>
                </a:solidFill>
                <a:latin typeface="Calibri"/>
                <a:ea typeface="Calibri"/>
              </a:rPr>
              <a:t> </a:t>
            </a:r>
            <a:endParaRPr b="0" lang="hu-HU" sz="1100" spc="-1" strike="noStrike">
              <a:latin typeface="Arial"/>
            </a:endParaRPr>
          </a:p>
        </p:txBody>
      </p:sp>
      <p:sp>
        <p:nvSpPr>
          <p:cNvPr id="178" name="Szövegdoboz 130"/>
          <p:cNvSpPr/>
          <p:nvPr/>
        </p:nvSpPr>
        <p:spPr>
          <a:xfrm>
            <a:off x="3463920" y="5957640"/>
            <a:ext cx="228096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Beruházással érintett eszközök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79" name="Téglalap 131"/>
          <p:cNvSpPr/>
          <p:nvPr/>
        </p:nvSpPr>
        <p:spPr>
          <a:xfrm>
            <a:off x="3175920" y="6276240"/>
            <a:ext cx="441360" cy="20268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GB" sz="1200" spc="-1" strike="noStrike">
                <a:solidFill>
                  <a:srgbClr val="ffffff"/>
                </a:solidFill>
                <a:latin typeface="Calibri"/>
              </a:rPr>
              <a:t> 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80" name="Szövegdoboz 132"/>
          <p:cNvSpPr/>
          <p:nvPr/>
        </p:nvSpPr>
        <p:spPr>
          <a:xfrm>
            <a:off x="3524040" y="6234480"/>
            <a:ext cx="2516400" cy="2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hu-HU" sz="1200" spc="-1" strike="noStrike">
                <a:solidFill>
                  <a:srgbClr val="000000"/>
                </a:solidFill>
                <a:latin typeface="Calibri"/>
              </a:rPr>
              <a:t>Beruházással nem érintett eszközök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81" name="Szövegdoboz 133"/>
          <p:cNvSpPr/>
          <p:nvPr/>
        </p:nvSpPr>
        <p:spPr>
          <a:xfrm>
            <a:off x="876960" y="2133360"/>
            <a:ext cx="4834440" cy="30348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A Beruházás elhelyezkedése a MOL vertikumában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182" name="Egyenes összekötő 135"/>
          <p:cNvSpPr/>
          <p:nvPr/>
        </p:nvSpPr>
        <p:spPr>
          <a:xfrm>
            <a:off x="6213960" y="2099160"/>
            <a:ext cx="360" cy="4339440"/>
          </a:xfrm>
          <a:prstGeom prst="line">
            <a:avLst/>
          </a:prstGeom>
          <a:ln w="28575">
            <a:solidFill>
              <a:srgbClr val="ffffff">
                <a:lumMod val="6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Szövegdoboz 136"/>
          <p:cNvSpPr/>
          <p:nvPr/>
        </p:nvSpPr>
        <p:spPr>
          <a:xfrm>
            <a:off x="6592680" y="2125080"/>
            <a:ext cx="5057280" cy="30348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A Beruházás által elért gazdasági előnyök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184" name="Ellipszis 138"/>
          <p:cNvSpPr/>
          <p:nvPr/>
        </p:nvSpPr>
        <p:spPr>
          <a:xfrm>
            <a:off x="6310800" y="2089440"/>
            <a:ext cx="372240" cy="42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800" spc="-1" strike="noStrike">
                <a:solidFill>
                  <a:srgbClr val="ffffff"/>
                </a:solidFill>
                <a:latin typeface="Calibri"/>
              </a:rPr>
              <a:t>3</a:t>
            </a:r>
            <a:endParaRPr b="0" lang="hu-HU" sz="1800" spc="-1" strike="noStrike">
              <a:latin typeface="Arial"/>
            </a:endParaRPr>
          </a:p>
        </p:txBody>
      </p:sp>
      <p:sp>
        <p:nvSpPr>
          <p:cNvPr id="185" name="Szövegdoboz 139"/>
          <p:cNvSpPr/>
          <p:nvPr/>
        </p:nvSpPr>
        <p:spPr>
          <a:xfrm>
            <a:off x="107640" y="4522320"/>
            <a:ext cx="1461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i="1" lang="hu-HU" sz="1200" spc="-1" strike="noStrike">
                <a:solidFill>
                  <a:srgbClr val="000000"/>
                </a:solidFill>
                <a:latin typeface="Calibri"/>
              </a:rPr>
              <a:t>Polipropilén és </a:t>
            </a:r>
            <a:br/>
            <a:r>
              <a:rPr b="0" i="1" lang="hu-HU" sz="1200" spc="-1" strike="noStrike">
                <a:solidFill>
                  <a:srgbClr val="000000"/>
                </a:solidFill>
                <a:latin typeface="Calibri"/>
              </a:rPr>
              <a:t>poliol üzemek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86" name="Szövegdoboz 140"/>
          <p:cNvSpPr/>
          <p:nvPr/>
        </p:nvSpPr>
        <p:spPr>
          <a:xfrm>
            <a:off x="6595560" y="2577960"/>
            <a:ext cx="5057280" cy="392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Teljes integráció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a propilén termékvonalon (MOL Csoport egészében)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Ellátásbiztonság: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A telephelyen jövőben felhasználni szándékozott propilén ¼-ét termeli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Működési rugalmasság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: 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Széles terhelési sávban üzemeltethető, így jobban tud balanszírozni tud a polimer termelés és az alapanyagbeszerzés között, mint az Olefin üzemek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Környezetbarátság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: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40%-kal kisebb C02 kibocsátás mint az Olefin üzemek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Minimális szennyvíz kiadás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Üzleti logika: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Olefin alapanyag C4-ből (ipari benzin árban) nagy hozzáadott értékű monomert gyártunk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Az érték a gyártott propilén önköltsége és a leszállított beszerzési ár között keletkezik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A beruházás megfelelő megtérülést biztosít külső értékesítés esetén is (vertikális szinergiák nélkül) és tartósan kedvezőtlenebb árkörnyezetben is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187" name="Szövegdoboz 141"/>
          <p:cNvSpPr/>
          <p:nvPr/>
        </p:nvSpPr>
        <p:spPr>
          <a:xfrm>
            <a:off x="2053440" y="3356280"/>
            <a:ext cx="146124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C4 </a:t>
            </a:r>
            <a:br/>
            <a:r>
              <a:rPr b="1" lang="hu-HU" sz="1200" spc="-1" strike="noStrike">
                <a:solidFill>
                  <a:srgbClr val="ff0000"/>
                </a:solidFill>
                <a:latin typeface="Calibri"/>
              </a:rPr>
              <a:t>visszaáram</a:t>
            </a:r>
            <a:endParaRPr b="0" lang="hu-HU" sz="1200" spc="-1" strike="noStrike">
              <a:latin typeface="Arial"/>
            </a:endParaRPr>
          </a:p>
        </p:txBody>
      </p:sp>
      <p:sp>
        <p:nvSpPr>
          <p:cNvPr id="188" name="Egyenes összekötő 148"/>
          <p:cNvSpPr/>
          <p:nvPr/>
        </p:nvSpPr>
        <p:spPr>
          <a:xfrm>
            <a:off x="2783880" y="4546440"/>
            <a:ext cx="230040" cy="1944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9" name="Egyenes összekötő 149"/>
          <p:cNvSpPr/>
          <p:nvPr/>
        </p:nvSpPr>
        <p:spPr>
          <a:xfrm>
            <a:off x="5118120" y="4553640"/>
            <a:ext cx="360" cy="287280"/>
          </a:xfrm>
          <a:prstGeom prst="line">
            <a:avLst/>
          </a:prstGeom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0" name="Kép 156" descr=""/>
          <p:cNvPicPr/>
          <p:nvPr/>
        </p:nvPicPr>
        <p:blipFill>
          <a:blip r:embed="rId4"/>
          <a:stretch/>
        </p:blipFill>
        <p:spPr>
          <a:xfrm flipH="1">
            <a:off x="1176120" y="5055840"/>
            <a:ext cx="392760" cy="392760"/>
          </a:xfrm>
          <a:prstGeom prst="rect">
            <a:avLst/>
          </a:prstGeom>
          <a:ln w="0">
            <a:noFill/>
          </a:ln>
        </p:spPr>
      </p:pic>
      <p:sp>
        <p:nvSpPr>
          <p:cNvPr id="191" name="Szövegdoboz 44"/>
          <p:cNvSpPr/>
          <p:nvPr/>
        </p:nvSpPr>
        <p:spPr>
          <a:xfrm>
            <a:off x="1568880" y="1062000"/>
            <a:ext cx="10080720" cy="94284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Kb. </a:t>
            </a: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40 direkt munkahely teremtése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Hosszú távú létszámmegtartást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vállalt a Társaság az Állam felé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Saját területen végzett beruházás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(3 ha - </a:t>
            </a:r>
            <a:r>
              <a:rPr b="0" lang="en-US" sz="1400" spc="-1" strike="noStrike">
                <a:solidFill>
                  <a:srgbClr val="000000"/>
                </a:solidFill>
                <a:latin typeface="Calibri"/>
              </a:rPr>
              <a:t>K6-U5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utak közötti terület, MPK telephely)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Üzemindulás várhatóan 2024-ben;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 első teljes éves termelés, eredménytermelés és helyi adó kontribúció 2025-től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192" name="Ellipszis 137"/>
          <p:cNvSpPr/>
          <p:nvPr/>
        </p:nvSpPr>
        <p:spPr>
          <a:xfrm>
            <a:off x="582480" y="2055240"/>
            <a:ext cx="372240" cy="42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800" spc="-1" strike="noStrike">
                <a:solidFill>
                  <a:srgbClr val="ffffff"/>
                </a:solidFill>
                <a:latin typeface="Calibri"/>
              </a:rPr>
              <a:t>2</a:t>
            </a:r>
            <a:endParaRPr b="0" lang="hu-HU" sz="1800" spc="-1" strike="noStrike">
              <a:latin typeface="Arial"/>
            </a:endParaRPr>
          </a:p>
        </p:txBody>
      </p:sp>
      <p:sp>
        <p:nvSpPr>
          <p:cNvPr id="193" name="Téglalap: felső két sarkán levágva 2"/>
          <p:cNvSpPr/>
          <p:nvPr/>
        </p:nvSpPr>
        <p:spPr>
          <a:xfrm rot="16200000">
            <a:off x="694440" y="1103400"/>
            <a:ext cx="953640" cy="860400"/>
          </a:xfrm>
          <a:prstGeom prst="snip2SameRect">
            <a:avLst>
              <a:gd name="adj1" fmla="val 44335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4" name="Ellipszis 45"/>
          <p:cNvSpPr/>
          <p:nvPr/>
        </p:nvSpPr>
        <p:spPr>
          <a:xfrm>
            <a:off x="540720" y="1317240"/>
            <a:ext cx="372240" cy="42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800" spc="-1" strike="noStrike">
                <a:solidFill>
                  <a:srgbClr val="ffffff"/>
                </a:solidFill>
                <a:latin typeface="Calibri"/>
              </a:rPr>
              <a:t>1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195" name="" descr=""/>
          <p:cNvPicPr/>
          <p:nvPr/>
        </p:nvPicPr>
        <p:blipFill>
          <a:blip r:embed="rId5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zövegdoboz 4"/>
          <p:cNvSpPr/>
          <p:nvPr/>
        </p:nvSpPr>
        <p:spPr>
          <a:xfrm>
            <a:off x="447840" y="342720"/>
            <a:ext cx="107438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2400" spc="-1" strike="noStrike">
                <a:solidFill>
                  <a:srgbClr val="ff0000"/>
                </a:solidFill>
                <a:latin typeface="Calibri"/>
              </a:rPr>
              <a:t>Olefin Konverziós Beruházás – elhelyezkedése és üzemközi kapcsolatok az MPK-ban</a:t>
            </a:r>
            <a:endParaRPr b="0" lang="hu-HU" sz="2400" spc="-1" strike="noStrike">
              <a:latin typeface="Arial"/>
            </a:endParaRPr>
          </a:p>
        </p:txBody>
      </p:sp>
      <p:sp>
        <p:nvSpPr>
          <p:cNvPr id="197" name="Téglalap 6"/>
          <p:cNvSpPr/>
          <p:nvPr/>
        </p:nvSpPr>
        <p:spPr>
          <a:xfrm>
            <a:off x="6403680" y="2098440"/>
            <a:ext cx="6013800" cy="389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8" name="Picture 47" descr=""/>
          <p:cNvPicPr/>
          <p:nvPr/>
        </p:nvPicPr>
        <p:blipFill>
          <a:blip r:embed="rId1"/>
          <a:stretch/>
        </p:blipFill>
        <p:spPr>
          <a:xfrm>
            <a:off x="1216080" y="860040"/>
            <a:ext cx="9759600" cy="5745960"/>
          </a:xfrm>
          <a:prstGeom prst="rect">
            <a:avLst/>
          </a:prstGeom>
          <a:ln w="0">
            <a:noFill/>
          </a:ln>
        </p:spPr>
      </p:pic>
      <p:pic>
        <p:nvPicPr>
          <p:cNvPr id="199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zövegdoboz 4"/>
          <p:cNvSpPr/>
          <p:nvPr/>
        </p:nvSpPr>
        <p:spPr>
          <a:xfrm>
            <a:off x="447840" y="174240"/>
            <a:ext cx="101055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2400" spc="-1" strike="noStrike">
                <a:solidFill>
                  <a:srgbClr val="ff0000"/>
                </a:solidFill>
                <a:latin typeface="Calibri"/>
              </a:rPr>
              <a:t>Olefin Konverziós Beruházás – Üzem technológiája és főbb paraméterei </a:t>
            </a:r>
            <a:endParaRPr b="0" lang="hu-HU" sz="2400" spc="-1" strike="noStrike">
              <a:latin typeface="Arial"/>
            </a:endParaRPr>
          </a:p>
        </p:txBody>
      </p:sp>
      <p:sp>
        <p:nvSpPr>
          <p:cNvPr id="201" name="Szövegdoboz 133"/>
          <p:cNvSpPr/>
          <p:nvPr/>
        </p:nvSpPr>
        <p:spPr>
          <a:xfrm>
            <a:off x="700200" y="747720"/>
            <a:ext cx="3594960" cy="30348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Üzem 3D modell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202" name="Egyenes összekötő 135"/>
          <p:cNvSpPr/>
          <p:nvPr/>
        </p:nvSpPr>
        <p:spPr>
          <a:xfrm>
            <a:off x="4661280" y="669240"/>
            <a:ext cx="360" cy="6017040"/>
          </a:xfrm>
          <a:prstGeom prst="line">
            <a:avLst/>
          </a:prstGeom>
          <a:ln w="28575">
            <a:solidFill>
              <a:srgbClr val="ffffff">
                <a:lumMod val="6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3" name="Szövegdoboz 136"/>
          <p:cNvSpPr/>
          <p:nvPr/>
        </p:nvSpPr>
        <p:spPr>
          <a:xfrm>
            <a:off x="592200" y="3816000"/>
            <a:ext cx="3693960" cy="30348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Üzem főbb paraméterei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204" name="Ellipszis 138"/>
          <p:cNvSpPr/>
          <p:nvPr/>
        </p:nvSpPr>
        <p:spPr>
          <a:xfrm>
            <a:off x="363960" y="3758760"/>
            <a:ext cx="372240" cy="42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800" spc="-1" strike="noStrike">
                <a:solidFill>
                  <a:srgbClr val="ffffff"/>
                </a:solidFill>
                <a:latin typeface="Calibri"/>
              </a:rPr>
              <a:t>2</a:t>
            </a:r>
            <a:endParaRPr b="0" lang="hu-HU" sz="1800" spc="-1" strike="noStrike">
              <a:latin typeface="Arial"/>
            </a:endParaRPr>
          </a:p>
        </p:txBody>
      </p:sp>
      <p:sp>
        <p:nvSpPr>
          <p:cNvPr id="205" name="Ellipszis 137"/>
          <p:cNvSpPr/>
          <p:nvPr/>
        </p:nvSpPr>
        <p:spPr>
          <a:xfrm>
            <a:off x="406080" y="669600"/>
            <a:ext cx="372240" cy="42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800" spc="-1" strike="noStrike">
                <a:solidFill>
                  <a:srgbClr val="ffffff"/>
                </a:solidFill>
                <a:latin typeface="Calibri"/>
              </a:rPr>
              <a:t>1</a:t>
            </a:r>
            <a:endParaRPr b="0" lang="hu-HU" sz="1800" spc="-1" strike="noStrike">
              <a:latin typeface="Arial"/>
            </a:endParaRPr>
          </a:p>
        </p:txBody>
      </p:sp>
      <p:sp>
        <p:nvSpPr>
          <p:cNvPr id="206" name="Kép 3"/>
          <p:cNvSpPr/>
          <p:nvPr/>
        </p:nvSpPr>
        <p:spPr>
          <a:xfrm>
            <a:off x="607320" y="1238760"/>
            <a:ext cx="3336480" cy="1877400"/>
          </a:xfrm>
          <a:prstGeom prst="round2DiagRect">
            <a:avLst>
              <a:gd name="adj1" fmla="val 16667"/>
              <a:gd name="adj2" fmla="val 0"/>
            </a:avLst>
          </a:prstGeom>
          <a:blipFill rotWithShape="0">
            <a:blip r:embed="rId1"/>
            <a:srcRect/>
            <a:stretch/>
          </a:blipFill>
          <a:ln w="38100">
            <a:solidFill>
              <a:srgbClr val="ab3a46"/>
            </a:solidFill>
            <a:miter/>
          </a:ln>
          <a:effectLst>
            <a:outerShdw algn="tl" blurRad="254160" rotWithShape="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pic>
        <p:nvPicPr>
          <p:cNvPr id="207" name="Picture 48" descr=""/>
          <p:cNvPicPr/>
          <p:nvPr/>
        </p:nvPicPr>
        <p:blipFill>
          <a:blip r:embed="rId2"/>
          <a:stretch/>
        </p:blipFill>
        <p:spPr>
          <a:xfrm>
            <a:off x="4740120" y="1452240"/>
            <a:ext cx="7451640" cy="3025080"/>
          </a:xfrm>
          <a:prstGeom prst="rect">
            <a:avLst/>
          </a:prstGeom>
          <a:ln w="0">
            <a:noFill/>
          </a:ln>
        </p:spPr>
      </p:pic>
      <p:sp>
        <p:nvSpPr>
          <p:cNvPr id="208" name="Szövegdoboz 136"/>
          <p:cNvSpPr/>
          <p:nvPr/>
        </p:nvSpPr>
        <p:spPr>
          <a:xfrm>
            <a:off x="6197400" y="713520"/>
            <a:ext cx="4846680" cy="30348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hu-HU" sz="1400" spc="-1" strike="noStrike">
                <a:solidFill>
                  <a:srgbClr val="000000"/>
                </a:solidFill>
                <a:latin typeface="Calibri"/>
              </a:rPr>
              <a:t>Olefin Konverziós Technológia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209" name="Ellipszis 138"/>
          <p:cNvSpPr/>
          <p:nvPr/>
        </p:nvSpPr>
        <p:spPr>
          <a:xfrm>
            <a:off x="5915520" y="677880"/>
            <a:ext cx="356760" cy="42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hu-HU" sz="1800" spc="-1" strike="noStrike">
                <a:solidFill>
                  <a:srgbClr val="ffffff"/>
                </a:solidFill>
                <a:latin typeface="Calibri"/>
              </a:rPr>
              <a:t>3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210" name="Kép 13" descr=""/>
          <p:cNvPicPr/>
          <p:nvPr/>
        </p:nvPicPr>
        <p:blipFill>
          <a:blip r:embed="rId3"/>
          <a:stretch/>
        </p:blipFill>
        <p:spPr>
          <a:xfrm>
            <a:off x="6575760" y="5024880"/>
            <a:ext cx="3331800" cy="1379160"/>
          </a:xfrm>
          <a:prstGeom prst="rect">
            <a:avLst/>
          </a:prstGeom>
          <a:ln w="28575">
            <a:solidFill>
              <a:srgbClr val="c00000"/>
            </a:solidFill>
            <a:round/>
          </a:ln>
          <a:effectLst>
            <a:softEdge rad="12600"/>
          </a:effectLst>
        </p:spPr>
      </p:pic>
      <p:sp>
        <p:nvSpPr>
          <p:cNvPr id="211" name="TextBox 59"/>
          <p:cNvSpPr/>
          <p:nvPr/>
        </p:nvSpPr>
        <p:spPr>
          <a:xfrm>
            <a:off x="505440" y="4184280"/>
            <a:ext cx="4193640" cy="2221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A technológiai terület mérete: 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110mx65m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4 db Kompresszor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25 db nyomás tartó tartály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3 db nyomás alatti kolonna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i="1" lang="hu-HU" sz="1400" spc="-1" strike="noStrike">
                <a:solidFill>
                  <a:srgbClr val="000000"/>
                </a:solidFill>
                <a:latin typeface="Calibri"/>
              </a:rPr>
              <a:t>Legmagasabb ~80m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27 db szivattyú</a:t>
            </a:r>
            <a:endParaRPr b="0" lang="hu-HU" sz="14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lang="hu-HU" sz="1400" spc="-1" strike="noStrike">
                <a:solidFill>
                  <a:srgbClr val="000000"/>
                </a:solidFill>
                <a:latin typeface="Calibri"/>
              </a:rPr>
              <a:t>8 db nyomás alatti reaktor/adszorber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i="1" lang="hu-HU" sz="1400" spc="-1" strike="noStrike">
                <a:solidFill>
                  <a:srgbClr val="000000"/>
                </a:solidFill>
                <a:latin typeface="Calibri"/>
              </a:rPr>
              <a:t>SHU reaktor (Pd alapú)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i="1" lang="hu-HU" sz="1400" spc="-1" strike="noStrike">
                <a:solidFill>
                  <a:srgbClr val="000000"/>
                </a:solidFill>
                <a:latin typeface="Calibri"/>
              </a:rPr>
              <a:t>OCT reaktor (</a:t>
            </a:r>
            <a:r>
              <a:rPr b="0" i="1" lang="en-US" sz="1400" spc="-1" strike="noStrike">
                <a:solidFill>
                  <a:srgbClr val="000000"/>
                </a:solidFill>
                <a:latin typeface="Calibri"/>
              </a:rPr>
              <a:t>MgO </a:t>
            </a:r>
            <a:r>
              <a:rPr b="0" i="1" lang="hu-HU" sz="1400" spc="-1" strike="noStrike">
                <a:solidFill>
                  <a:srgbClr val="000000"/>
                </a:solidFill>
                <a:latin typeface="Calibri"/>
              </a:rPr>
              <a:t>és</a:t>
            </a:r>
            <a:r>
              <a:rPr b="0" i="1" lang="en-US" sz="1400" spc="-1" strike="noStrike">
                <a:solidFill>
                  <a:srgbClr val="000000"/>
                </a:solidFill>
                <a:latin typeface="Calibri"/>
              </a:rPr>
              <a:t> WO3</a:t>
            </a:r>
            <a:r>
              <a:rPr b="0" i="1" lang="hu-HU" sz="1400" spc="-1" strike="noStrike">
                <a:solidFill>
                  <a:srgbClr val="000000"/>
                </a:solidFill>
                <a:latin typeface="Calibri"/>
              </a:rPr>
              <a:t>)</a:t>
            </a:r>
            <a:endParaRPr b="0" lang="hu-HU" sz="1400" spc="-1" strike="noStrike">
              <a:latin typeface="Arial"/>
            </a:endParaRPr>
          </a:p>
          <a:p>
            <a:pPr lvl="1" marL="743040" indent="-285480" algn="just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b="0" i="1" lang="hu-HU" sz="1400" spc="-1" strike="noStrike">
                <a:solidFill>
                  <a:srgbClr val="000000"/>
                </a:solidFill>
                <a:latin typeface="Calibri"/>
              </a:rPr>
              <a:t>CD izobutilénmentesítő kolonna (Pd alapú)</a:t>
            </a:r>
            <a:endParaRPr b="0" lang="hu-HU" sz="1400" spc="-1" strike="noStrike">
              <a:latin typeface="Arial"/>
            </a:endParaRPr>
          </a:p>
        </p:txBody>
      </p:sp>
      <p:sp>
        <p:nvSpPr>
          <p:cNvPr id="212" name="Egyenes összekötő 135"/>
          <p:cNvSpPr/>
          <p:nvPr/>
        </p:nvSpPr>
        <p:spPr>
          <a:xfrm>
            <a:off x="133200" y="3429000"/>
            <a:ext cx="4343400" cy="360"/>
          </a:xfrm>
          <a:prstGeom prst="line">
            <a:avLst/>
          </a:prstGeom>
          <a:ln w="28575">
            <a:solidFill>
              <a:srgbClr val="ffffff">
                <a:lumMod val="6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3" name="" descr=""/>
          <p:cNvPicPr/>
          <p:nvPr/>
        </p:nvPicPr>
        <p:blipFill>
          <a:blip r:embed="rId4"/>
          <a:stretch/>
        </p:blipFill>
        <p:spPr>
          <a:xfrm>
            <a:off x="360" y="0"/>
            <a:ext cx="360" cy="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zöveg helye 1"/>
          <p:cNvSpPr txBox="1"/>
          <p:nvPr/>
        </p:nvSpPr>
        <p:spPr>
          <a:xfrm>
            <a:off x="667440" y="587160"/>
            <a:ext cx="10601280" cy="588240"/>
          </a:xfrm>
          <a:prstGeom prst="rect">
            <a:avLst/>
          </a:prstGeom>
          <a:noFill/>
          <a:ln w="0">
            <a:noFill/>
          </a:ln>
        </p:spPr>
        <p:txBody>
          <a:bodyPr lIns="46800" rIns="46800" tIns="23400" bIns="23400">
            <a:no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hu-HU" sz="2400" spc="-1" strike="noStrike" cap="all">
                <a:solidFill>
                  <a:srgbClr val="e30018"/>
                </a:solidFill>
                <a:latin typeface="Molgroup Light"/>
              </a:rPr>
              <a:t>Tervezett fő mérföldkövek HATÓSÁGI ELJÁRÁSOK SZEMPONTJÁBÓL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Szöveg helye 3"/>
          <p:cNvSpPr txBox="1"/>
          <p:nvPr/>
        </p:nvSpPr>
        <p:spPr>
          <a:xfrm>
            <a:off x="623520" y="2495520"/>
            <a:ext cx="10660320" cy="3621600"/>
          </a:xfrm>
          <a:prstGeom prst="rect">
            <a:avLst/>
          </a:prstGeom>
          <a:noFill/>
          <a:ln w="0">
            <a:noFill/>
          </a:ln>
        </p:spPr>
        <p:txBody>
          <a:bodyPr lIns="46800" rIns="46800" tIns="23400" bIns="23400">
            <a:noAutofit/>
          </a:bodyPr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buClr>
                <a:srgbClr val="000000"/>
              </a:buClr>
              <a:buFont typeface="Calibri Light"/>
              <a:buAutoNum type="arabicPeriod"/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2021. november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Előzetes környezetvédelmi Konzultációs eljárás                 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buClr>
                <a:srgbClr val="000000"/>
              </a:buClr>
              <a:buFont typeface="Calibri Light"/>
              <a:buAutoNum type="arabicPeriod"/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2022. MÁJUS             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ippc +körny. véd összevont eljárás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buClr>
                <a:srgbClr val="000000"/>
              </a:buClr>
              <a:buFont typeface="Calibri Light"/>
              <a:buAutoNum type="arabicPeriod"/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2022. MÁJUS                      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seveso eljárás lezárult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buClr>
                <a:srgbClr val="000000"/>
              </a:buClr>
              <a:buFont typeface="Calibri Light"/>
              <a:buAutoNum type="arabicPeriod"/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A technológia sajátosságaiból eredően döntő részben műszaki biztonsági hatósági eljárások lesznek, tűzvédelem, vízjogi eljárás, vasút hatósági elj. (MÁR LEZAJLOTT TERÜLET ELŐKÉSZÍTÉSHEZ)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buClr>
                <a:srgbClr val="000000"/>
              </a:buClr>
              <a:buFont typeface="Calibri Light"/>
              <a:buAutoNum type="arabicPeriod"/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További beruházási lépések az engedélyköteles tevékenységek megkezdésére az engedélyek rendelkezésre állásától függően 2022. MÁJUS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Tervezett próbaüzem megkezdése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2024. év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r>
              <a:rPr b="0" lang="hu-HU" sz="1400" spc="49" strike="noStrike" cap="all">
                <a:solidFill>
                  <a:srgbClr val="000000"/>
                </a:solidFill>
                <a:latin typeface="Molgroup Regular"/>
              </a:rPr>
              <a:t>Kereskedelmi tevékenység kezdése:                  2024.</a:t>
            </a: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zöveg helye 3"/>
          <p:cNvSpPr txBox="1"/>
          <p:nvPr/>
        </p:nvSpPr>
        <p:spPr>
          <a:xfrm>
            <a:off x="623520" y="2495520"/>
            <a:ext cx="10660320" cy="3621600"/>
          </a:xfrm>
          <a:prstGeom prst="rect">
            <a:avLst/>
          </a:prstGeom>
          <a:noFill/>
          <a:ln w="0">
            <a:noFill/>
          </a:ln>
        </p:spPr>
        <p:txBody>
          <a:bodyPr lIns="46800" rIns="46800" tIns="23400" bIns="23400">
            <a:noAutofit/>
          </a:bodyPr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r>
              <a:rPr b="0" lang="hu-HU" sz="12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2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2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endParaRPr b="0" lang="hu-HU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endParaRPr b="0" lang="hu-HU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9"/>
              </a:spcBef>
              <a:spcAft>
                <a:spcPts val="309"/>
              </a:spcAft>
              <a:tabLst>
                <a:tab algn="l" pos="0"/>
              </a:tabLst>
            </a:pPr>
            <a:r>
              <a:rPr b="0" lang="hu-HU" sz="12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0" lang="hu-HU" sz="1200" spc="49" strike="noStrike" cap="all">
                <a:solidFill>
                  <a:srgbClr val="000000"/>
                </a:solidFill>
                <a:latin typeface="Molgroup Regular"/>
              </a:rPr>
              <a:t>	</a:t>
            </a:r>
            <a:r>
              <a:rPr b="1" lang="hu-HU" sz="2400" spc="-1" strike="noStrike" cap="all">
                <a:solidFill>
                  <a:srgbClr val="e30018"/>
                </a:solidFill>
                <a:latin typeface="Molgroup Light"/>
              </a:rPr>
              <a:t>Köszönjük figyelmüket!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LibreOffice/7.1.4.2.N6$Windows_X86_64 LibreOffice_project/8607b75bf5ebb41e84d011f9d6a9f61aea3eec60</Application>
  <AppVersion>15.0000</AppVersion>
  <Words>453</Words>
  <Paragraphs>81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2022-04-26T06:34:21Z</dcterms:created>
  <dc:creator>Raisz Csaba (MOL Nyrt.)</dc:creator>
  <dc:description/>
  <dc:language>hu-HU</dc:language>
  <cp:lastModifiedBy>Tömösváry Anikó Dr. (MOL Nyrt.)</cp:lastModifiedBy>
  <dcterms:modified xsi:type="dcterms:W3CDTF">2022-05-10T08:23:48Z</dcterms:modified>
  <cp:revision>22</cp:revision>
  <dc:subject/>
  <dc:title>PowerPoint-bemutató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Szélesvásznú</vt:lpwstr>
  </property>
  <property fmtid="{D5CDD505-2E9C-101B-9397-08002B2CF9AE}" pid="3" name="Slides">
    <vt:i4>6</vt:i4>
  </property>
</Properties>
</file>