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</p:sldIdLst>
  <p:sldSz cx="12192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anchor="b">
            <a:noAutofit/>
          </a:bodyPr>
          <a:p>
            <a:pPr algn="ctr">
              <a:lnSpc>
                <a:spcPct val="90000"/>
              </a:lnSpc>
            </a:pPr>
            <a:r>
              <a:rPr b="0" lang="hu-HU" sz="6000" spc="-1" strike="noStrike">
                <a:solidFill>
                  <a:srgbClr val="000000"/>
                </a:solidFill>
                <a:latin typeface="Calibri Light"/>
              </a:rPr>
              <a:t>Mintacím szerkesztése</a:t>
            </a:r>
            <a:endParaRPr b="0" lang="hu-HU" sz="6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88780A02-C65D-44C4-9D55-1B92535995AF}" type="datetime">
              <a:rPr b="0" lang="hu-HU" sz="1200" spc="-1" strike="noStrike">
                <a:solidFill>
                  <a:srgbClr val="8b8b8b"/>
                </a:solidFill>
                <a:latin typeface="Calibri"/>
              </a:rPr>
              <a:t>2022. 04. 29.</a:t>
            </a:fld>
            <a:endParaRPr b="0" lang="hu-HU" sz="12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hu-HU" sz="2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E996F08A-A45D-4A4A-A6E2-DA6F1D9426AD}" type="slidenum">
              <a:rPr b="0" lang="hu-HU" sz="1200" spc="-1" strike="noStrike">
                <a:solidFill>
                  <a:srgbClr val="8b8b8b"/>
                </a:solidFill>
                <a:latin typeface="Calibri"/>
              </a:rPr>
              <a:t>&lt;szám&gt;</a:t>
            </a:fld>
            <a:endParaRPr b="0" lang="hu-HU" sz="12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800" spc="-1" strike="noStrike">
                <a:solidFill>
                  <a:srgbClr val="000000"/>
                </a:solidFill>
                <a:latin typeface="Calibri"/>
              </a:rPr>
              <a:t>Vázlatszöveg formátumának szerkesztése</a:t>
            </a:r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u-HU" sz="2000" spc="-1" strike="noStrike">
                <a:solidFill>
                  <a:srgbClr val="000000"/>
                </a:solidFill>
                <a:latin typeface="Calibri"/>
              </a:rPr>
              <a:t>Második vázlatszint</a:t>
            </a:r>
            <a:endParaRPr b="0" lang="hu-HU" sz="20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pc="-1" strike="noStrike">
                <a:solidFill>
                  <a:srgbClr val="000000"/>
                </a:solidFill>
                <a:latin typeface="Calibri"/>
              </a:rPr>
              <a:t>Harmadik vázlatszint</a:t>
            </a:r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u-HU" sz="1800" spc="-1" strike="noStrike">
                <a:solidFill>
                  <a:srgbClr val="000000"/>
                </a:solidFill>
                <a:latin typeface="Calibri"/>
              </a:rPr>
              <a:t>Negyedik vázlatszint</a:t>
            </a:r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000" spc="-1" strike="noStrike">
                <a:solidFill>
                  <a:srgbClr val="000000"/>
                </a:solidFill>
                <a:latin typeface="Calibri"/>
              </a:rPr>
              <a:t>Ötödik vázlatszint</a:t>
            </a:r>
            <a:endParaRPr b="0" lang="hu-HU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000" spc="-1" strike="noStrike">
                <a:solidFill>
                  <a:srgbClr val="000000"/>
                </a:solidFill>
                <a:latin typeface="Calibri"/>
              </a:rPr>
              <a:t>Hatodik vázlatszint</a:t>
            </a:r>
            <a:endParaRPr b="0" lang="hu-HU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000" spc="-1" strike="noStrike">
                <a:solidFill>
                  <a:srgbClr val="000000"/>
                </a:solidFill>
                <a:latin typeface="Calibri"/>
              </a:rPr>
              <a:t>Hetedik vázlatszint</a:t>
            </a:r>
            <a:endParaRPr b="0" lang="hu-H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481D3FDB-FAE7-498C-9F63-6C6554A2C4C0}" type="datetime">
              <a:rPr b="0" lang="hu-HU" sz="1200" spc="-1" strike="noStrike">
                <a:solidFill>
                  <a:srgbClr val="8b8b8b"/>
                </a:solidFill>
                <a:latin typeface="Calibri"/>
              </a:rPr>
              <a:t>2022. 04. 29.</a:t>
            </a:fld>
            <a:endParaRPr b="0" lang="hu-HU" sz="1200" spc="-1" strike="noStrike">
              <a:latin typeface="Times New Roman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hu-HU" sz="2400" spc="-1" strike="noStrike"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39607E06-5227-409D-B2D5-D29F5469C89A}" type="slidenum">
              <a:rPr b="0" lang="hu-HU" sz="1200" spc="-1" strike="noStrike">
                <a:solidFill>
                  <a:srgbClr val="8b8b8b"/>
                </a:solidFill>
                <a:latin typeface="Calibri"/>
              </a:rPr>
              <a:t>&lt;szám&gt;</a:t>
            </a:fld>
            <a:endParaRPr b="0" lang="hu-HU" sz="1200" spc="-1" strike="noStrike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hu-HU" sz="1800" spc="-1" strike="noStrike">
                <a:solidFill>
                  <a:srgbClr val="000000"/>
                </a:solidFill>
                <a:latin typeface="Calibri"/>
              </a:rPr>
              <a:t>Címszöveg formátumának szerkesztése</a:t>
            </a:r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800" spc="-1" strike="noStrike">
                <a:solidFill>
                  <a:srgbClr val="000000"/>
                </a:solidFill>
                <a:latin typeface="Calibri"/>
              </a:rPr>
              <a:t>Vázlatszöveg formátumának szerkesztése</a:t>
            </a:r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u-HU" sz="2000" spc="-1" strike="noStrike">
                <a:solidFill>
                  <a:srgbClr val="000000"/>
                </a:solidFill>
                <a:latin typeface="Calibri"/>
              </a:rPr>
              <a:t>Második vázlatszint</a:t>
            </a:r>
            <a:endParaRPr b="0" lang="hu-HU" sz="20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pc="-1" strike="noStrike">
                <a:solidFill>
                  <a:srgbClr val="000000"/>
                </a:solidFill>
                <a:latin typeface="Calibri"/>
              </a:rPr>
              <a:t>Harmadik vázlatszint</a:t>
            </a:r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u-HU" sz="1800" spc="-1" strike="noStrike">
                <a:solidFill>
                  <a:srgbClr val="000000"/>
                </a:solidFill>
                <a:latin typeface="Calibri"/>
              </a:rPr>
              <a:t>Negyedik vázlatszint</a:t>
            </a:r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000" spc="-1" strike="noStrike">
                <a:solidFill>
                  <a:srgbClr val="000000"/>
                </a:solidFill>
                <a:latin typeface="Calibri"/>
              </a:rPr>
              <a:t>Ötödik vázlatszint</a:t>
            </a:r>
            <a:endParaRPr b="0" lang="hu-HU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000" spc="-1" strike="noStrike">
                <a:solidFill>
                  <a:srgbClr val="000000"/>
                </a:solidFill>
                <a:latin typeface="Calibri"/>
              </a:rPr>
              <a:t>Hatodik vázlatszint</a:t>
            </a:r>
            <a:endParaRPr b="0" lang="hu-HU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000" spc="-1" strike="noStrike">
                <a:solidFill>
                  <a:srgbClr val="000000"/>
                </a:solidFill>
                <a:latin typeface="Calibri"/>
              </a:rPr>
              <a:t>Hetedik vázlatszint</a:t>
            </a:r>
            <a:endParaRPr b="0" lang="hu-H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ím 1"/>
          <p:cNvSpPr txBox="1"/>
          <p:nvPr/>
        </p:nvSpPr>
        <p:spPr>
          <a:xfrm>
            <a:off x="1523880" y="126000"/>
            <a:ext cx="9143640" cy="33836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rmAutofit/>
          </a:bodyPr>
          <a:p>
            <a:pPr algn="ctr">
              <a:lnSpc>
                <a:spcPct val="115000"/>
              </a:lnSpc>
              <a:spcAft>
                <a:spcPts val="799"/>
              </a:spcAft>
            </a:pPr>
            <a:r>
              <a:rPr b="1" lang="hu-HU" sz="3200" spc="199" strike="noStrike" cap="small">
                <a:solidFill>
                  <a:srgbClr val="000000"/>
                </a:solidFill>
                <a:latin typeface="Times New Roman"/>
                <a:ea typeface="SimSun"/>
              </a:rPr>
              <a:t>Környezetvédelmi hatásvizsgálat</a:t>
            </a:r>
            <a:br/>
            <a:r>
              <a:rPr b="1" lang="hu-HU" sz="3200" spc="199" strike="noStrike" cap="small">
                <a:solidFill>
                  <a:srgbClr val="000000"/>
                </a:solidFill>
                <a:latin typeface="Times New Roman"/>
                <a:ea typeface="SimSun"/>
              </a:rPr>
              <a:t>Igrici II. – kavics, homok, agyag</a:t>
            </a:r>
            <a:br/>
            <a:r>
              <a:rPr b="1" lang="hu-HU" sz="3200" spc="199" strike="noStrike" cap="small">
                <a:solidFill>
                  <a:srgbClr val="000000"/>
                </a:solidFill>
                <a:latin typeface="Times New Roman"/>
                <a:ea typeface="SimSun"/>
              </a:rPr>
              <a:t>védnevű bányatelken végzett bányászati tevékenységre</a:t>
            </a:r>
            <a:br/>
            <a:endParaRPr b="0" lang="hu-H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Alcím 2"/>
          <p:cNvSpPr txBox="1"/>
          <p:nvPr/>
        </p:nvSpPr>
        <p:spPr>
          <a:xfrm>
            <a:off x="1523880" y="3602160"/>
            <a:ext cx="9143640" cy="165528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p>
            <a:pPr algn="ctr">
              <a:lnSpc>
                <a:spcPct val="107000"/>
              </a:lnSpc>
              <a:spcBef>
                <a:spcPts val="1001"/>
              </a:spcBef>
              <a:spcAft>
                <a:spcPts val="799"/>
              </a:spcAft>
              <a:tabLst>
                <a:tab algn="l" pos="0"/>
              </a:tabLst>
            </a:pPr>
            <a:r>
              <a:rPr b="1" lang="hu-HU" sz="1900" spc="-1" strike="noStrike">
                <a:solidFill>
                  <a:srgbClr val="333333"/>
                </a:solidFill>
                <a:latin typeface="Times New Roman"/>
                <a:ea typeface="Times New Roman"/>
              </a:rPr>
              <a:t>LISZTES TRANS Fuvarozó Egyéni Cég</a:t>
            </a:r>
            <a:endParaRPr b="0" lang="hu-HU" sz="1900" spc="-1" strike="noStrike">
              <a:latin typeface="Arial"/>
            </a:endParaRPr>
          </a:p>
          <a:p>
            <a:pPr algn="ctr">
              <a:lnSpc>
                <a:spcPct val="107000"/>
              </a:lnSpc>
              <a:spcBef>
                <a:spcPts val="1001"/>
              </a:spcBef>
              <a:spcAft>
                <a:spcPts val="799"/>
              </a:spcAft>
              <a:tabLst>
                <a:tab algn="l" pos="0"/>
              </a:tabLst>
            </a:pPr>
            <a:r>
              <a:rPr b="0" lang="hu-HU" sz="1900" spc="-1" strike="noStrike">
                <a:solidFill>
                  <a:srgbClr val="333333"/>
                </a:solidFill>
                <a:latin typeface="Times New Roman"/>
                <a:ea typeface="Times New Roman"/>
              </a:rPr>
              <a:t>4100 Berettyóújfalu</a:t>
            </a:r>
            <a:endParaRPr b="0" lang="hu-HU" sz="1900" spc="-1" strike="noStrike">
              <a:latin typeface="Arial"/>
            </a:endParaRPr>
          </a:p>
          <a:p>
            <a:pPr algn="ctr">
              <a:lnSpc>
                <a:spcPct val="107000"/>
              </a:lnSpc>
              <a:spcBef>
                <a:spcPts val="1001"/>
              </a:spcBef>
              <a:spcAft>
                <a:spcPts val="799"/>
              </a:spcAft>
              <a:tabLst>
                <a:tab algn="l" pos="0"/>
              </a:tabLst>
            </a:pPr>
            <a:r>
              <a:rPr b="0" lang="hu-HU" sz="1900" spc="-1" strike="noStrike">
                <a:solidFill>
                  <a:srgbClr val="333333"/>
                </a:solidFill>
                <a:latin typeface="Times New Roman"/>
                <a:ea typeface="Times New Roman"/>
              </a:rPr>
              <a:t>Nyárfa utca 10.</a:t>
            </a:r>
            <a:endParaRPr b="0" lang="hu-HU" sz="1900" spc="-1" strike="noStrike">
              <a:latin typeface="Arial"/>
            </a:endParaRPr>
          </a:p>
          <a:p>
            <a:pPr algn="ctr">
              <a:lnSpc>
                <a:spcPct val="107000"/>
              </a:lnSpc>
              <a:spcBef>
                <a:spcPts val="1001"/>
              </a:spcBef>
              <a:spcAft>
                <a:spcPts val="799"/>
              </a:spcAft>
              <a:tabLst>
                <a:tab algn="l" pos="0"/>
              </a:tabLst>
            </a:pPr>
            <a:endParaRPr b="0" lang="hu-HU" sz="1900" spc="-1" strike="noStrike">
              <a:latin typeface="Arial"/>
            </a:endParaRPr>
          </a:p>
          <a:p>
            <a:pPr algn="ctr">
              <a:lnSpc>
                <a:spcPct val="107000"/>
              </a:lnSpc>
              <a:spcBef>
                <a:spcPts val="1001"/>
              </a:spcBef>
              <a:spcAft>
                <a:spcPts val="799"/>
              </a:spcAft>
              <a:tabLst>
                <a:tab algn="l" pos="0"/>
              </a:tabLst>
            </a:pPr>
            <a:endParaRPr b="0" lang="hu-HU" sz="1900" spc="-1" strike="noStrike">
              <a:latin typeface="Arial"/>
            </a:endParaRPr>
          </a:p>
          <a:p>
            <a:pPr algn="ctr">
              <a:lnSpc>
                <a:spcPct val="107000"/>
              </a:lnSpc>
              <a:spcBef>
                <a:spcPts val="1001"/>
              </a:spcBef>
              <a:spcAft>
                <a:spcPts val="799"/>
              </a:spcAft>
              <a:tabLst>
                <a:tab algn="l" pos="0"/>
              </a:tabLst>
            </a:pPr>
            <a:endParaRPr b="0" lang="hu-HU" sz="1900" spc="-1" strike="noStrike">
              <a:latin typeface="Arial"/>
            </a:endParaRPr>
          </a:p>
          <a:p>
            <a:pPr algn="ctr">
              <a:lnSpc>
                <a:spcPct val="107000"/>
              </a:lnSpc>
              <a:spcBef>
                <a:spcPts val="1001"/>
              </a:spcBef>
              <a:spcAft>
                <a:spcPts val="799"/>
              </a:spcAft>
              <a:tabLst>
                <a:tab algn="l" pos="0"/>
              </a:tabLst>
            </a:pPr>
            <a:endParaRPr b="0" lang="hu-HU" sz="1900" spc="-1" strike="noStrike">
              <a:latin typeface="Arial"/>
            </a:endParaRPr>
          </a:p>
          <a:p>
            <a:pPr algn="ctr">
              <a:lnSpc>
                <a:spcPct val="107000"/>
              </a:lnSpc>
              <a:spcBef>
                <a:spcPts val="1001"/>
              </a:spcBef>
              <a:spcAft>
                <a:spcPts val="799"/>
              </a:spcAft>
              <a:tabLst>
                <a:tab algn="l" pos="0"/>
              </a:tabLst>
            </a:pPr>
            <a:endParaRPr b="0" lang="hu-HU" sz="1900" spc="-1" strike="noStrike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hu-HU" sz="19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zövegdoboz 2"/>
          <p:cNvSpPr/>
          <p:nvPr/>
        </p:nvSpPr>
        <p:spPr>
          <a:xfrm>
            <a:off x="556920" y="1082520"/>
            <a:ext cx="11245680" cy="4260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15000"/>
              </a:lnSpc>
              <a:spcAft>
                <a:spcPts val="799"/>
              </a:spcAft>
            </a:pPr>
            <a:r>
              <a:rPr b="0" lang="hu-HU" sz="1800" spc="-1" strike="noStrike">
                <a:solidFill>
                  <a:srgbClr val="000000"/>
                </a:solidFill>
                <a:latin typeface="Times New Roman"/>
                <a:ea typeface="SimSun"/>
              </a:rPr>
              <a:t>A Magyar Bányászati és Földtani Szolgálat MBFSZ-HATOSAG/3504-44/2021. számú határozata alapján az </a:t>
            </a:r>
            <a:endParaRPr b="0" lang="hu-HU" sz="1800" spc="-1" strike="noStrike">
              <a:latin typeface="Arial"/>
            </a:endParaRPr>
          </a:p>
          <a:p>
            <a:pPr algn="ctr">
              <a:lnSpc>
                <a:spcPct val="115000"/>
              </a:lnSpc>
              <a:spcAft>
                <a:spcPts val="799"/>
              </a:spcAft>
            </a:pPr>
            <a:endParaRPr b="0" lang="hu-HU" sz="1800" spc="-1" strike="noStrike">
              <a:latin typeface="Arial"/>
            </a:endParaRPr>
          </a:p>
          <a:p>
            <a:pPr algn="ctr">
              <a:lnSpc>
                <a:spcPct val="115000"/>
              </a:lnSpc>
              <a:spcAft>
                <a:spcPts val="799"/>
              </a:spcAft>
            </a:pPr>
            <a:r>
              <a:rPr b="1" lang="hu-HU" sz="2400" spc="-1" strike="noStrike">
                <a:solidFill>
                  <a:srgbClr val="000000"/>
                </a:solidFill>
                <a:latin typeface="Times New Roman"/>
                <a:ea typeface="SimSun"/>
              </a:rPr>
              <a:t>„</a:t>
            </a:r>
            <a:r>
              <a:rPr b="1" lang="hu-HU" sz="2400" spc="-1" strike="noStrike">
                <a:solidFill>
                  <a:srgbClr val="000000"/>
                </a:solidFill>
                <a:latin typeface="Times New Roman"/>
                <a:ea typeface="SimSun"/>
              </a:rPr>
              <a:t>Igrici II. – kavics, homok, agyag”</a:t>
            </a:r>
            <a:r>
              <a:rPr b="1" lang="hu-HU" sz="1800" spc="-1" strike="noStrike">
                <a:solidFill>
                  <a:srgbClr val="000000"/>
                </a:solidFill>
                <a:latin typeface="Times New Roman"/>
                <a:ea typeface="SimSun"/>
              </a:rPr>
              <a:t> </a:t>
            </a:r>
            <a:endParaRPr b="0" lang="hu-HU" sz="1800" spc="-1" strike="noStrike">
              <a:latin typeface="Arial"/>
            </a:endParaRPr>
          </a:p>
          <a:p>
            <a:pPr algn="ctr">
              <a:lnSpc>
                <a:spcPct val="115000"/>
              </a:lnSpc>
              <a:spcAft>
                <a:spcPts val="799"/>
              </a:spcAft>
            </a:pPr>
            <a:r>
              <a:rPr b="0" lang="hu-HU" sz="1800" spc="-1" strike="noStrike">
                <a:solidFill>
                  <a:srgbClr val="000000"/>
                </a:solidFill>
                <a:latin typeface="Times New Roman"/>
                <a:ea typeface="SimSun"/>
              </a:rPr>
              <a:t>védnevű bányatelek bányászati jogosultja.</a:t>
            </a:r>
            <a:endParaRPr b="0" lang="hu-HU" sz="1800" spc="-1" strike="noStrike">
              <a:latin typeface="Arial"/>
            </a:endParaRPr>
          </a:p>
          <a:p>
            <a:pPr marL="1798200" indent="-1340640" algn="ctr">
              <a:lnSpc>
                <a:spcPct val="115000"/>
              </a:lnSpc>
              <a:spcAft>
                <a:spcPts val="799"/>
              </a:spcAft>
              <a:tabLst>
                <a:tab algn="l" pos="0"/>
              </a:tabLst>
            </a:pPr>
            <a:endParaRPr b="0" lang="hu-HU" sz="1800" spc="-1" strike="noStrike">
              <a:latin typeface="Arial"/>
            </a:endParaRPr>
          </a:p>
          <a:p>
            <a:pPr marL="1798200" indent="-1340640" algn="ctr">
              <a:lnSpc>
                <a:spcPct val="115000"/>
              </a:lnSpc>
              <a:spcAft>
                <a:spcPts val="799"/>
              </a:spcAft>
              <a:tabLst>
                <a:tab algn="l" pos="0"/>
              </a:tabLst>
            </a:pPr>
            <a:r>
              <a:rPr b="0" lang="hu-HU" sz="18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Neve: </a:t>
            </a:r>
            <a:r>
              <a:rPr b="0" lang="hu-HU" sz="18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	</a:t>
            </a:r>
            <a:r>
              <a:rPr b="0" lang="hu-HU" sz="18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Lisztes Trans Fuvarozó Egyéni Cég </a:t>
            </a:r>
            <a:endParaRPr b="0" lang="hu-HU" sz="1800" spc="-1" strike="noStrike">
              <a:latin typeface="Arial"/>
            </a:endParaRPr>
          </a:p>
          <a:p>
            <a:pPr marL="1798200" indent="-1340640" algn="ctr">
              <a:lnSpc>
                <a:spcPct val="115000"/>
              </a:lnSpc>
              <a:spcAft>
                <a:spcPts val="799"/>
              </a:spcAft>
              <a:tabLst>
                <a:tab algn="l" pos="0"/>
              </a:tabLst>
            </a:pPr>
            <a:r>
              <a:rPr b="0" lang="hu-HU" sz="18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Székhelye: </a:t>
            </a:r>
            <a:r>
              <a:rPr b="0" lang="hu-HU" sz="18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	</a:t>
            </a:r>
            <a:r>
              <a:rPr b="0" lang="hu-HU" sz="18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4100 Berettyóújfalu. Nyárfa u. 10. </a:t>
            </a:r>
            <a:endParaRPr b="0" lang="hu-HU" sz="1800" spc="-1" strike="noStrike">
              <a:latin typeface="Arial"/>
            </a:endParaRPr>
          </a:p>
          <a:p>
            <a:pPr marL="1798200" indent="-1340640" algn="ctr">
              <a:lnSpc>
                <a:spcPct val="115000"/>
              </a:lnSpc>
              <a:spcAft>
                <a:spcPts val="799"/>
              </a:spcAft>
              <a:tabLst>
                <a:tab algn="l" pos="0"/>
              </a:tabLst>
            </a:pPr>
            <a:endParaRPr b="0" lang="hu-HU" sz="1800" spc="-1" strike="noStrike">
              <a:latin typeface="Arial"/>
            </a:endParaRPr>
          </a:p>
          <a:p>
            <a:pPr marL="1798200" indent="-1340640" algn="ctr">
              <a:lnSpc>
                <a:spcPct val="115000"/>
              </a:lnSpc>
              <a:spcAft>
                <a:spcPts val="799"/>
              </a:spcAft>
              <a:tabLst>
                <a:tab algn="l" pos="0"/>
              </a:tabLst>
            </a:pPr>
            <a:endParaRPr b="0" lang="hu-HU" sz="1800" spc="-1" strike="noStrike">
              <a:latin typeface="Arial"/>
            </a:endParaRPr>
          </a:p>
          <a:p>
            <a:pPr marL="1798200" indent="-1340640" algn="ctr">
              <a:lnSpc>
                <a:spcPct val="115000"/>
              </a:lnSpc>
              <a:spcAft>
                <a:spcPts val="799"/>
              </a:spcAft>
              <a:tabLst>
                <a:tab algn="l" pos="0"/>
              </a:tabLst>
            </a:pPr>
            <a:endParaRPr b="0" lang="hu-H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zövegdoboz 4"/>
          <p:cNvSpPr/>
          <p:nvPr/>
        </p:nvSpPr>
        <p:spPr>
          <a:xfrm>
            <a:off x="1418760" y="987840"/>
            <a:ext cx="9017640" cy="43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just">
              <a:lnSpc>
                <a:spcPct val="115000"/>
              </a:lnSpc>
              <a:spcAft>
                <a:spcPts val="799"/>
              </a:spcAft>
            </a:pPr>
            <a:r>
              <a:rPr b="0" lang="hu-HU" sz="18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A bányatelek töréspontjainak koordinátái EOV rendszerben:</a:t>
            </a:r>
            <a:endParaRPr b="0" lang="hu-HU" sz="1800" spc="-1" strike="noStrike">
              <a:latin typeface="Arial"/>
            </a:endParaRPr>
          </a:p>
          <a:p>
            <a:pPr algn="just">
              <a:lnSpc>
                <a:spcPct val="115000"/>
              </a:lnSpc>
              <a:spcAft>
                <a:spcPts val="799"/>
              </a:spcAft>
            </a:pPr>
            <a:endParaRPr b="0" lang="hu-HU" sz="1800" spc="-1" strike="noStrike">
              <a:latin typeface="Arial"/>
            </a:endParaRPr>
          </a:p>
          <a:p>
            <a:pPr algn="just">
              <a:lnSpc>
                <a:spcPct val="115000"/>
              </a:lnSpc>
              <a:spcAft>
                <a:spcPts val="799"/>
              </a:spcAft>
            </a:pPr>
            <a:endParaRPr b="0" lang="hu-HU" sz="1800" spc="-1" strike="noStrike">
              <a:latin typeface="Arial"/>
            </a:endParaRPr>
          </a:p>
          <a:p>
            <a:pPr algn="just">
              <a:lnSpc>
                <a:spcPct val="115000"/>
              </a:lnSpc>
              <a:spcAft>
                <a:spcPts val="799"/>
              </a:spcAft>
            </a:pPr>
            <a:endParaRPr b="0" lang="hu-HU" sz="1800" spc="-1" strike="noStrike">
              <a:latin typeface="Arial"/>
            </a:endParaRPr>
          </a:p>
          <a:p>
            <a:pPr algn="just">
              <a:lnSpc>
                <a:spcPct val="115000"/>
              </a:lnSpc>
              <a:spcAft>
                <a:spcPts val="799"/>
              </a:spcAft>
            </a:pPr>
            <a:endParaRPr b="0" lang="hu-HU" sz="1800" spc="-1" strike="noStrike">
              <a:latin typeface="Arial"/>
            </a:endParaRPr>
          </a:p>
          <a:p>
            <a:pPr algn="just">
              <a:lnSpc>
                <a:spcPct val="115000"/>
              </a:lnSpc>
              <a:spcAft>
                <a:spcPts val="799"/>
              </a:spcAft>
            </a:pPr>
            <a:endParaRPr b="0" lang="hu-HU" sz="1800" spc="-1" strike="noStrike">
              <a:latin typeface="Arial"/>
            </a:endParaRPr>
          </a:p>
          <a:p>
            <a:pPr>
              <a:lnSpc>
                <a:spcPct val="115000"/>
              </a:lnSpc>
            </a:pPr>
            <a:r>
              <a:rPr b="0" lang="hu-HU" sz="18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Fedőlapja: +101,50 mBf.</a:t>
            </a:r>
            <a:endParaRPr b="0" lang="hu-HU" sz="1800" spc="-1" strike="noStrike">
              <a:latin typeface="Arial"/>
            </a:endParaRPr>
          </a:p>
          <a:p>
            <a:pPr>
              <a:lnSpc>
                <a:spcPct val="115000"/>
              </a:lnSpc>
            </a:pPr>
            <a:r>
              <a:rPr b="0" lang="hu-HU" sz="18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Alaplapja: +79.90 mBf.</a:t>
            </a:r>
            <a:endParaRPr b="0" lang="hu-HU" sz="1800" spc="-1" strike="noStrike">
              <a:latin typeface="Arial"/>
            </a:endParaRPr>
          </a:p>
          <a:p>
            <a:pPr>
              <a:lnSpc>
                <a:spcPct val="115000"/>
              </a:lnSpc>
            </a:pPr>
            <a:r>
              <a:rPr b="0" lang="hu-HU" sz="18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Területe: 24 ha 9988.9 m</a:t>
            </a:r>
            <a:r>
              <a:rPr b="0" lang="hu-HU" sz="1800" spc="-1" strike="noStrike" baseline="30000">
                <a:solidFill>
                  <a:srgbClr val="000000"/>
                </a:solidFill>
                <a:latin typeface="Times New Roman"/>
                <a:ea typeface="Times New Roman"/>
              </a:rPr>
              <a:t>2</a:t>
            </a:r>
            <a:r>
              <a:rPr b="0" lang="hu-HU" sz="18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endParaRPr b="0" lang="hu-HU" sz="1800" spc="-1" strike="noStrike">
              <a:latin typeface="Arial"/>
            </a:endParaRPr>
          </a:p>
          <a:p>
            <a:pPr>
              <a:lnSpc>
                <a:spcPct val="115000"/>
              </a:lnSpc>
            </a:pPr>
            <a:r>
              <a:rPr b="0" lang="hu-HU" sz="1800" spc="-1" strike="noStrike">
                <a:solidFill>
                  <a:srgbClr val="000000"/>
                </a:solidFill>
                <a:latin typeface="Times New Roman"/>
                <a:ea typeface="SimSun"/>
              </a:rPr>
              <a:t>A bányatelket megtestesítő területrészletek helyrajzi számai a következők: </a:t>
            </a:r>
            <a:endParaRPr b="0" lang="hu-HU" sz="1800" spc="-1" strike="noStrike">
              <a:latin typeface="Arial"/>
            </a:endParaRPr>
          </a:p>
          <a:p>
            <a:pPr>
              <a:lnSpc>
                <a:spcPct val="115000"/>
              </a:lnSpc>
            </a:pPr>
            <a:r>
              <a:rPr b="0" lang="hu-HU" sz="1800" spc="-1" strike="noStrike">
                <a:solidFill>
                  <a:srgbClr val="000000"/>
                </a:solidFill>
                <a:latin typeface="Times New Roman"/>
                <a:ea typeface="Calibri"/>
              </a:rPr>
              <a:t>050/2, 050/12 és 050/13</a:t>
            </a:r>
            <a:r>
              <a:rPr b="0" lang="hu-HU" sz="1800" spc="-1" strike="noStrike">
                <a:solidFill>
                  <a:srgbClr val="000000"/>
                </a:solidFill>
                <a:latin typeface="Times New Roman"/>
                <a:ea typeface="SimSun"/>
              </a:rPr>
              <a:t> hrsz.</a:t>
            </a:r>
            <a:endParaRPr b="0" lang="hu-HU" sz="1800" spc="-1" strike="noStrike">
              <a:latin typeface="Arial"/>
            </a:endParaRPr>
          </a:p>
          <a:p>
            <a:pPr algn="just">
              <a:lnSpc>
                <a:spcPct val="115000"/>
              </a:lnSpc>
              <a:spcAft>
                <a:spcPts val="799"/>
              </a:spcAft>
            </a:pPr>
            <a:endParaRPr b="0" lang="hu-HU" sz="1800" spc="-1" strike="noStrike">
              <a:latin typeface="Arial"/>
            </a:endParaRPr>
          </a:p>
        </p:txBody>
      </p:sp>
      <p:graphicFrame>
        <p:nvGraphicFramePr>
          <p:cNvPr id="86" name="Táblázat 5"/>
          <p:cNvGraphicFramePr/>
          <p:nvPr/>
        </p:nvGraphicFramePr>
        <p:xfrm>
          <a:off x="1647360" y="1460880"/>
          <a:ext cx="7832520" cy="1148760"/>
        </p:xfrm>
        <a:graphic>
          <a:graphicData uri="http://schemas.openxmlformats.org/drawingml/2006/table">
            <a:tbl>
              <a:tblPr/>
              <a:tblGrid>
                <a:gridCol w="2088360"/>
                <a:gridCol w="1705680"/>
                <a:gridCol w="1915200"/>
                <a:gridCol w="2123280"/>
              </a:tblGrid>
              <a:tr h="31572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1" lang="hu-HU" sz="18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Töréspont száma</a:t>
                      </a:r>
                      <a:endParaRPr b="0" lang="hu-HU" sz="18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1" lang="hu-HU" sz="18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Y (m)</a:t>
                      </a:r>
                      <a:endParaRPr b="0" lang="hu-HU" sz="18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1" lang="hu-HU" sz="18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X (m)</a:t>
                      </a:r>
                      <a:endParaRPr b="0" lang="hu-HU" sz="18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1" lang="hu-HU" sz="18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Z (mBf)</a:t>
                      </a:r>
                      <a:endParaRPr b="0" lang="hu-HU" sz="18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93760"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hu-HU" sz="18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1.</a:t>
                      </a:r>
                      <a:endParaRPr b="0" lang="hu-HU" sz="18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hu-HU" sz="18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787712.75</a:t>
                      </a:r>
                      <a:endParaRPr b="0" lang="hu-HU" sz="18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hu-HU" sz="18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283238.57</a:t>
                      </a:r>
                      <a:endParaRPr b="0" lang="hu-HU" sz="18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hu-HU" sz="18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100.00</a:t>
                      </a:r>
                      <a:endParaRPr b="0" lang="hu-HU" sz="18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93760"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hu-HU" sz="18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2.</a:t>
                      </a:r>
                      <a:endParaRPr b="0" lang="hu-HU" sz="18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hu-HU" sz="18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787181.21</a:t>
                      </a:r>
                      <a:endParaRPr b="0" lang="hu-HU" sz="18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hu-HU" sz="18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283249.13</a:t>
                      </a:r>
                      <a:endParaRPr b="0" lang="hu-HU" sz="18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hu-HU" sz="18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97.80</a:t>
                      </a:r>
                      <a:endParaRPr b="0" lang="hu-HU" sz="18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93760"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hu-HU" sz="18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3.</a:t>
                      </a:r>
                      <a:endParaRPr b="0" lang="hu-HU" sz="18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hu-HU" sz="18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786882.43</a:t>
                      </a:r>
                      <a:endParaRPr b="0" lang="hu-HU" sz="18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hu-HU" sz="18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283563.77</a:t>
                      </a:r>
                      <a:endParaRPr b="0" lang="hu-HU" sz="18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hu-HU" sz="18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98.20</a:t>
                      </a:r>
                      <a:endParaRPr b="0" lang="hu-HU" sz="18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93760"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hu-HU" sz="18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4.</a:t>
                      </a:r>
                      <a:endParaRPr b="0" lang="hu-HU" sz="18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hu-HU" sz="18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787146.11</a:t>
                      </a:r>
                      <a:endParaRPr b="0" lang="hu-HU" sz="18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hu-HU" sz="18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283668.48</a:t>
                      </a:r>
                      <a:endParaRPr b="0" lang="hu-HU" sz="18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hu-HU" sz="18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98.00</a:t>
                      </a:r>
                      <a:endParaRPr b="0" lang="hu-HU" sz="18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93760"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hu-HU" sz="18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5.</a:t>
                      </a:r>
                      <a:endParaRPr b="0" lang="hu-HU" sz="18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hu-HU" sz="18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787726.18</a:t>
                      </a:r>
                      <a:endParaRPr b="0" lang="hu-HU" sz="18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hu-HU" sz="18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283516.39</a:t>
                      </a:r>
                      <a:endParaRPr b="0" lang="hu-HU" sz="18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hu-HU" sz="18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97.00</a:t>
                      </a:r>
                      <a:endParaRPr b="0" lang="hu-HU" sz="18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Kép 1" descr=""/>
          <p:cNvPicPr/>
          <p:nvPr/>
        </p:nvPicPr>
        <p:blipFill>
          <a:blip r:embed="rId1"/>
          <a:stretch/>
        </p:blipFill>
        <p:spPr>
          <a:xfrm>
            <a:off x="2469960" y="1190520"/>
            <a:ext cx="7030440" cy="4552920"/>
          </a:xfrm>
          <a:prstGeom prst="rect">
            <a:avLst/>
          </a:prstGeom>
          <a:ln w="0">
            <a:noFill/>
          </a:ln>
        </p:spPr>
      </p:pic>
      <p:pic>
        <p:nvPicPr>
          <p:cNvPr id="88" name="Kép 7" descr=""/>
          <p:cNvPicPr/>
          <p:nvPr/>
        </p:nvPicPr>
        <p:blipFill>
          <a:blip r:embed="rId2"/>
          <a:stretch/>
        </p:blipFill>
        <p:spPr>
          <a:xfrm>
            <a:off x="4712760" y="5743800"/>
            <a:ext cx="2544840" cy="630360"/>
          </a:xfrm>
          <a:prstGeom prst="rect">
            <a:avLst/>
          </a:prstGeom>
          <a:ln w="0">
            <a:noFill/>
          </a:ln>
        </p:spPr>
      </p:pic>
      <p:sp>
        <p:nvSpPr>
          <p:cNvPr id="89" name="Szövegdoboz 13"/>
          <p:cNvSpPr/>
          <p:nvPr/>
        </p:nvSpPr>
        <p:spPr>
          <a:xfrm>
            <a:off x="4908240" y="636480"/>
            <a:ext cx="1702440" cy="405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15000"/>
              </a:lnSpc>
              <a:spcAft>
                <a:spcPts val="799"/>
              </a:spcAft>
            </a:pPr>
            <a:r>
              <a:rPr b="0" lang="hu-HU" sz="18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Átnézeti térkép</a:t>
            </a:r>
            <a:endParaRPr b="0" lang="hu-H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zövegdoboz 4"/>
          <p:cNvSpPr/>
          <p:nvPr/>
        </p:nvSpPr>
        <p:spPr>
          <a:xfrm>
            <a:off x="1250640" y="874800"/>
            <a:ext cx="8849520" cy="3853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just">
              <a:lnSpc>
                <a:spcPct val="115000"/>
              </a:lnSpc>
              <a:spcAft>
                <a:spcPts val="799"/>
              </a:spcAft>
              <a:tabLst>
                <a:tab algn="l" pos="1530360"/>
              </a:tabLst>
            </a:pPr>
            <a:r>
              <a:rPr b="1" lang="hu-HU" sz="1800" spc="-1" strike="noStrike">
                <a:solidFill>
                  <a:srgbClr val="000000"/>
                </a:solidFill>
                <a:latin typeface="Times New Roman"/>
                <a:ea typeface="SimSun"/>
              </a:rPr>
              <a:t>A bányaművelés technológiáinak ismertetése</a:t>
            </a:r>
            <a:endParaRPr b="0" lang="hu-HU" sz="1800" spc="-1" strike="noStrike">
              <a:latin typeface="Arial"/>
            </a:endParaRPr>
          </a:p>
          <a:p>
            <a:pPr algn="just">
              <a:lnSpc>
                <a:spcPct val="115000"/>
              </a:lnSpc>
              <a:spcAft>
                <a:spcPts val="799"/>
              </a:spcAft>
              <a:tabLst>
                <a:tab algn="l" pos="1530360"/>
              </a:tabLst>
            </a:pPr>
            <a:r>
              <a:rPr b="1" lang="hu-HU" sz="18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Tervezett művelési rendszer: </a:t>
            </a:r>
            <a:r>
              <a:rPr b="0" lang="hu-HU" sz="18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sekély mélységű külfejtés, haladó rézsűfalas művelési rendszer, víz alóli kotrás alkalmazásával. </a:t>
            </a:r>
            <a:endParaRPr b="0" lang="hu-HU" sz="1800" spc="-1" strike="noStrike">
              <a:latin typeface="Arial"/>
            </a:endParaRPr>
          </a:p>
          <a:p>
            <a:pPr algn="just">
              <a:lnSpc>
                <a:spcPct val="115000"/>
              </a:lnSpc>
              <a:spcAft>
                <a:spcPts val="799"/>
              </a:spcAft>
              <a:tabLst>
                <a:tab algn="l" pos="1530360"/>
              </a:tabLst>
            </a:pPr>
            <a:endParaRPr b="0" lang="hu-HU" sz="1800" spc="-1" strike="noStrike">
              <a:latin typeface="Arial"/>
            </a:endParaRPr>
          </a:p>
          <a:p>
            <a:pPr algn="just">
              <a:lnSpc>
                <a:spcPct val="115000"/>
              </a:lnSpc>
              <a:spcAft>
                <a:spcPts val="799"/>
              </a:spcAft>
              <a:tabLst>
                <a:tab algn="l" pos="1530360"/>
              </a:tabLst>
            </a:pPr>
            <a:r>
              <a:rPr b="1" lang="hu-HU" sz="18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Fejtési mód: </a:t>
            </a:r>
            <a:r>
              <a:rPr b="0" lang="hu-HU" sz="1800" spc="-1" strike="noStrike">
                <a:solidFill>
                  <a:srgbClr val="000000"/>
                </a:solidFill>
                <a:latin typeface="Times New Roman"/>
                <a:ea typeface="SimSun"/>
              </a:rPr>
              <a:t>A művelés folyamán két szintet, egy letakarító és egy termelő szintet képeznek ki.</a:t>
            </a:r>
            <a:endParaRPr b="0" lang="hu-HU" sz="1800" spc="-1" strike="noStrike">
              <a:latin typeface="Arial"/>
            </a:endParaRPr>
          </a:p>
          <a:p>
            <a:pPr algn="just">
              <a:lnSpc>
                <a:spcPct val="115000"/>
              </a:lnSpc>
              <a:spcAft>
                <a:spcPts val="799"/>
              </a:spcAft>
              <a:tabLst>
                <a:tab algn="l" pos="1530360"/>
              </a:tabLst>
            </a:pPr>
            <a:r>
              <a:rPr b="0" lang="hu-HU" sz="1800" spc="-1" strike="noStrike">
                <a:solidFill>
                  <a:srgbClr val="000000"/>
                </a:solidFill>
                <a:latin typeface="Times New Roman"/>
                <a:ea typeface="SimSun"/>
              </a:rPr>
              <a:t>A bányaművelés az alábbi műveletekből tevődik össze:</a:t>
            </a:r>
            <a:endParaRPr b="0" lang="hu-HU" sz="1800" spc="-1" strike="noStrike">
              <a:latin typeface="Arial"/>
            </a:endParaRPr>
          </a:p>
          <a:p>
            <a:pPr algn="just">
              <a:lnSpc>
                <a:spcPct val="115000"/>
              </a:lnSpc>
              <a:spcAft>
                <a:spcPts val="799"/>
              </a:spcAft>
              <a:tabLst>
                <a:tab algn="l" pos="1530360"/>
              </a:tabLst>
            </a:pPr>
            <a:r>
              <a:rPr b="0" lang="hu-HU" sz="1800" spc="-1" strike="noStrike">
                <a:solidFill>
                  <a:srgbClr val="000000"/>
                </a:solidFill>
                <a:latin typeface="Times New Roman"/>
                <a:ea typeface="SimSun"/>
              </a:rPr>
              <a:t>LETAKARÍTÁS - JÖVESZTÉS - ÜZEMI SZÁLLÍTÁS - FELDOLGOZÁS - RAKODÁS - SZÁLLÍTÁS – TÁJRENDEZÉS</a:t>
            </a:r>
            <a:endParaRPr b="0" lang="hu-HU" sz="1800" spc="-1" strike="noStrike">
              <a:latin typeface="Arial"/>
            </a:endParaRPr>
          </a:p>
          <a:p>
            <a:pPr algn="just">
              <a:lnSpc>
                <a:spcPct val="115000"/>
              </a:lnSpc>
              <a:spcAft>
                <a:spcPts val="799"/>
              </a:spcAft>
              <a:tabLst>
                <a:tab algn="l" pos="1530360"/>
              </a:tabLst>
            </a:pPr>
            <a:r>
              <a:rPr b="0" lang="hu-HU" sz="1800" spc="-1" strike="noStrike">
                <a:solidFill>
                  <a:srgbClr val="000000"/>
                </a:solidFill>
                <a:latin typeface="Times New Roman"/>
                <a:ea typeface="SimSun"/>
              </a:rPr>
              <a:t>A bányavállalkozó az éves kitermelhető mennyiséget 500000 m</a:t>
            </a:r>
            <a:r>
              <a:rPr b="0" lang="hu-HU" sz="1800" spc="-1" strike="noStrike" baseline="30000">
                <a:solidFill>
                  <a:srgbClr val="000000"/>
                </a:solidFill>
                <a:latin typeface="Times New Roman"/>
                <a:ea typeface="SimSun"/>
              </a:rPr>
              <a:t>3</a:t>
            </a:r>
            <a:r>
              <a:rPr b="0" lang="hu-HU" sz="1800" spc="-1" strike="noStrike">
                <a:solidFill>
                  <a:srgbClr val="000000"/>
                </a:solidFill>
                <a:latin typeface="Times New Roman"/>
                <a:ea typeface="SimSun"/>
              </a:rPr>
              <a:t>/év mennyiségre tervezi.</a:t>
            </a:r>
            <a:endParaRPr b="0" lang="hu-H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Down Arrow 7"/>
          <p:cNvSpPr/>
          <p:nvPr/>
        </p:nvSpPr>
        <p:spPr>
          <a:xfrm rot="16200000">
            <a:off x="800280" y="1491840"/>
            <a:ext cx="3333240" cy="3498840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2" name="Szövegdoboz 2"/>
          <p:cNvSpPr/>
          <p:nvPr/>
        </p:nvSpPr>
        <p:spPr>
          <a:xfrm>
            <a:off x="1028880" y="1967400"/>
            <a:ext cx="2628720" cy="2547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/>
          </a:bodyPr>
          <a:p>
            <a:pPr algn="ctr">
              <a:lnSpc>
                <a:spcPct val="90000"/>
              </a:lnSpc>
              <a:spcAft>
                <a:spcPts val="601"/>
              </a:spcAft>
            </a:pPr>
            <a:r>
              <a:rPr b="0" lang="en-US" sz="2000" spc="-1" strike="noStrike">
                <a:solidFill>
                  <a:srgbClr val="ffffff"/>
                </a:solidFill>
                <a:latin typeface="Calibri Light"/>
              </a:rPr>
              <a:t>A kiszállítás a 046/34, 2144/4-5 hrsz-ú ingatlanok területén kialakított utakon keresztül a 3307 számú országúton és az M3 számú autópályán történik.</a:t>
            </a:r>
            <a:endParaRPr b="0" lang="hu-HU" sz="2000" spc="-1" strike="noStrike">
              <a:latin typeface="Arial"/>
            </a:endParaRPr>
          </a:p>
          <a:p>
            <a:pPr algn="ctr">
              <a:lnSpc>
                <a:spcPct val="90000"/>
              </a:lnSpc>
              <a:spcAft>
                <a:spcPts val="601"/>
              </a:spcAft>
            </a:pPr>
            <a:r>
              <a:rPr b="0" lang="hu-HU" sz="2000" spc="-1" strike="noStrike">
                <a:solidFill>
                  <a:srgbClr val="ffffff"/>
                </a:solidFill>
                <a:latin typeface="Calibri Light"/>
              </a:rPr>
              <a:t>A szállítás lakott területet nem érint</a:t>
            </a:r>
            <a:endParaRPr b="0" lang="hu-HU" sz="2000" spc="-1" strike="noStrike">
              <a:latin typeface="Arial"/>
            </a:endParaRPr>
          </a:p>
        </p:txBody>
      </p:sp>
      <p:pic>
        <p:nvPicPr>
          <p:cNvPr id="93" name="Kép 3" descr=""/>
          <p:cNvPicPr/>
          <p:nvPr/>
        </p:nvPicPr>
        <p:blipFill>
          <a:blip r:embed="rId1"/>
          <a:stretch/>
        </p:blipFill>
        <p:spPr>
          <a:xfrm>
            <a:off x="4460040" y="1573920"/>
            <a:ext cx="7097760" cy="35485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zövegdoboz 2"/>
          <p:cNvSpPr/>
          <p:nvPr/>
        </p:nvSpPr>
        <p:spPr>
          <a:xfrm>
            <a:off x="1387440" y="1399320"/>
            <a:ext cx="9700560" cy="2602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15000"/>
              </a:lnSpc>
              <a:spcAft>
                <a:spcPts val="799"/>
              </a:spcAft>
            </a:pPr>
            <a:r>
              <a:rPr b="1" lang="hu-HU" sz="1800" spc="-1" strike="noStrike" u="sng">
                <a:solidFill>
                  <a:srgbClr val="000000"/>
                </a:solidFill>
                <a:uFillTx/>
                <a:latin typeface="Times New Roman"/>
                <a:ea typeface="SimSun"/>
              </a:rPr>
              <a:t>Tájrendezés</a:t>
            </a:r>
            <a:endParaRPr b="0" lang="hu-HU" sz="1800" spc="-1" strike="noStrike">
              <a:latin typeface="Arial"/>
            </a:endParaRPr>
          </a:p>
          <a:p>
            <a:pPr algn="just">
              <a:lnSpc>
                <a:spcPct val="115000"/>
              </a:lnSpc>
              <a:spcAft>
                <a:spcPts val="799"/>
              </a:spcAft>
            </a:pPr>
            <a:r>
              <a:rPr b="0" lang="hu-HU" sz="1800" spc="-1" strike="noStrike">
                <a:solidFill>
                  <a:srgbClr val="000000"/>
                </a:solidFill>
                <a:latin typeface="Times New Roman"/>
                <a:ea typeface="SimSun"/>
              </a:rPr>
              <a:t>A bányatelek tájrendezési célja horgásztó, pihenőtó kialakítása.</a:t>
            </a:r>
            <a:endParaRPr b="0" lang="hu-HU" sz="1800" spc="-1" strike="noStrike">
              <a:latin typeface="Arial"/>
            </a:endParaRPr>
          </a:p>
          <a:p>
            <a:pPr algn="just">
              <a:lnSpc>
                <a:spcPct val="115000"/>
              </a:lnSpc>
              <a:spcAft>
                <a:spcPts val="799"/>
              </a:spcAft>
            </a:pPr>
            <a:r>
              <a:rPr b="0" lang="hu-HU" sz="1800" spc="-1" strike="noStrike">
                <a:solidFill>
                  <a:srgbClr val="000000"/>
                </a:solidFill>
                <a:latin typeface="Times New Roman"/>
                <a:ea typeface="SimSun"/>
              </a:rPr>
              <a:t>A termőtalajt, a már kialakult vízszint feletti végrézsűkre terítik a biológiai tájrendezés megvalósításához, amely a füvesítésből áll. </a:t>
            </a:r>
            <a:endParaRPr b="0" lang="hu-HU" sz="1800" spc="-1" strike="noStrike">
              <a:latin typeface="Arial"/>
            </a:endParaRPr>
          </a:p>
          <a:p>
            <a:pPr algn="just">
              <a:lnSpc>
                <a:spcPct val="115000"/>
              </a:lnSpc>
              <a:spcAft>
                <a:spcPts val="799"/>
              </a:spcAft>
            </a:pPr>
            <a:r>
              <a:rPr b="0" lang="hu-HU" sz="1800" spc="-1" strike="noStrike">
                <a:solidFill>
                  <a:srgbClr val="000000"/>
                </a:solidFill>
                <a:latin typeface="Times New Roman"/>
                <a:ea typeface="SimSun"/>
              </a:rPr>
              <a:t>Nagy figyelmet kívánnak fordítani a kistáj ősnövényzetének a visszatelepítésére, valamint olyan halfajok és állatfajok telepítésére, amelyek biztosítják az ökológiai egyensúly kialakulását. A végállapot koncepció nem környezetszennyező jellegű.</a:t>
            </a:r>
            <a:endParaRPr b="0" lang="hu-H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Kép 5" descr=""/>
          <p:cNvPicPr/>
          <p:nvPr/>
        </p:nvPicPr>
        <p:blipFill>
          <a:blip r:embed="rId1"/>
          <a:stretch/>
        </p:blipFill>
        <p:spPr>
          <a:xfrm>
            <a:off x="2865960" y="327960"/>
            <a:ext cx="8797680" cy="6202080"/>
          </a:xfrm>
          <a:prstGeom prst="rect">
            <a:avLst/>
          </a:prstGeom>
          <a:ln w="0">
            <a:noFill/>
          </a:ln>
        </p:spPr>
      </p:pic>
      <p:sp>
        <p:nvSpPr>
          <p:cNvPr id="96" name="Szövegdoboz 17"/>
          <p:cNvSpPr/>
          <p:nvPr/>
        </p:nvSpPr>
        <p:spPr>
          <a:xfrm>
            <a:off x="527760" y="3152160"/>
            <a:ext cx="2235960" cy="405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15000"/>
              </a:lnSpc>
              <a:spcAft>
                <a:spcPts val="799"/>
              </a:spcAft>
            </a:pPr>
            <a:r>
              <a:rPr b="1" lang="hu-HU" sz="1800" spc="-1" strike="noStrike">
                <a:solidFill>
                  <a:srgbClr val="000000"/>
                </a:solidFill>
                <a:latin typeface="Times New Roman"/>
                <a:ea typeface="SimSun"/>
              </a:rPr>
              <a:t>Tájrendezési térkép</a:t>
            </a:r>
            <a:endParaRPr b="0" lang="hu-H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Kép 2" descr=""/>
          <p:cNvPicPr/>
          <p:nvPr/>
        </p:nvPicPr>
        <p:blipFill>
          <a:blip r:embed="rId1"/>
          <a:stretch/>
        </p:blipFill>
        <p:spPr>
          <a:xfrm>
            <a:off x="3019320" y="363600"/>
            <a:ext cx="8604720" cy="6047280"/>
          </a:xfrm>
          <a:prstGeom prst="rect">
            <a:avLst/>
          </a:prstGeom>
          <a:ln w="0">
            <a:noFill/>
          </a:ln>
        </p:spPr>
      </p:pic>
      <p:sp>
        <p:nvSpPr>
          <p:cNvPr id="98" name="Szövegdoboz 4"/>
          <p:cNvSpPr/>
          <p:nvPr/>
        </p:nvSpPr>
        <p:spPr>
          <a:xfrm>
            <a:off x="367920" y="3038400"/>
            <a:ext cx="2651040" cy="720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15000"/>
              </a:lnSpc>
              <a:spcAft>
                <a:spcPts val="799"/>
              </a:spcAft>
            </a:pPr>
            <a:r>
              <a:rPr b="1" lang="hu-HU" sz="1800" spc="-1" strike="noStrike">
                <a:solidFill>
                  <a:srgbClr val="000000"/>
                </a:solidFill>
                <a:latin typeface="Times New Roman"/>
                <a:ea typeface="SimSun"/>
              </a:rPr>
              <a:t>Környezetvédelmi térkép</a:t>
            </a:r>
            <a:endParaRPr b="0" lang="hu-H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</TotalTime>
  <Application>LibreOffice/7.1.4.2.N6$Windows_X86_64 LibreOffice_project/8607b75bf5ebb41e84d011f9d6a9f61aea3eec60</Application>
  <AppVersion>15.0000</AppVersion>
  <Words>330</Words>
  <Paragraphs>67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2022-04-25T19:12:06Z</dcterms:created>
  <dc:creator>bb1</dc:creator>
  <dc:description/>
  <dc:language>hu-HU</dc:language>
  <cp:lastModifiedBy>bb1</cp:lastModifiedBy>
  <dcterms:modified xsi:type="dcterms:W3CDTF">2022-04-25T19:45:00Z</dcterms:modified>
  <cp:revision>1</cp:revision>
  <dc:subject/>
  <dc:title>Környezetvédelmi hatásvizsgálat Igrici II. – kavics, homok, agyag védnevű bányatelken végzett bányászati tevékenységre 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Szélesvásznú</vt:lpwstr>
  </property>
  <property fmtid="{D5CDD505-2E9C-101B-9397-08002B2CF9AE}" pid="3" name="Slides">
    <vt:i4>9</vt:i4>
  </property>
</Properties>
</file>