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sldIdLst>
    <p:sldId id="256" r:id="rId2"/>
    <p:sldId id="257" r:id="rId3"/>
    <p:sldId id="258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259" r:id="rId13"/>
    <p:sldId id="260" r:id="rId14"/>
    <p:sldId id="264" r:id="rId15"/>
    <p:sldId id="262" r:id="rId16"/>
    <p:sldId id="261" r:id="rId17"/>
    <p:sldId id="263" r:id="rId18"/>
    <p:sldId id="265" r:id="rId19"/>
    <p:sldId id="289" r:id="rId20"/>
    <p:sldId id="266" r:id="rId21"/>
    <p:sldId id="318" r:id="rId22"/>
    <p:sldId id="317" r:id="rId23"/>
    <p:sldId id="319" r:id="rId24"/>
    <p:sldId id="316" r:id="rId25"/>
    <p:sldId id="268" r:id="rId26"/>
    <p:sldId id="267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81" r:id="rId38"/>
    <p:sldId id="279" r:id="rId39"/>
    <p:sldId id="280" r:id="rId40"/>
    <p:sldId id="282" r:id="rId41"/>
    <p:sldId id="284" r:id="rId42"/>
    <p:sldId id="283" r:id="rId43"/>
    <p:sldId id="285" r:id="rId44"/>
    <p:sldId id="286" r:id="rId45"/>
    <p:sldId id="287" r:id="rId46"/>
    <p:sldId id="288" r:id="rId47"/>
    <p:sldId id="290" r:id="rId48"/>
    <p:sldId id="291" r:id="rId49"/>
    <p:sldId id="292" r:id="rId50"/>
    <p:sldId id="293" r:id="rId51"/>
    <p:sldId id="295" r:id="rId52"/>
    <p:sldId id="294" r:id="rId53"/>
    <p:sldId id="296" r:id="rId54"/>
    <p:sldId id="297" r:id="rId55"/>
    <p:sldId id="298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14" r:id="rId64"/>
    <p:sldId id="315" r:id="rId6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6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Hidrog&#233;n" TargetMode="External"/><Relationship Id="rId13" Type="http://schemas.openxmlformats.org/officeDocument/2006/relationships/hyperlink" Target="http://hu.wikipedia.org/wiki/Bakt&#233;rium" TargetMode="External"/><Relationship Id="rId18" Type="http://schemas.openxmlformats.org/officeDocument/2006/relationships/hyperlink" Target="http://hu.wikipedia.org/wiki/Met&#225;n" TargetMode="External"/><Relationship Id="rId3" Type="http://schemas.openxmlformats.org/officeDocument/2006/relationships/hyperlink" Target="http://hu.wikipedia.org/wiki/Ecetsav" TargetMode="External"/><Relationship Id="rId21" Type="http://schemas.openxmlformats.org/officeDocument/2006/relationships/hyperlink" Target="http://hu.wikipedia.org/w/index.php?title=Ferment&#225;ci&#243;&amp;action=edit&amp;redlink=1" TargetMode="External"/><Relationship Id="rId7" Type="http://schemas.openxmlformats.org/officeDocument/2006/relationships/hyperlink" Target="http://hu.wikipedia.org/wiki/Aldehid" TargetMode="External"/><Relationship Id="rId12" Type="http://schemas.openxmlformats.org/officeDocument/2006/relationships/hyperlink" Target="http://hu.wikipedia.org/wiki/K&#233;nhidrog&#233;n" TargetMode="External"/><Relationship Id="rId17" Type="http://schemas.openxmlformats.org/officeDocument/2006/relationships/hyperlink" Target="http://hu.wikipedia.org/w/index.php?title=Met&#225;nk&#233;pz&#337;_bakt&#233;riumok&amp;action=edit&amp;redlink=1" TargetMode="External"/><Relationship Id="rId2" Type="http://schemas.openxmlformats.org/officeDocument/2006/relationships/hyperlink" Target="http://hu.wikipedia.org/wiki/Sav" TargetMode="External"/><Relationship Id="rId16" Type="http://schemas.openxmlformats.org/officeDocument/2006/relationships/hyperlink" Target="http://hu.wikipedia.org/w/index.php?title=Ecetsavak&amp;action=edit&amp;redlink=1" TargetMode="External"/><Relationship Id="rId20" Type="http://schemas.openxmlformats.org/officeDocument/2006/relationships/hyperlink" Target="http://hu.wikipedia.org/wiki/Mikrobiol&#243;g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Alkohol" TargetMode="External"/><Relationship Id="rId11" Type="http://schemas.openxmlformats.org/officeDocument/2006/relationships/hyperlink" Target="http://hu.wikipedia.org/wiki/Amm&#243;nia" TargetMode="External"/><Relationship Id="rId5" Type="http://schemas.openxmlformats.org/officeDocument/2006/relationships/hyperlink" Target="http://hu.wikipedia.org/w/index.php?title=Vajsav&amp;action=edit&amp;redlink=1" TargetMode="External"/><Relationship Id="rId15" Type="http://schemas.openxmlformats.org/officeDocument/2006/relationships/hyperlink" Target="http://hu.wikipedia.org/w/index.php?title=Acetog&#233;n_bakt&#233;rium&amp;action=edit&amp;redlink=1" TargetMode="External"/><Relationship Id="rId10" Type="http://schemas.openxmlformats.org/officeDocument/2006/relationships/hyperlink" Target="http://hu.wikipedia.org/wiki/G&#225;z" TargetMode="External"/><Relationship Id="rId19" Type="http://schemas.openxmlformats.org/officeDocument/2006/relationships/hyperlink" Target="http://hu.wikipedia.org/wiki/V&#237;z" TargetMode="External"/><Relationship Id="rId4" Type="http://schemas.openxmlformats.org/officeDocument/2006/relationships/hyperlink" Target="http://hu.wikipedia.org/wiki/Propionsav" TargetMode="External"/><Relationship Id="rId9" Type="http://schemas.openxmlformats.org/officeDocument/2006/relationships/hyperlink" Target="http://hu.wikipedia.org/wiki/Sz&#233;n-dioxid" TargetMode="External"/><Relationship Id="rId14" Type="http://schemas.openxmlformats.org/officeDocument/2006/relationships/hyperlink" Target="http://hu.wikipedia.org/wiki/PH" TargetMode="External"/><Relationship Id="rId22" Type="http://schemas.openxmlformats.org/officeDocument/2006/relationships/hyperlink" Target="http://hu.wikipedia.org/wiki/Szimbi&#243;zi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arkozi.barbara@biogazunio.hu" TargetMode="External"/><Relationship Id="rId2" Type="http://schemas.openxmlformats.org/officeDocument/2006/relationships/hyperlink" Target="mailto:titkarsag@biogazunio.h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u-HU" dirty="0" smtClean="0"/>
              <a:t>BIOGÁZ  ALFA KFT HARSÁNYI  BIOGÁZ  ÜZEM MŰKÖDÉSÉNEK BEMUTATÁSA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hu-HU" dirty="0" smtClean="0"/>
              <a:t>3555 HARSÁNY, 041/7 HRSZ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1298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hu-HU" b="1" dirty="0"/>
              <a:t>Természeti környezet</a:t>
            </a:r>
            <a:endParaRPr lang="hu-HU" dirty="0"/>
          </a:p>
          <a:p>
            <a:r>
              <a:rPr lang="en-US" dirty="0"/>
              <a:t>A </a:t>
            </a:r>
            <a:r>
              <a:rPr lang="en-US" dirty="0" err="1"/>
              <a:t>Harsányt</a:t>
            </a:r>
            <a:r>
              <a:rPr lang="en-US" dirty="0"/>
              <a:t> </a:t>
            </a:r>
            <a:r>
              <a:rPr lang="en-US" dirty="0" err="1"/>
              <a:t>körülvev</a:t>
            </a:r>
            <a:r>
              <a:rPr lang="hu-HU" dirty="0"/>
              <a:t>ő </a:t>
            </a:r>
            <a:r>
              <a:rPr lang="hu-HU" dirty="0" err="1"/>
              <a:t>mikrorégiót</a:t>
            </a:r>
            <a:r>
              <a:rPr lang="hu-HU" dirty="0"/>
              <a:t> ÉK – DNY irányban egy természeti-földrajzi nagytáj határ választja ketté: az Alföld itt találkozik az </a:t>
            </a:r>
            <a:r>
              <a:rPr lang="hu-HU" dirty="0" err="1"/>
              <a:t>Észak-Magyarországi-középhegységgel</a:t>
            </a:r>
            <a:r>
              <a:rPr lang="hu-HU" dirty="0"/>
              <a:t>. Tard, Sály, Tibolddaróc, Borsodgeszt, Harsány, valamint Vatta és Bükkábrány még a hegyvidékhez, Emőd, Gelej, Csincse, Mezőnyárád és Mezőnagymihály már az Alföldhöz tartozik. </a:t>
            </a:r>
          </a:p>
          <a:p>
            <a:r>
              <a:rPr lang="hu-HU" dirty="0"/>
              <a:t> </a:t>
            </a:r>
          </a:p>
          <a:p>
            <a:r>
              <a:rPr lang="en-US" dirty="0"/>
              <a:t>A </a:t>
            </a:r>
            <a:r>
              <a:rPr lang="en-US" dirty="0" err="1"/>
              <a:t>hordalékkúp-síkságokon</a:t>
            </a:r>
            <a:r>
              <a:rPr lang="en-US" dirty="0"/>
              <a:t>, </a:t>
            </a:r>
            <a:r>
              <a:rPr lang="en-US" dirty="0" err="1"/>
              <a:t>így</a:t>
            </a:r>
            <a:r>
              <a:rPr lang="en-US" dirty="0"/>
              <a:t> a </a:t>
            </a:r>
            <a:r>
              <a:rPr lang="en-US" dirty="0" err="1"/>
              <a:t>Borsodi-Mez</a:t>
            </a:r>
            <a:r>
              <a:rPr lang="hu-HU" dirty="0"/>
              <a:t>őség északi felében is csernozjom barna erdei talajok, déli részén alacsony termőképességű réti </a:t>
            </a:r>
            <a:r>
              <a:rPr lang="hu-HU" dirty="0" err="1"/>
              <a:t>szolonyecek</a:t>
            </a:r>
            <a:r>
              <a:rPr lang="hu-HU" dirty="0"/>
              <a:t> vannak. Az alföldi területeken még mindig jellemző a csernozjom barna erdőtalaj, de már a </a:t>
            </a:r>
            <a:r>
              <a:rPr lang="hu-HU" dirty="0" err="1"/>
              <a:t>szolonyeces</a:t>
            </a:r>
            <a:r>
              <a:rPr lang="hu-HU" dirty="0"/>
              <a:t> réti talaj van túlsúlyban, mely sok helyen elszikesedett. </a:t>
            </a:r>
          </a:p>
          <a:p>
            <a:r>
              <a:rPr lang="en-US" dirty="0"/>
              <a:t>A f</a:t>
            </a:r>
            <a:r>
              <a:rPr lang="hu-HU" dirty="0" err="1"/>
              <a:t>őleg</a:t>
            </a:r>
            <a:r>
              <a:rPr lang="hu-HU" dirty="0"/>
              <a:t> réti talajokkal rendelkező alacsony ártéri síkság magasabb felszínein szántóföldeket találunk (leggyakoribb haszonnövény a búza, őszi árpa, kukorica, cukorrépa), ahol magasabb a talajvíz, ott pedig rétek, legelők vannak. Ártéri ligeterdő-maradványok, füzes-nyarasok csak helyenként fordulnak elő. A hegységi előtéren szintén a szántó gazdálkodás az uralkodó, bár a löszös takarón képződött mészlepedékes réti </a:t>
            </a:r>
            <a:r>
              <a:rPr lang="hu-HU" dirty="0" err="1"/>
              <a:t>szolonyec</a:t>
            </a:r>
            <a:r>
              <a:rPr lang="hu-HU" dirty="0"/>
              <a:t> sok helyen teljesen elszikesedett.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5991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telephely</a:t>
            </a:r>
            <a:r>
              <a:rPr lang="en-US" dirty="0"/>
              <a:t> </a:t>
            </a:r>
            <a:r>
              <a:rPr lang="en-US" dirty="0" err="1"/>
              <a:t>növényföldrajzi</a:t>
            </a:r>
            <a:r>
              <a:rPr lang="en-US" dirty="0"/>
              <a:t> </a:t>
            </a:r>
            <a:r>
              <a:rPr lang="en-US" dirty="0" err="1"/>
              <a:t>szempontból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Észak-Magyarországi</a:t>
            </a:r>
            <a:r>
              <a:rPr lang="en-US" dirty="0"/>
              <a:t>  </a:t>
            </a:r>
            <a:r>
              <a:rPr lang="en-US" dirty="0" err="1"/>
              <a:t>Középhegység</a:t>
            </a:r>
            <a:r>
              <a:rPr lang="en-US" dirty="0"/>
              <a:t> </a:t>
            </a:r>
            <a:r>
              <a:rPr lang="en-US" dirty="0" err="1"/>
              <a:t>nagytájon</a:t>
            </a:r>
            <a:r>
              <a:rPr lang="en-US" dirty="0"/>
              <a:t>, a </a:t>
            </a:r>
            <a:r>
              <a:rPr lang="en-US" dirty="0" err="1"/>
              <a:t>Bükkvidék</a:t>
            </a:r>
            <a:r>
              <a:rPr lang="en-US" dirty="0"/>
              <a:t> </a:t>
            </a:r>
            <a:r>
              <a:rPr lang="en-US" dirty="0" err="1"/>
              <a:t>középtájon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dirty="0" err="1"/>
              <a:t>Miskolci-Bükkalja</a:t>
            </a:r>
            <a:r>
              <a:rPr lang="en-US" dirty="0"/>
              <a:t> </a:t>
            </a:r>
            <a:r>
              <a:rPr lang="en-US" dirty="0" err="1"/>
              <a:t>kistájon</a:t>
            </a:r>
            <a:r>
              <a:rPr lang="en-US" dirty="0"/>
              <a:t> </a:t>
            </a:r>
            <a:r>
              <a:rPr lang="en-US" dirty="0" err="1"/>
              <a:t>helyezkedik</a:t>
            </a:r>
            <a:r>
              <a:rPr lang="en-US" dirty="0"/>
              <a:t> el.</a:t>
            </a:r>
            <a:endParaRPr lang="hu-HU" dirty="0"/>
          </a:p>
          <a:p>
            <a:r>
              <a:rPr lang="en-US" dirty="0"/>
              <a:t>A </a:t>
            </a:r>
            <a:r>
              <a:rPr lang="en-US" dirty="0" err="1"/>
              <a:t>Bükkalja</a:t>
            </a:r>
            <a:r>
              <a:rPr lang="en-US" dirty="0"/>
              <a:t> </a:t>
            </a:r>
            <a:r>
              <a:rPr lang="en-US" dirty="0" err="1"/>
              <a:t>vegetációja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ember </a:t>
            </a:r>
            <a:r>
              <a:rPr lang="en-US" dirty="0" err="1"/>
              <a:t>tájhasználata</a:t>
            </a:r>
            <a:r>
              <a:rPr lang="en-US" dirty="0"/>
              <a:t> </a:t>
            </a:r>
            <a:r>
              <a:rPr lang="en-US" dirty="0" err="1"/>
              <a:t>következtében</a:t>
            </a:r>
            <a:r>
              <a:rPr lang="en-US" dirty="0"/>
              <a:t> </a:t>
            </a:r>
            <a:r>
              <a:rPr lang="en-US" dirty="0" err="1"/>
              <a:t>napjainkra</a:t>
            </a:r>
            <a:r>
              <a:rPr lang="en-US" dirty="0"/>
              <a:t> </a:t>
            </a:r>
            <a:r>
              <a:rPr lang="en-US" dirty="0" err="1"/>
              <a:t>jelent</a:t>
            </a:r>
            <a:r>
              <a:rPr lang="hu-HU" dirty="0" err="1"/>
              <a:t>ősen</a:t>
            </a:r>
            <a:r>
              <a:rPr lang="hu-HU" dirty="0"/>
              <a:t> átalakult. Az eredeti növénytársulások eltűntek vagy degradálódtak, jobb esetben a visszatelepülés folyamata zajlik.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A vizsgált területet többségében gazdasági telephelyek és közlekedési területek övezik. A távolabbi környezetben, észak, észak-keleti irányban Harsány lakóterületei, a többi irányban jellemzően mezőgazdasági terület helyezkedik el. Az üzem közvetlen környezetében védett természeti érték, természetvédelmi vagy tájvédelmi terület nem található.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6993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biogáz üzem működése</a:t>
            </a:r>
            <a:br>
              <a:rPr lang="hu-HU" dirty="0" smtClean="0"/>
            </a:br>
            <a:r>
              <a:rPr lang="hu-HU" dirty="0" smtClean="0"/>
              <a:t>1. ábra</a:t>
            </a:r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646" y="1815921"/>
            <a:ext cx="7186410" cy="468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768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 smtClean="0"/>
              <a:t>Biogáz üzem működése</a:t>
            </a:r>
            <a:br>
              <a:rPr lang="hu-HU" sz="2400" dirty="0" smtClean="0"/>
            </a:br>
            <a:r>
              <a:rPr lang="hu-HU" sz="2400" dirty="0"/>
              <a:t>Az erjesztési technika </a:t>
            </a:r>
            <a:r>
              <a:rPr lang="hu-HU" sz="2400" dirty="0" smtClean="0"/>
              <a:t>leírása</a:t>
            </a:r>
            <a:br>
              <a:rPr lang="hu-HU" sz="2400" dirty="0" smtClean="0"/>
            </a:br>
            <a:r>
              <a:rPr lang="hu-HU" sz="2400" b="1" i="1" dirty="0"/>
              <a:t>A biogáz-eljárás alapjai</a:t>
            </a:r>
            <a:br>
              <a:rPr lang="hu-HU" sz="2400" b="1" i="1" dirty="0"/>
            </a:br>
            <a:r>
              <a:rPr lang="hu-HU" sz="2400" b="1" i="1" dirty="0" smtClean="0"/>
              <a:t>2. ábra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01" y="2343955"/>
            <a:ext cx="8224837" cy="4031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53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Az erjesztési technika leírása</a:t>
            </a:r>
            <a:br>
              <a:rPr lang="hu-HU" dirty="0"/>
            </a:br>
            <a:r>
              <a:rPr lang="hu-HU" b="1" i="1" dirty="0"/>
              <a:t>A biogáz-eljárás alapjai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b="1" u="sng" dirty="0"/>
              <a:t>Hidrolízis:</a:t>
            </a:r>
            <a:r>
              <a:rPr lang="hu-HU" dirty="0"/>
              <a:t> a szerves anyagok fehérjék, szénhidrátok, zsírok bakteriális enzimek általi lebontása aminosavakra, glükózra, zsírsavakra 	 Hidrolízis alatt a víz hatására beálló bomlásokat értik, amelyekben a víz ionjai maguk is vegyülnek a reagáló anyaggal.</a:t>
            </a:r>
          </a:p>
          <a:p>
            <a:r>
              <a:rPr lang="hu-HU" b="1" u="sng" dirty="0"/>
              <a:t>Savképződés:</a:t>
            </a:r>
            <a:r>
              <a:rPr lang="hu-HU" dirty="0"/>
              <a:t> savképződéskor a feloldott anyagok szerves </a:t>
            </a:r>
            <a:r>
              <a:rPr lang="hu-HU" u="sng" dirty="0">
                <a:hlinkClick r:id="rId2"/>
              </a:rPr>
              <a:t>savakká</a:t>
            </a:r>
            <a:r>
              <a:rPr lang="hu-HU" dirty="0"/>
              <a:t>, </a:t>
            </a:r>
            <a:r>
              <a:rPr lang="hu-HU" u="sng" dirty="0">
                <a:hlinkClick r:id="rId3"/>
              </a:rPr>
              <a:t>ecetsavvá</a:t>
            </a:r>
            <a:r>
              <a:rPr lang="hu-HU" dirty="0"/>
              <a:t>, </a:t>
            </a:r>
            <a:r>
              <a:rPr lang="hu-HU" u="sng" dirty="0" err="1">
                <a:hlinkClick r:id="rId4"/>
              </a:rPr>
              <a:t>propionsavvá</a:t>
            </a:r>
            <a:r>
              <a:rPr lang="hu-HU" dirty="0"/>
              <a:t>, </a:t>
            </a:r>
            <a:r>
              <a:rPr lang="hu-HU" u="sng" dirty="0">
                <a:hlinkClick r:id="rId5"/>
              </a:rPr>
              <a:t>vajsavvá</a:t>
            </a:r>
            <a:r>
              <a:rPr lang="hu-HU" dirty="0"/>
              <a:t>, kis </a:t>
            </a:r>
            <a:r>
              <a:rPr lang="hu-HU" dirty="0" err="1"/>
              <a:t>szénatomszámú</a:t>
            </a:r>
            <a:r>
              <a:rPr lang="hu-HU" dirty="0"/>
              <a:t> </a:t>
            </a:r>
            <a:r>
              <a:rPr lang="hu-HU" u="sng" dirty="0">
                <a:hlinkClick r:id="rId6"/>
              </a:rPr>
              <a:t>alkoholokká</a:t>
            </a:r>
            <a:r>
              <a:rPr lang="hu-HU" dirty="0"/>
              <a:t>, </a:t>
            </a:r>
            <a:r>
              <a:rPr lang="hu-HU" u="sng" dirty="0">
                <a:hlinkClick r:id="rId7"/>
              </a:rPr>
              <a:t>aldehidekké</a:t>
            </a:r>
            <a:r>
              <a:rPr lang="hu-HU" dirty="0"/>
              <a:t>, </a:t>
            </a:r>
            <a:r>
              <a:rPr lang="hu-HU" u="sng" dirty="0">
                <a:hlinkClick r:id="rId8"/>
              </a:rPr>
              <a:t>hidrogénné</a:t>
            </a:r>
            <a:r>
              <a:rPr lang="hu-HU" dirty="0"/>
              <a:t>, </a:t>
            </a:r>
            <a:r>
              <a:rPr lang="hu-HU" u="sng" dirty="0">
                <a:hlinkClick r:id="rId9"/>
              </a:rPr>
              <a:t>szén-dioxiddá</a:t>
            </a:r>
            <a:r>
              <a:rPr lang="hu-HU" dirty="0"/>
              <a:t> és egyéb </a:t>
            </a:r>
            <a:r>
              <a:rPr lang="hu-HU" u="sng" dirty="0">
                <a:hlinkClick r:id="rId10"/>
              </a:rPr>
              <a:t>gázokká</a:t>
            </a:r>
            <a:r>
              <a:rPr lang="hu-HU" dirty="0"/>
              <a:t> pl.: </a:t>
            </a:r>
            <a:r>
              <a:rPr lang="hu-HU" u="sng" dirty="0">
                <a:hlinkClick r:id="rId11"/>
              </a:rPr>
              <a:t>ammóniává</a:t>
            </a:r>
            <a:r>
              <a:rPr lang="hu-HU" dirty="0"/>
              <a:t>, </a:t>
            </a:r>
            <a:r>
              <a:rPr lang="hu-HU" u="sng" dirty="0">
                <a:hlinkClick r:id="rId12"/>
              </a:rPr>
              <a:t>kénhidrogénné</a:t>
            </a:r>
            <a:r>
              <a:rPr lang="hu-HU" dirty="0"/>
              <a:t> alakulnak. Ez a folyamat addig tart, amíg a </a:t>
            </a:r>
            <a:r>
              <a:rPr lang="hu-HU" u="sng" dirty="0">
                <a:hlinkClick r:id="rId13"/>
              </a:rPr>
              <a:t>baktériumok</a:t>
            </a:r>
            <a:r>
              <a:rPr lang="hu-HU" dirty="0"/>
              <a:t> saját lebontó tevékenységeik következtében el nem pusztulnak, fel nem oldódnak. Alacsony </a:t>
            </a:r>
            <a:r>
              <a:rPr lang="hu-HU" u="sng" dirty="0">
                <a:hlinkClick r:id="rId14"/>
              </a:rPr>
              <a:t>pH</a:t>
            </a:r>
            <a:r>
              <a:rPr lang="hu-HU" dirty="0"/>
              <a:t> miatt a baktériumok életkörülményei lehetetlenné válnak. </a:t>
            </a:r>
          </a:p>
          <a:p>
            <a:r>
              <a:rPr lang="hu-HU" b="1" u="sng" dirty="0" err="1"/>
              <a:t>Acetogén</a:t>
            </a:r>
            <a:r>
              <a:rPr lang="hu-HU" b="1" u="sng" dirty="0"/>
              <a:t> fázis:</a:t>
            </a:r>
            <a:r>
              <a:rPr lang="hu-HU" dirty="0"/>
              <a:t> ebben a fázisban az </a:t>
            </a:r>
            <a:r>
              <a:rPr lang="hu-HU" u="sng" dirty="0" err="1">
                <a:hlinkClick r:id="rId15"/>
              </a:rPr>
              <a:t>acetogén</a:t>
            </a:r>
            <a:r>
              <a:rPr lang="hu-HU" u="sng" dirty="0">
                <a:hlinkClick r:id="rId15"/>
              </a:rPr>
              <a:t> baktériumok</a:t>
            </a:r>
            <a:r>
              <a:rPr lang="hu-HU" dirty="0"/>
              <a:t> az előző fázis anyagait alakítják </a:t>
            </a:r>
            <a:r>
              <a:rPr lang="hu-HU" u="sng" dirty="0">
                <a:hlinkClick r:id="rId16"/>
              </a:rPr>
              <a:t>ecetsavakká</a:t>
            </a:r>
            <a:r>
              <a:rPr lang="hu-HU" dirty="0"/>
              <a:t>..</a:t>
            </a:r>
          </a:p>
          <a:p>
            <a:r>
              <a:rPr lang="hu-HU" b="1" u="sng" dirty="0"/>
              <a:t>Metánképződés</a:t>
            </a:r>
            <a:r>
              <a:rPr lang="hu-HU" dirty="0"/>
              <a:t>: ebben a fázisban az ecetsavat </a:t>
            </a:r>
            <a:r>
              <a:rPr lang="hu-HU" u="sng" dirty="0">
                <a:hlinkClick r:id="rId17"/>
              </a:rPr>
              <a:t>metánképző baktériumok</a:t>
            </a:r>
            <a:r>
              <a:rPr lang="hu-HU" dirty="0"/>
              <a:t> </a:t>
            </a:r>
            <a:r>
              <a:rPr lang="hu-HU" u="sng" dirty="0">
                <a:hlinkClick r:id="rId18"/>
              </a:rPr>
              <a:t>metánná</a:t>
            </a:r>
            <a:r>
              <a:rPr lang="hu-HU" dirty="0"/>
              <a:t>, szén-dioxiddá és vízzé alakítják. A hidrogén és a szén-dioxid metánná és </a:t>
            </a:r>
            <a:r>
              <a:rPr lang="hu-HU" u="sng" dirty="0">
                <a:hlinkClick r:id="rId19"/>
              </a:rPr>
              <a:t>vízzé</a:t>
            </a:r>
            <a:r>
              <a:rPr lang="hu-HU" dirty="0"/>
              <a:t> alakul át:   </a:t>
            </a:r>
          </a:p>
          <a:p>
            <a:r>
              <a:rPr lang="hu-HU" dirty="0" smtClean="0"/>
              <a:t>CO</a:t>
            </a:r>
            <a:r>
              <a:rPr lang="hu-HU" baseline="-25000" dirty="0" smtClean="0"/>
              <a:t>2</a:t>
            </a:r>
            <a:r>
              <a:rPr lang="hu-HU" dirty="0" smtClean="0"/>
              <a:t>+4H</a:t>
            </a:r>
            <a:r>
              <a:rPr lang="hu-HU" baseline="-25000" dirty="0" smtClean="0"/>
              <a:t>2</a:t>
            </a:r>
            <a:r>
              <a:rPr lang="hu-HU" dirty="0" smtClean="0"/>
              <a:t>àCH</a:t>
            </a:r>
            <a:r>
              <a:rPr lang="hu-HU" baseline="-25000" dirty="0" smtClean="0"/>
              <a:t>4</a:t>
            </a:r>
            <a:r>
              <a:rPr lang="hu-HU" dirty="0" smtClean="0"/>
              <a:t>+2H</a:t>
            </a:r>
            <a:r>
              <a:rPr lang="hu-HU" baseline="-25000" dirty="0" smtClean="0"/>
              <a:t>2</a:t>
            </a:r>
            <a:r>
              <a:rPr lang="hu-HU" dirty="0" smtClean="0"/>
              <a:t>O</a:t>
            </a:r>
          </a:p>
          <a:p>
            <a:r>
              <a:rPr lang="hu-HU" dirty="0"/>
              <a:t>A </a:t>
            </a:r>
            <a:r>
              <a:rPr lang="hu-HU" u="sng" dirty="0">
                <a:hlinkClick r:id="rId20"/>
              </a:rPr>
              <a:t>mikrobiológiai</a:t>
            </a:r>
            <a:r>
              <a:rPr lang="hu-HU" dirty="0"/>
              <a:t> folyamatokat két fő fázisra bonthatjuk: az egyikben a </a:t>
            </a:r>
            <a:r>
              <a:rPr lang="hu-HU" u="sng" dirty="0">
                <a:hlinkClick r:id="rId21"/>
              </a:rPr>
              <a:t>fermentáció</a:t>
            </a:r>
            <a:r>
              <a:rPr lang="hu-HU" dirty="0"/>
              <a:t> történik (hidrolízis, savképződés), a másodikban pedig a metánképződés. A második fázisban ugyanis az </a:t>
            </a:r>
            <a:r>
              <a:rPr lang="hu-HU" dirty="0" err="1"/>
              <a:t>acetogén</a:t>
            </a:r>
            <a:r>
              <a:rPr lang="hu-HU" dirty="0"/>
              <a:t> baktériumok csak a </a:t>
            </a:r>
            <a:r>
              <a:rPr lang="hu-HU" dirty="0" err="1"/>
              <a:t>metanogén</a:t>
            </a:r>
            <a:r>
              <a:rPr lang="hu-HU" dirty="0"/>
              <a:t> baktériumokkal együtt, </a:t>
            </a:r>
            <a:r>
              <a:rPr lang="hu-HU" u="sng" dirty="0">
                <a:hlinkClick r:id="rId22"/>
              </a:rPr>
              <a:t>szimbiózisban</a:t>
            </a:r>
            <a:r>
              <a:rPr lang="hu-HU" dirty="0"/>
              <a:t> képesek működni.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79086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dirty="0"/>
              <a:t>Biogáz üzem működése</a:t>
            </a:r>
            <a:br>
              <a:rPr lang="hu-HU" sz="2700" dirty="0"/>
            </a:br>
            <a:r>
              <a:rPr lang="hu-HU" sz="2700" dirty="0"/>
              <a:t>Az erjesztési technika leírása</a:t>
            </a:r>
            <a:br>
              <a:rPr lang="hu-HU" sz="2700" dirty="0"/>
            </a:br>
            <a:r>
              <a:rPr lang="hu-HU" sz="2700" b="1" i="1" dirty="0"/>
              <a:t>A biogáz-eljárás alapjai</a:t>
            </a:r>
            <a:r>
              <a:rPr lang="hu-HU" b="1" i="1" dirty="0"/>
              <a:t/>
            </a:r>
            <a:br>
              <a:rPr lang="hu-HU" b="1" i="1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lényegében metánból álló biogáz a szerves anyagok anaerob lebomlásának terméke. </a:t>
            </a:r>
            <a:r>
              <a:rPr lang="hu-HU" dirty="0" err="1"/>
              <a:t>Biogázüzemek</a:t>
            </a:r>
            <a:r>
              <a:rPr lang="hu-HU" dirty="0"/>
              <a:t> esetében klasszikus nyersanyagnak számít az állattartás során keletkező hígtrágya és </a:t>
            </a:r>
            <a:r>
              <a:rPr lang="hu-HU" dirty="0" err="1"/>
              <a:t>almostrágya</a:t>
            </a:r>
            <a:r>
              <a:rPr lang="hu-HU" dirty="0"/>
              <a:t>.</a:t>
            </a:r>
          </a:p>
          <a:p>
            <a:r>
              <a:rPr lang="hu-HU" dirty="0"/>
              <a:t>A testben megkezdődött emésztési folyamat nem ér véget, amikor például a tehén kiüríti az ürüléket. A lebomlás egészen addig a pontig folytatódik, amikor már csak önálló atomok vagy egészen egyszerű molekulák (széndioxid, víz stb.) vannak jelen. Ezekből a zöld növények, az úgynevezett elsődleges termelők közvetlenül új növényi masszát, és ezáltal, közvetve vagy közvetlenül, táplálékot tudnak létrehozni saját maguk vagy mások részére.</a:t>
            </a:r>
          </a:p>
          <a:p>
            <a:r>
              <a:rPr lang="hu-HU" dirty="0"/>
              <a:t>A lebomlás egy része lehet állati ürülék vagy közvetlenül újranövő nyersanyagok anaerob lebomlása.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8570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Az erjesztési technika leírása</a:t>
            </a:r>
            <a:br>
              <a:rPr lang="hu-HU" dirty="0"/>
            </a:br>
            <a:r>
              <a:rPr lang="hu-HU" b="1" i="1" dirty="0"/>
              <a:t>A biogáz-eljárás alapjai</a:t>
            </a:r>
            <a:br>
              <a:rPr lang="hu-HU" b="1" i="1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A szerves anyagok anaerob lebomlásának egyik fő terméke a biogáz. A biogáz nagyrészt (általában 45-60% ) metánból áll. Természetes körülmények között nem bomlik el, hanem távozik a légkörbe. A metán igen lassan bomlik le a légkörben, ezért a kontrollálatlan metánkibocsátás jelentős mértékben hozzájárul az </a:t>
            </a:r>
            <a:r>
              <a:rPr lang="hu-HU" dirty="0" smtClean="0"/>
              <a:t>üvegházhatáshoz.</a:t>
            </a:r>
          </a:p>
          <a:p>
            <a:r>
              <a:rPr lang="hu-HU" dirty="0"/>
              <a:t>Ezért a biogáz energiaforrásként történő használata többszörösen is csökkenti a klímára káros gázkibocsátást. Csökken a kontrollálatlan metánkibocsátás, és a megújuló energia (biogáz) előállításával </a:t>
            </a:r>
            <a:r>
              <a:rPr lang="hu-HU" dirty="0" smtClean="0"/>
              <a:t>mérséklődik </a:t>
            </a:r>
            <a:r>
              <a:rPr lang="hu-HU" dirty="0"/>
              <a:t>a fosszilis energiahordozók felhasználásának mértéke</a:t>
            </a:r>
            <a:r>
              <a:rPr lang="hu-HU" dirty="0" smtClean="0"/>
              <a:t>.</a:t>
            </a:r>
          </a:p>
          <a:p>
            <a:r>
              <a:rPr lang="hu-HU" dirty="0"/>
              <a:t>A biogáz fűtőerőművekben történő felhasználása során alig keletkeznek további égéstermékek. Az égési levegőben lévő nitrogén melléktermékeként keletkező csekély mennyiségű nitrogénoxidok (</a:t>
            </a:r>
            <a:r>
              <a:rPr lang="hu-HU" dirty="0" err="1"/>
              <a:t>NO</a:t>
            </a:r>
            <a:r>
              <a:rPr lang="hu-HU" baseline="-25000" dirty="0" err="1"/>
              <a:t>x</a:t>
            </a:r>
            <a:r>
              <a:rPr lang="hu-HU" dirty="0"/>
              <a:t>) mellett a biogázban lévő elegyek (H</a:t>
            </a:r>
            <a:r>
              <a:rPr lang="hu-HU" baseline="-25000" dirty="0"/>
              <a:t>2</a:t>
            </a:r>
            <a:r>
              <a:rPr lang="hu-HU" dirty="0"/>
              <a:t>S) után keletkezhetnek égéstermékek</a:t>
            </a:r>
            <a:r>
              <a:rPr lang="hu-HU" dirty="0" smtClean="0"/>
              <a:t>.</a:t>
            </a:r>
          </a:p>
          <a:p>
            <a:r>
              <a:rPr lang="hu-HU" dirty="0"/>
              <a:t>A </a:t>
            </a:r>
            <a:r>
              <a:rPr lang="hu-HU" dirty="0" err="1"/>
              <a:t>biogázüzemekben</a:t>
            </a:r>
            <a:r>
              <a:rPr lang="hu-HU" dirty="0"/>
              <a:t> az </a:t>
            </a:r>
            <a:r>
              <a:rPr lang="hu-HU" dirty="0" smtClean="0"/>
              <a:t>2. </a:t>
            </a:r>
            <a:r>
              <a:rPr lang="hu-HU" dirty="0"/>
              <a:t>ábrán bemutatott módon, egymás mellett zajlanak a folyamatok. A mindig meghatározott lebontási lépésekre specializálódott egyes baktériumok az őket körülvevő cseppfolyós fázisban kapcsolatba lépnek a szubsztrátummal, és feldolgozzák azt. Az így létrejövő köztes terméket tovább bontják a következő baktériumok, egészen addig, amíg létre nem jönnek a biogáz-folyamat végtermékei (metán, széndioxid, víz és </a:t>
            </a:r>
            <a:r>
              <a:rPr lang="hu-HU" dirty="0" err="1"/>
              <a:t>biogáztrágya</a:t>
            </a:r>
            <a:r>
              <a:rPr lang="hu-HU" dirty="0"/>
              <a:t>). Így a különböző folyamatok egymással párhuzamosan mehetnek végbe anélkül, hogy túlzott mértékben akadályoznák egymást</a:t>
            </a:r>
            <a:r>
              <a:rPr lang="hu-HU" dirty="0" smtClean="0"/>
              <a:t>.</a:t>
            </a:r>
          </a:p>
          <a:p>
            <a:r>
              <a:rPr lang="hu-HU" dirty="0"/>
              <a:t>A szerves anyagok folyamatos adagolása esetén, ahogyan az a legtöbb </a:t>
            </a:r>
            <a:r>
              <a:rPr lang="hu-HU" dirty="0" err="1"/>
              <a:t>biogázüzemben</a:t>
            </a:r>
            <a:r>
              <a:rPr lang="hu-HU" dirty="0"/>
              <a:t> megszokott, egy bizonyos idő elteltével stabilizálódik a folyamat ezen menete.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63175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3100" dirty="0"/>
              <a:t>Biogáz üzem működése</a:t>
            </a:r>
            <a:br>
              <a:rPr lang="hu-HU" sz="3100" dirty="0"/>
            </a:br>
            <a:r>
              <a:rPr lang="hu-HU" sz="3100" dirty="0" smtClean="0"/>
              <a:t> A Harsányi  biogáz  üzem részegységeinek  bemutatása</a:t>
            </a:r>
            <a:r>
              <a:rPr lang="hu-HU" b="1" i="1" dirty="0"/>
              <a:t/>
            </a:r>
            <a:br>
              <a:rPr lang="hu-HU" b="1" i="1" dirty="0"/>
            </a:br>
            <a:endParaRPr lang="hu-HU" dirty="0"/>
          </a:p>
        </p:txBody>
      </p:sp>
      <p:graphicFrame>
        <p:nvGraphicFramePr>
          <p:cNvPr id="9" name="Tartalom hely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415149"/>
              </p:ext>
            </p:extLst>
          </p:nvPr>
        </p:nvGraphicFramePr>
        <p:xfrm>
          <a:off x="677863" y="2160589"/>
          <a:ext cx="8596311" cy="3634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50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Kapu és Kerítés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terület lehatárolása, vagyonvédelem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84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Az üzem területére beérkező és azt elhagyó járművek rakterének, kerekeinek mosása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7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Iroda és szociális épület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Helyi vezérlő és felügyeleti központ és a telephelyen dolgozó alkalmazottak kiszolgálása (öltöző, szociális blokk)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Szennyvíztároló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szociális szennyvíz gyűjtésére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Tűzivíztározó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tűzoltáshoz szükséges víz tárolása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84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Siló tér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Beérkező szilárd alap és segédanyag tárolása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0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Hígtrágya(Elő)tároló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Beérkező hígtrágya és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almostrágya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tárolása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07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160463"/>
              </p:ext>
            </p:extLst>
          </p:nvPr>
        </p:nvGraphicFramePr>
        <p:xfrm>
          <a:off x="677863" y="2160588"/>
          <a:ext cx="8596311" cy="4309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7604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nagy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szárazanyagtartalmú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alapanyagok erjesztésére szolgál.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Utofermentor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fermentorban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már előerjesztett és az alacsonyabb </a:t>
                      </a:r>
                      <a:r>
                        <a:rPr lang="hu-H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szárazanyagtartalmú</a:t>
                      </a: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hulladékok erjesztésére szolgál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Végtároló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kimenő  végtermék hígfázisának   szántóföldre  való  kihelyezése előtti tárolásra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04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Szeparátor állomás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leerjedt fermentléből a szilárd biogáztrágya és híg biogáztágya csigás szeparációs elválasztása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6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Szeparált anyag tároló (szilárd biogáztrágya tároló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szilárd biogáz-trágya tárolására szolgáló három oldalról zárt tér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895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338346"/>
              </p:ext>
            </p:extLst>
          </p:nvPr>
        </p:nvGraphicFramePr>
        <p:xfrm>
          <a:off x="677863" y="2160588"/>
          <a:ext cx="8596311" cy="1993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b="1" dirty="0" smtClean="0">
                          <a:latin typeface="+mn-lt"/>
                        </a:rPr>
                        <a:t>Trafóállomás</a:t>
                      </a:r>
                      <a:endParaRPr lang="hu-H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b="1" dirty="0" smtClean="0">
                          <a:latin typeface="+mn-lt"/>
                        </a:rPr>
                        <a:t>Gázmotor</a:t>
                      </a:r>
                      <a:endParaRPr lang="hu-H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1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Szilárd alapanyag adagoló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Szilárd alapanyag beadagolása, továbbítása a </a:t>
                      </a:r>
                      <a:r>
                        <a:rPr lang="hu-H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fermentor</a:t>
                      </a:r>
                      <a:r>
                        <a:rPr lang="hu-H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tartályba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01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BIOGÁZ ALFA KFT BEMUTATÁSA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 A vállalkozás 2010. évben  alakult</a:t>
            </a:r>
          </a:p>
          <a:p>
            <a:r>
              <a:rPr lang="hu-HU" dirty="0" smtClean="0"/>
              <a:t>Székhelye: 2040 Budaörs, Farkasréti  út 45.</a:t>
            </a:r>
          </a:p>
          <a:p>
            <a:r>
              <a:rPr lang="hu-HU" dirty="0" smtClean="0"/>
              <a:t>Telephely: 3555 Harsány, 041/6 </a:t>
            </a:r>
            <a:r>
              <a:rPr lang="hu-HU" dirty="0" err="1" smtClean="0"/>
              <a:t>hrsz</a:t>
            </a:r>
            <a:endParaRPr lang="hu-HU" dirty="0" smtClean="0"/>
          </a:p>
          <a:p>
            <a:r>
              <a:rPr lang="hu-HU" dirty="0" smtClean="0"/>
              <a:t>Fő  tevékenység: 3521 Gázgyártás, villamos  energia  termelés</a:t>
            </a:r>
          </a:p>
          <a:p>
            <a:r>
              <a:rPr lang="hu-HU" dirty="0" smtClean="0"/>
              <a:t>Ügyvezető: Pongrácz Péter </a:t>
            </a:r>
          </a:p>
          <a:p>
            <a:r>
              <a:rPr lang="hu-HU" dirty="0" smtClean="0"/>
              <a:t>Foglalkoztatottak  létszáma: 3 Fő( 1 Fő üzemvezető, 2 Fő üzemeltető,  két  fő </a:t>
            </a:r>
            <a:r>
              <a:rPr lang="hu-HU" dirty="0" err="1" smtClean="0"/>
              <a:t>harsányi</a:t>
            </a:r>
            <a:r>
              <a:rPr lang="hu-HU" dirty="0" smtClean="0"/>
              <a:t>  lakos)</a:t>
            </a:r>
          </a:p>
          <a:p>
            <a:r>
              <a:rPr lang="hu-HU" dirty="0" smtClean="0"/>
              <a:t>Elérhetőségek: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- Tel.: +36203994931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- E-mail: </a:t>
            </a:r>
            <a:r>
              <a:rPr lang="hu-HU" dirty="0" err="1" smtClean="0">
                <a:hlinkClick r:id="rId2"/>
              </a:rPr>
              <a:t>titkarsag</a:t>
            </a:r>
            <a:r>
              <a:rPr lang="hu-HU" dirty="0" smtClean="0">
                <a:hlinkClick r:id="rId2"/>
              </a:rPr>
              <a:t>@</a:t>
            </a:r>
            <a:r>
              <a:rPr lang="hu-HU" dirty="0" err="1" smtClean="0">
                <a:hlinkClick r:id="rId2"/>
              </a:rPr>
              <a:t>biogazunio.hu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              </a:t>
            </a:r>
            <a:r>
              <a:rPr lang="hu-HU" dirty="0" err="1" smtClean="0">
                <a:hlinkClick r:id="rId3"/>
              </a:rPr>
              <a:t>sarkozi.barbara</a:t>
            </a:r>
            <a:r>
              <a:rPr lang="hu-HU" dirty="0" smtClean="0">
                <a:hlinkClick r:id="rId3"/>
              </a:rPr>
              <a:t>@</a:t>
            </a:r>
            <a:r>
              <a:rPr lang="hu-HU" dirty="0" err="1" smtClean="0">
                <a:hlinkClick r:id="rId3"/>
              </a:rPr>
              <a:t>biogazunio.hu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endParaRPr lang="hu-HU" dirty="0" smtClean="0"/>
          </a:p>
          <a:p>
            <a:pPr marL="0" indent="0"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26023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/>
              <a:t>Biogáz üzem működése</a:t>
            </a:r>
            <a:br>
              <a:rPr lang="hu-HU" dirty="0"/>
            </a:br>
            <a:r>
              <a:rPr lang="hu-HU" dirty="0"/>
              <a:t> A Harsányi  biogáz  üzem részegységeinek  bemutatása</a:t>
            </a: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638412"/>
              </p:ext>
            </p:extLst>
          </p:nvPr>
        </p:nvGraphicFramePr>
        <p:xfrm>
          <a:off x="677863" y="2160587"/>
          <a:ext cx="8596311" cy="482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811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Létesítmény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Darabszám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Funkciója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00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Kondenzációs akna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gázból kicsapódó vizet gyűjti és tárolja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00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Gázfáklya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gázmotorok, valamint gázkazánok esetleges meghibásodása és tervezett leállás esetén a folyamatosan keletkező biogáz elégetésére szolgál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12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Gázkezelő – gázelőkészítő állomás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 gáz hűtés és nyomásfokozását végzi.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576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/>
              <a:t>Biogáz üzem működése</a:t>
            </a:r>
            <a:br>
              <a:rPr lang="hu-HU" sz="1800" dirty="0"/>
            </a:br>
            <a:r>
              <a:rPr lang="hu-HU" sz="1800" dirty="0"/>
              <a:t> A Harsányi  biogáz  üzem részegységeinek  </a:t>
            </a:r>
            <a:r>
              <a:rPr lang="hu-HU" sz="1800" dirty="0" smtClean="0"/>
              <a:t>bemutatása</a:t>
            </a:r>
            <a:br>
              <a:rPr lang="hu-HU" sz="1800" dirty="0" smtClean="0"/>
            </a:br>
            <a:r>
              <a:rPr lang="hu-HU" sz="1800" dirty="0"/>
              <a:t>Biztonsági előírások</a:t>
            </a:r>
          </a:p>
        </p:txBody>
      </p:sp>
      <p:pic>
        <p:nvPicPr>
          <p:cNvPr id="2056" name="Picture 8" descr="Illetékteleneknek belépni tilos! – Munkavédelmi tábla websh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08" y="2104317"/>
            <a:ext cx="544419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846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000" dirty="0"/>
              <a:t>Biogáz üzem működése</a:t>
            </a:r>
            <a:br>
              <a:rPr lang="hu-HU" sz="2000" dirty="0"/>
            </a:br>
            <a:r>
              <a:rPr lang="hu-HU" sz="2000" dirty="0"/>
              <a:t> A Harsányi  biogáz  üzem részegységeinek  </a:t>
            </a:r>
            <a:r>
              <a:rPr lang="hu-HU" sz="2000" dirty="0" smtClean="0"/>
              <a:t>bemutatása</a:t>
            </a:r>
            <a:br>
              <a:rPr lang="hu-HU" sz="2000" dirty="0" smtClean="0"/>
            </a:br>
            <a:r>
              <a:rPr lang="hu-HU" sz="2000" dirty="0" smtClean="0"/>
              <a:t>Biztonsági előírások</a:t>
            </a:r>
            <a:endParaRPr lang="hu-HU" dirty="0"/>
          </a:p>
        </p:txBody>
      </p:sp>
      <p:pic>
        <p:nvPicPr>
          <p:cNvPr id="1026" name="Picture 2" descr="30 pontos munkavédelem „a zöld az új kék!” Alternatív tüzelőanya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649" y="2222695"/>
            <a:ext cx="742774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613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/>
              <a:t>Biogáz üzem működése</a:t>
            </a:r>
            <a:br>
              <a:rPr lang="hu-HU" sz="1800" dirty="0"/>
            </a:br>
            <a:r>
              <a:rPr lang="hu-HU" sz="1800" dirty="0"/>
              <a:t> A Harsányi  biogáz  üzem részegységeinek  bemutatása</a:t>
            </a:r>
            <a:br>
              <a:rPr lang="hu-HU" sz="1800" dirty="0"/>
            </a:br>
            <a:r>
              <a:rPr lang="hu-HU" sz="1800" dirty="0"/>
              <a:t>Biztonsági előírások</a:t>
            </a:r>
          </a:p>
        </p:txBody>
      </p:sp>
      <p:pic>
        <p:nvPicPr>
          <p:cNvPr id="3074" name="Picture 2" descr="Biológiai veszély figyelmeztető tábla matrica - Figyelmeztető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930400"/>
            <a:ext cx="4773503" cy="301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igyázz! Biológiai veszély figyelmeztető piktogram táb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350" y="3136361"/>
            <a:ext cx="4362450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719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1800" dirty="0" smtClean="0"/>
              <a:t>Biogáz üzem működése</a:t>
            </a:r>
            <a:br>
              <a:rPr lang="hu-HU" sz="1800" dirty="0" smtClean="0"/>
            </a:br>
            <a:r>
              <a:rPr lang="hu-HU" sz="1800" dirty="0" smtClean="0"/>
              <a:t> A Harsányi  biogáz  üzem részegységeinek  bemutatása</a:t>
            </a:r>
            <a:endParaRPr lang="hu-HU" sz="1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hu-HU" dirty="0" smtClean="0"/>
          </a:p>
          <a:p>
            <a:r>
              <a:rPr lang="hu-HU" dirty="0" smtClean="0"/>
              <a:t>A biogáz  üzem minden irányból 1,8 méter  magas  drótkerítéssel  került körbe kerítésre.</a:t>
            </a:r>
          </a:p>
          <a:p>
            <a:r>
              <a:rPr lang="hu-HU" dirty="0" smtClean="0"/>
              <a:t>A bejutás a 2421-es s számú  főútról lekanyarodva aszfalt  burkolatú  úton közelíthető meg. </a:t>
            </a:r>
            <a:endParaRPr lang="hu-HU" dirty="0"/>
          </a:p>
          <a:p>
            <a:r>
              <a:rPr lang="hu-HU" dirty="0" smtClean="0"/>
              <a:t>Az üzembe  kétszárnyú vaskapun keresztül   lehet  bejutni.</a:t>
            </a:r>
          </a:p>
          <a:p>
            <a:r>
              <a:rPr lang="hu-HU" dirty="0" smtClean="0"/>
              <a:t>Az üzem   kapuján csak a kezelő személyzet, és az  arra  feljogosított személyek léphetnek be.</a:t>
            </a:r>
          </a:p>
          <a:p>
            <a:r>
              <a:rPr lang="hu-HU" dirty="0" smtClean="0"/>
              <a:t>A kapun a biogáz üzemben  viselendő  védőeszközök és a lehetséges  veszélyt  jelző táblák kifüggesztésre kerültek.</a:t>
            </a:r>
          </a:p>
          <a:p>
            <a:r>
              <a:rPr lang="hu-HU" dirty="0" smtClean="0"/>
              <a:t>Az  üzem  területére látogató, csak  az előírt  védőfelszerelésben és a kezelő személyzet  kíséretében léphet!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09759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dirty="0"/>
              <a:t>Biogáz üzem működése</a:t>
            </a:r>
            <a:br>
              <a:rPr lang="hu-HU" sz="2700" dirty="0"/>
            </a:br>
            <a:r>
              <a:rPr lang="hu-HU" sz="2700" dirty="0"/>
              <a:t> A Harsányi  biogáz  üzem részegységeinek  bemutatása</a:t>
            </a:r>
            <a:br>
              <a:rPr lang="hu-HU" sz="2700" dirty="0"/>
            </a:br>
            <a:r>
              <a:rPr lang="hu-HU" sz="2700" dirty="0"/>
              <a:t>Szociális  épület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8" y="2160588"/>
            <a:ext cx="709625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32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dirty="0" smtClean="0"/>
              <a:t>Szociális  épület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7182" y="2675744"/>
            <a:ext cx="8596668" cy="3880773"/>
          </a:xfrm>
        </p:spPr>
        <p:txBody>
          <a:bodyPr>
            <a:normAutofit/>
          </a:bodyPr>
          <a:lstStyle/>
          <a:p>
            <a:r>
              <a:rPr lang="hu-HU" sz="1400" dirty="0" smtClean="0"/>
              <a:t> A kialakított  szociális  épületben a  dolgozók számára  „fekete- fehér” jellegű  öltöző helység  került  kialakításra</a:t>
            </a:r>
          </a:p>
          <a:p>
            <a:r>
              <a:rPr lang="hu-HU" sz="1400" dirty="0" smtClean="0"/>
              <a:t>A  dolgozók a munkakezdéskor az utcai ruházatot, a telepen használt  munkaruházatra váltják  munkakezdés  előtt, majd a műszak végeztével   fertőtlenítés  után  hagyják  el a  telephelyet.</a:t>
            </a:r>
          </a:p>
          <a:p>
            <a:r>
              <a:rPr lang="hu-HU" sz="1400" dirty="0" smtClean="0"/>
              <a:t>Az épületben  az alábbi helységek találhatóak:</a:t>
            </a:r>
          </a:p>
          <a:p>
            <a:r>
              <a:rPr lang="hu-HU" sz="1400" dirty="0" smtClean="0"/>
              <a:t>1 db „fekete” öltöző és hozzá tartozó szaniter  helység( mosdó, WC, zuhanyzó)</a:t>
            </a:r>
          </a:p>
          <a:p>
            <a:r>
              <a:rPr lang="hu-HU" sz="1400" dirty="0" smtClean="0"/>
              <a:t>1 db „fehér öltöző és a hozzá tartozó szaniter  helység( mosdó, WC, Zuhanyzó)</a:t>
            </a:r>
          </a:p>
          <a:p>
            <a:r>
              <a:rPr lang="hu-HU" sz="1400" dirty="0" smtClean="0"/>
              <a:t>Falazata tégla, tetőszerkezete fa, cseréppel  ellátott, fűtése: fatüzelésű cserépkályha</a:t>
            </a:r>
          </a:p>
          <a:p>
            <a:r>
              <a:rPr lang="hu-HU" sz="1400" dirty="0" smtClean="0"/>
              <a:t>A helységek járólappal, csempével  burkoltak.</a:t>
            </a:r>
          </a:p>
          <a:p>
            <a:r>
              <a:rPr lang="hu-HU" sz="1400" dirty="0" smtClean="0"/>
              <a:t>A  keletkező  szociális szennyvíz az  épület mellett kialakított, vízzáró betonszerkezetű aknában kerül  összegyűjtésre. A keletkezett  szociális szennyvíz engedélyes  kezelő szállítja el a telephelyről szerződés szerint.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1737318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err="1" smtClean="0"/>
              <a:t>tüzivíz</a:t>
            </a:r>
            <a:r>
              <a:rPr lang="hu-HU" sz="2400" dirty="0" smtClean="0"/>
              <a:t>  tározó( oltóvíz)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2973500"/>
            <a:ext cx="3721993" cy="3881437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093" y="2973501"/>
            <a:ext cx="4803820" cy="38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99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err="1"/>
              <a:t>tüzivíz</a:t>
            </a:r>
            <a:r>
              <a:rPr lang="hu-HU" sz="2400" dirty="0"/>
              <a:t>  tározó( oltóvíz)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Országos  Tűzvédelmi Szabályzat( 28/2011 IX.6. BM  rendelet) előírásának megfelelően  a telephelyen  350 m³ oltóvíz tárolására  alkalmas  földfeletti  vasbeton szerkezetű  tároló került  kialakítására</a:t>
            </a:r>
          </a:p>
          <a:p>
            <a:r>
              <a:rPr lang="hu-HU" dirty="0" smtClean="0"/>
              <a:t>A tározóhoz  két  darab töltőcsonk  tartozik</a:t>
            </a:r>
          </a:p>
          <a:p>
            <a:r>
              <a:rPr lang="hu-HU" dirty="0" smtClean="0"/>
              <a:t>A  tározó </a:t>
            </a:r>
            <a:r>
              <a:rPr lang="hu-HU" dirty="0" err="1" smtClean="0"/>
              <a:t>karbantártását</a:t>
            </a:r>
            <a:r>
              <a:rPr lang="hu-HU" dirty="0" smtClean="0"/>
              <a:t>  folyamatosan végezzük,a vonatkozó  jogszabály  előírásainak  megfelelően  jogosultsággal rendelkező alvállalkozó segítségét  igénybe  véve.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52772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„ silótér” szilárd alapanyag  tároló  tér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618" y="2160588"/>
            <a:ext cx="6660107" cy="4349394"/>
          </a:xfrm>
        </p:spPr>
      </p:pic>
    </p:spTree>
    <p:extLst>
      <p:ext uri="{BB962C8B-B14F-4D97-AF65-F5344CB8AC3E}">
        <p14:creationId xmlns:p14="http://schemas.microsoft.com/office/powerpoint/2010/main" val="88894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A BIOGÁZ ALFA KFT BEMUTATÁSA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Vállalkozásunk  2016.évben  kezdte meg, a 3555 Harsány, 041/6 </a:t>
            </a:r>
            <a:r>
              <a:rPr lang="hu-HU" dirty="0" err="1" smtClean="0"/>
              <a:t>hrsz</a:t>
            </a:r>
            <a:r>
              <a:rPr lang="hu-HU" dirty="0" smtClean="0"/>
              <a:t> szám alatt  létesült biogáz kiserőmű  építési munkálatait.</a:t>
            </a:r>
          </a:p>
          <a:p>
            <a:r>
              <a:rPr lang="hu-HU" dirty="0"/>
              <a:t> </a:t>
            </a:r>
            <a:r>
              <a:rPr lang="hu-HU" dirty="0" smtClean="0"/>
              <a:t>A Borsod- Abaúj- Zemplén Megyei  Kormányhivatal  Miskolci Járási Hivatal Mérésügyi és Biztonsági Hatóság  BO-08/MM/3292-7/2017 ügyszámon  2017. október 17-én jogerős használatba  vételi engedélyt adott  a biogáz  kiserőműnek</a:t>
            </a:r>
          </a:p>
          <a:p>
            <a:r>
              <a:rPr lang="hu-HU" dirty="0" smtClean="0"/>
              <a:t>A próbaüzem  2017- évben  kezdődött meg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43384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„ silótér” szilárd alapanyag  tároló  tér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„silótér” a  biogáz  üzembe   érkező  szilárd alapanyagok,mint   például a  kukorica feldolgozása  során keletkező  nedves  rost, vagy  a mezőgazdaságban előállított  kukorica  siló tárolására szolgál.</a:t>
            </a:r>
          </a:p>
          <a:p>
            <a:r>
              <a:rPr lang="hu-HU" dirty="0" smtClean="0"/>
              <a:t>Alapterülete: 820 m²</a:t>
            </a:r>
          </a:p>
          <a:p>
            <a:r>
              <a:rPr lang="hu-HU" dirty="0" smtClean="0"/>
              <a:t>Aljzat: vízzáró,saválló aszfalt</a:t>
            </a:r>
          </a:p>
          <a:p>
            <a:r>
              <a:rPr lang="hu-HU" dirty="0" smtClean="0"/>
              <a:t>Falazat: vasbeton  vízzáró betonelemekből áll</a:t>
            </a:r>
          </a:p>
          <a:p>
            <a:r>
              <a:rPr lang="hu-HU" dirty="0" smtClean="0"/>
              <a:t>Tárolókapacitás: 1500 m³, cca. 1500-2000 tonna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3126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 előtároló „hígtrágya” tároló  tartály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76" y="2146940"/>
            <a:ext cx="7083189" cy="4711060"/>
          </a:xfrm>
        </p:spPr>
      </p:pic>
    </p:spTree>
    <p:extLst>
      <p:ext uri="{BB962C8B-B14F-4D97-AF65-F5344CB8AC3E}">
        <p14:creationId xmlns:p14="http://schemas.microsoft.com/office/powerpoint/2010/main" val="1969885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előtároló „hígtrágya” tároló  tartály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10×4 </a:t>
            </a:r>
            <a:r>
              <a:rPr lang="hu-HU" dirty="0"/>
              <a:t>m vasbeton-tartály, a szivárgásmentes szulfátálló vasbetonból készült alaplemez és vasbeton falai nem engedik át a folyadékot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előgyűjtő tartály </a:t>
            </a:r>
            <a:r>
              <a:rPr lang="hu-HU" dirty="0" smtClean="0"/>
              <a:t>befogadóképessége: 150 m</a:t>
            </a:r>
            <a:r>
              <a:rPr lang="hu-HU" baseline="30000" dirty="0" smtClean="0"/>
              <a:t>3</a:t>
            </a:r>
            <a:r>
              <a:rPr lang="hu-HU" dirty="0" smtClean="0"/>
              <a:t> </a:t>
            </a:r>
            <a:r>
              <a:rPr lang="hu-HU" dirty="0"/>
              <a:t>és a gáztermelő erőműnek igény esetén szivattyúzható hígtrágyával és folyékony élelmiszeripari melléktermékkel és hulladékkal való ellátását biztosítja.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előgyűjtő szivattyúval van ellátva és egy csővezetéken keresztül a </a:t>
            </a:r>
            <a:r>
              <a:rPr lang="hu-HU" dirty="0" err="1"/>
              <a:t>fermentorokkal</a:t>
            </a:r>
            <a:r>
              <a:rPr lang="hu-HU" dirty="0"/>
              <a:t> van összekötve.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adagolást automatizált, szükség esetén kézi vezérlési rendszer irányítja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előtároló traktorcsatlakozóval ellátott, amely összekötetésben van a központi szivattyúval. A beérkező folyadék halmazállapotú anyagokat a csatlakozón keresztül juttatatják be az előtárolóba. Az előtároló tartály alkalmas arra, hogy a beszállított folyékony halmazállapotú élelmiszeripari melléktermékeket és hulladékokat benne elhelyezzék, majd a sertés hígtrágyával történt hígítást követően a laboratóriumi vizsgálatot követő adagolási tervben foglaltaknak megfelelően a </a:t>
            </a:r>
            <a:r>
              <a:rPr lang="hu-HU" dirty="0" err="1"/>
              <a:t>fermentorba</a:t>
            </a:r>
            <a:r>
              <a:rPr lang="hu-HU" dirty="0"/>
              <a:t> beadagolják.</a:t>
            </a:r>
          </a:p>
          <a:p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74737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 smtClean="0"/>
              <a:t>fermentor</a:t>
            </a:r>
            <a:endParaRPr lang="hu-HU" sz="2400" dirty="0"/>
          </a:p>
        </p:txBody>
      </p:sp>
      <p:pic>
        <p:nvPicPr>
          <p:cNvPr id="5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2" y="2160588"/>
            <a:ext cx="7371470" cy="4155806"/>
          </a:xfrm>
        </p:spPr>
      </p:pic>
    </p:spTree>
    <p:extLst>
      <p:ext uri="{BB962C8B-B14F-4D97-AF65-F5344CB8AC3E}">
        <p14:creationId xmlns:p14="http://schemas.microsoft.com/office/powerpoint/2010/main" val="17707687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>
                <a:solidFill>
                  <a:schemeClr val="tx1"/>
                </a:solidFill>
              </a:rPr>
              <a:t>28×8 </a:t>
            </a:r>
            <a:r>
              <a:rPr lang="hu-HU" dirty="0">
                <a:solidFill>
                  <a:schemeClr val="tx1"/>
                </a:solidFill>
              </a:rPr>
              <a:t>m</a:t>
            </a:r>
            <a:r>
              <a:rPr lang="hu-HU" dirty="0"/>
              <a:t>; szilárd alapanyag-adagolóval és </a:t>
            </a:r>
            <a:r>
              <a:rPr lang="hu-HU" dirty="0" smtClean="0"/>
              <a:t>integrált </a:t>
            </a:r>
            <a:r>
              <a:rPr lang="hu-HU" dirty="0"/>
              <a:t>alacsony nyomású </a:t>
            </a:r>
            <a:r>
              <a:rPr lang="hu-HU" dirty="0" smtClean="0"/>
              <a:t>gáztárolóval </a:t>
            </a:r>
          </a:p>
          <a:p>
            <a:r>
              <a:rPr lang="hu-HU" dirty="0" smtClean="0"/>
              <a:t>Vasbeton-tartály</a:t>
            </a:r>
            <a:r>
              <a:rPr lang="hu-HU" dirty="0"/>
              <a:t>, szivárgásmentes szulfátálló vasbetonból készült alapzata és falai nem engedik át a folyadékot, hőszigetelt, fűthető, gáz tömör, duplamembrános fóliakupolával fedett, amelynek két membránja közötti támasztó légpárnával szigetelt. </a:t>
            </a:r>
            <a:endParaRPr lang="hu-HU" dirty="0" smtClean="0"/>
          </a:p>
          <a:p>
            <a:r>
              <a:rPr lang="hu-HU" dirty="0" smtClean="0"/>
              <a:t>Felszerelés</a:t>
            </a:r>
            <a:r>
              <a:rPr lang="hu-HU" dirty="0"/>
              <a:t>: keverőművek, kéntelenítővel ellátott alacsony nyomású gáztároló, pufferrel ellátott </a:t>
            </a:r>
            <a:r>
              <a:rPr lang="hu-HU" dirty="0" err="1"/>
              <a:t>fermentor</a:t>
            </a:r>
            <a:r>
              <a:rPr lang="hu-HU" dirty="0"/>
              <a:t>, henger alakú vasbeton tartály, amely általánosan elismert műszaki szabályoknak megfelelő kivitelezésben épült. betöltő csővezeték, elvezető csővezeték, túl- és alulnyomás elleni védelem vízzel töltött előtétedénnyel</a:t>
            </a:r>
            <a:r>
              <a:rPr lang="hu-HU" dirty="0" smtClean="0"/>
              <a:t>.</a:t>
            </a:r>
          </a:p>
          <a:p>
            <a:r>
              <a:rPr lang="hu-HU" dirty="0"/>
              <a:t>A szubsztrátum felszíne felett található az alacsony nyomású gáztároló kupola. A komplett </a:t>
            </a:r>
            <a:r>
              <a:rPr lang="hu-HU" dirty="0" err="1"/>
              <a:t>fermentor</a:t>
            </a:r>
            <a:r>
              <a:rPr lang="hu-HU" dirty="0"/>
              <a:t>, henger alakú vasbeton-tartály, amely az általánosan elismert műszaki szabályoknak megfelelő kivitelezésben épül.</a:t>
            </a:r>
          </a:p>
          <a:p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2469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A biomasszát (pl. silókukorica, cukorcirok, </a:t>
            </a:r>
            <a:r>
              <a:rPr lang="hu-HU" dirty="0" err="1"/>
              <a:t>higienizált</a:t>
            </a:r>
            <a:r>
              <a:rPr lang="hu-HU" dirty="0"/>
              <a:t> élelmiszeripari melléktermék, stb.) a szilárd anyagok közvetlen behordójával, a szivattyúzható nyersanyagok, pedig szivattyúval közvetlenül a </a:t>
            </a:r>
            <a:r>
              <a:rPr lang="hu-HU" dirty="0" err="1"/>
              <a:t>fermentorba</a:t>
            </a:r>
            <a:r>
              <a:rPr lang="hu-HU" dirty="0"/>
              <a:t> kerülnek. A </a:t>
            </a:r>
            <a:r>
              <a:rPr lang="hu-HU" dirty="0" err="1"/>
              <a:t>fermentorok</a:t>
            </a:r>
            <a:r>
              <a:rPr lang="hu-HU" dirty="0"/>
              <a:t> és az </a:t>
            </a:r>
            <a:r>
              <a:rPr lang="hu-HU" dirty="0" err="1"/>
              <a:t>utófermentor</a:t>
            </a:r>
            <a:r>
              <a:rPr lang="hu-HU" dirty="0"/>
              <a:t> szivattyúvezetékkel van összekötve. </a:t>
            </a:r>
          </a:p>
          <a:p>
            <a:r>
              <a:rPr lang="hu-HU" dirty="0"/>
              <a:t>A felúszó réteg keletkezésének meggátolása, a szubsztrátum homogenizálása és a szubsztrátum keringetése érdekében a </a:t>
            </a:r>
            <a:r>
              <a:rPr lang="hu-HU" dirty="0" err="1"/>
              <a:t>fermentor</a:t>
            </a:r>
            <a:r>
              <a:rPr lang="hu-HU" dirty="0"/>
              <a:t> állítható magasságú merülő motoros keverőművekkel van ellátva. Ezek biztosítják, hogy a </a:t>
            </a:r>
            <a:r>
              <a:rPr lang="hu-HU" dirty="0" err="1"/>
              <a:t>fermentor</a:t>
            </a:r>
            <a:r>
              <a:rPr lang="hu-HU" dirty="0"/>
              <a:t> tartalma magas szárazanyag-tartalom esetén is szivattyúzható és keverhető legyen.</a:t>
            </a:r>
          </a:p>
          <a:p>
            <a:r>
              <a:rPr lang="hu-HU" dirty="0"/>
              <a:t>A hőmérséklet- és folyamatvezérlés a </a:t>
            </a:r>
            <a:r>
              <a:rPr lang="hu-HU" dirty="0" err="1"/>
              <a:t>fermentorban</a:t>
            </a:r>
            <a:r>
              <a:rPr lang="hu-HU" dirty="0"/>
              <a:t> melegvíz-cirkulációs fűtéssel történik. A tartály belső falára rögzített 2” saválló cső a </a:t>
            </a:r>
            <a:r>
              <a:rPr lang="hu-HU" dirty="0" err="1"/>
              <a:t>fermentor</a:t>
            </a:r>
            <a:r>
              <a:rPr lang="hu-HU" dirty="0"/>
              <a:t> fűtésére szolgál és a blokkfűtő-erőmű meleg vizét használja. A cső 10 cm-es távolsága a faltól biztosítja a tartály problémamentes, egyenletes fűtését. Az alapzat kívülről 6 cm vastag, nyomásálló polisztirol keményhab lapokkal van szigetelve. A talajjal érintkező falrészt kívülről 10 cm vastag polisztirol keményhab lapokkal szigetelik és földdel feltöltve tartósan rögzítik. A </a:t>
            </a:r>
            <a:r>
              <a:rPr lang="hu-HU" dirty="0" err="1"/>
              <a:t>fermentor</a:t>
            </a:r>
            <a:r>
              <a:rPr lang="hu-HU" dirty="0"/>
              <a:t> föld feletti részét 10 cm vastag kőzetgyapot-lapokkal szigetelik. Ezeket a föld feletti kőzetgyapot-táblákat a vízszintes illesztésen - a tartályt körülölelve - horganyzott acélpánttal (80 mm x 0,8 mm) feszesen és tartósan rögzítik. A föld feletti falrészt ezután trapézlemezekkel burkolják. A trapézlemezeket fúrócsavarokkal a vízszintesen kőrbefutó acélpántra erősítik.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2342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/>
              <a:t>A tartály alsó részén 700 x 800 mm nagyságú búvó nyílásra van szükség, amelyeken keresztül a többéves üzemeltetés során lerakodott homoküledéket könnyen el lehet távolítani.</a:t>
            </a:r>
          </a:p>
          <a:p>
            <a:r>
              <a:rPr lang="hu-HU" dirty="0"/>
              <a:t>A tartály egy duplamembrános, kúpalakúra szabott gáz tömör fóliával (anyaguk: külső fólia PVC-szövet, belső fólia rendkívül elasztikus PE anyag) és egy speciális fóliabefogó sínnel gáz tömören van lezárva. A kétkúpos fólia közötti légtérben egy a gáztároló pufferen kívül, a </a:t>
            </a:r>
            <a:r>
              <a:rPr lang="hu-HU" dirty="0" err="1"/>
              <a:t>fermentoron</a:t>
            </a:r>
            <a:r>
              <a:rPr lang="hu-HU" dirty="0"/>
              <a:t> elhelyezett radiál ventillátor és egy után kapcsolt nyomásszabályozó szelep </a:t>
            </a:r>
            <a:r>
              <a:rPr lang="hu-HU" dirty="0" err="1"/>
              <a:t>max</a:t>
            </a:r>
            <a:r>
              <a:rPr lang="hu-HU" dirty="0"/>
              <a:t>. 1,5 mbar értékű túlnyomást létesít.</a:t>
            </a:r>
          </a:p>
          <a:p>
            <a:r>
              <a:rPr lang="hu-HU" dirty="0"/>
              <a:t>Az anaerob folyamattal előállított nyersgázt ideiglenesen a szubsztrátum szintje felett, az alacsony nyomású gáztároló térben tárolják. Az alacsony nyomású gáztároló nyomását a </a:t>
            </a:r>
            <a:r>
              <a:rPr lang="hu-HU" dirty="0" err="1"/>
              <a:t>fermentorban</a:t>
            </a:r>
            <a:r>
              <a:rPr lang="hu-HU" dirty="0"/>
              <a:t> megfelelő méretezésű túl- és alulnyomás elleni védelemmel biztosítják, amelyek meggátolják, hogy a biogáz a túlnyomás átlépje a 4 mbar-t ill. a biogáz alulnyomás az 1 mbar-t. A fólia szabásánál kívülről egy PVC anyagból készült, kúpalakú hordozólevegős fóliaborítás található. A hordozólevegős kúp alatt kialakuló tér arra szolgál, hogy a PE membránfólia az időjárás viszontagságaitól védetten, a biogáz termelés és </a:t>
            </a:r>
            <a:r>
              <a:rPr lang="hu-HU" dirty="0" err="1"/>
              <a:t>-fogyasztás</a:t>
            </a:r>
            <a:r>
              <a:rPr lang="hu-HU" dirty="0"/>
              <a:t> függvényében emelkedhet és süllyedhet. A tervezett 30 °-os esésű külső, sima felületű PVC fólián nem áll meg a hó. Ez a csekély léghordó nyomás (1,5 mbar) elegendőnek bizonyult ahhoz, hogy kiválóan biztosítsa a szél- és viharálló képességet. Ahogy a leírásból kitűnik, a léghordó kupolás megoldás egy igen könnyű, két műanyag fóliából álló konstrukció, ahol a léghordó fedélen belül nincs merev vagy fémből készült támaszték. A fólián keresztül a tartály falára kiható erők csekélyek, és egyenletesen vivődnek a tartályfalra, tehát nem merülnek fel különleges követelmények a betontartállyal szemben. A2 tűzvédelmi osztályú, nem éghető építőanyagból készült.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183074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/>
              <a:t>utófermentor</a:t>
            </a:r>
            <a:endParaRPr lang="hu-HU" sz="2400" dirty="0"/>
          </a:p>
        </p:txBody>
      </p:sp>
      <p:pic>
        <p:nvPicPr>
          <p:cNvPr id="5" name="Tartalom hely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86" y="2083762"/>
            <a:ext cx="7835705" cy="4595054"/>
          </a:xfrm>
          <a:prstGeom prst="rect">
            <a:avLst/>
          </a:prstGeom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81686" y="2335237"/>
            <a:ext cx="8092316" cy="3706125"/>
          </a:xfrm>
        </p:spPr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698852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err="1" smtClean="0"/>
              <a:t>utófermentor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 db </a:t>
            </a:r>
            <a:r>
              <a:rPr lang="hu-HU" b="1" dirty="0" err="1"/>
              <a:t>utófermentor</a:t>
            </a:r>
            <a:r>
              <a:rPr lang="hu-HU" b="1" dirty="0"/>
              <a:t> integrált alacsony nyomású gáztárolóval </a:t>
            </a:r>
            <a:r>
              <a:rPr lang="hu-HU" b="1" dirty="0" smtClean="0">
                <a:solidFill>
                  <a:schemeClr val="tx1"/>
                </a:solidFill>
              </a:rPr>
              <a:t>28×8 </a:t>
            </a:r>
            <a:r>
              <a:rPr lang="hu-HU" b="1" dirty="0"/>
              <a:t>m</a:t>
            </a:r>
            <a:endParaRPr lang="hu-HU" dirty="0"/>
          </a:p>
          <a:p>
            <a:r>
              <a:rPr lang="hu-HU" dirty="0"/>
              <a:t>Vasbeton-tartály, melynek vízzáró szulfátálló vasbetonból készült alapzata és falai szivárgásmentesek, hőszigetelt, fűthető, gáz tömör hordozólevegős fóliakupolával fedett, amelynek két membránja támasztó légpárnával szigetelt. </a:t>
            </a:r>
          </a:p>
          <a:p>
            <a:r>
              <a:rPr lang="hu-HU" dirty="0"/>
              <a:t>A szubsztrátum felszíne felett alacsony nyomású gáztárolóval ellátott utóerjesztő egy henger alakú vasbeton tartály, amely az általánosan elismert műszaki szabályoknak megfelelő kivitelezésben épül. Ugyanúgy, mint a </a:t>
            </a:r>
            <a:r>
              <a:rPr lang="hu-HU" dirty="0" err="1"/>
              <a:t>fermentor</a:t>
            </a:r>
            <a:r>
              <a:rPr lang="hu-HU" dirty="0"/>
              <a:t>, ez is fali fűtéssel, szigeteléssel és hordozólevegős fóliaborítással készül, amely alatt alacsony nyomású gáztároló helyezkedik el.</a:t>
            </a:r>
          </a:p>
          <a:p>
            <a:r>
              <a:rPr lang="hu-HU" dirty="0"/>
              <a:t> A fermentációs lé keringetését az </a:t>
            </a:r>
            <a:r>
              <a:rPr lang="hu-HU" dirty="0" err="1"/>
              <a:t>utófermentorban</a:t>
            </a:r>
            <a:r>
              <a:rPr lang="hu-HU" dirty="0"/>
              <a:t> a merülő motoros keverőművek végzik.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02436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végtározó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2160588"/>
            <a:ext cx="7902054" cy="4376690"/>
          </a:xfrm>
        </p:spPr>
      </p:pic>
    </p:spTree>
    <p:extLst>
      <p:ext uri="{BB962C8B-B14F-4D97-AF65-F5344CB8AC3E}">
        <p14:creationId xmlns:p14="http://schemas.microsoft.com/office/powerpoint/2010/main" val="221091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hu-HU" b="1" dirty="0" smtClean="0"/>
              <a:t>Hatásterület</a:t>
            </a:r>
            <a:endParaRPr lang="hu-HU" dirty="0"/>
          </a:p>
          <a:p>
            <a:r>
              <a:rPr lang="hu-HU" dirty="0"/>
              <a:t>Az üzem iparterülete Harsány város belterületének határától 400 méterre található. A létesítmény és a benne folyatott tevékenység közvetlen hatásterülete a telephely körüli ~200 méter sugarú területre terjed ki. A közvetlen hatásterületen gazdasági, közlekedési és mezőgazdasági célú terület-felhasználás fordul elő.</a:t>
            </a:r>
            <a:endParaRPr lang="hu-HU" sz="1200" dirty="0"/>
          </a:p>
          <a:p>
            <a:r>
              <a:rPr lang="hu-HU" dirty="0"/>
              <a:t>Közvetett hatásterületnek - szűkebb értelemben - a Harsány településre vezető út, és a közvetlen szomszédságban levő állattartó telepek tekinthetők. Tágabb értelemben a tevékenység beszállítói, és értékesítési kapcsolatain keresztül a közvetett hatásterület Borsod-Abaúj-Zemplén megyére terjed ki. </a:t>
            </a:r>
            <a:endParaRPr lang="hu-HU" sz="1200" dirty="0"/>
          </a:p>
          <a:p>
            <a:pPr marL="0" indent="0">
              <a:buNone/>
            </a:pPr>
            <a:endParaRPr lang="hu-HU" dirty="0"/>
          </a:p>
          <a:p>
            <a:pPr lvl="0"/>
            <a:r>
              <a:rPr lang="hu-HU" b="1" dirty="0"/>
              <a:t>Települési környezet</a:t>
            </a:r>
            <a:endParaRPr lang="hu-HU" dirty="0"/>
          </a:p>
          <a:p>
            <a:r>
              <a:rPr lang="hu-HU" dirty="0"/>
              <a:t>Keleti irányban a sertéstelep, és mezőgazdasági művelésű külterület helyezkedik el. </a:t>
            </a:r>
            <a:endParaRPr lang="hu-HU" sz="1200" dirty="0"/>
          </a:p>
          <a:p>
            <a:r>
              <a:rPr lang="hu-HU" dirty="0"/>
              <a:t>Déli irányban a ipari és mezőgazdasági területek helyezkednek el. </a:t>
            </a:r>
            <a:endParaRPr lang="hu-HU" sz="1200" dirty="0"/>
          </a:p>
          <a:p>
            <a:r>
              <a:rPr lang="hu-HU" dirty="0"/>
              <a:t>Nyugati irányban, közúti terület és a mezőgazdasági területek találhatók. </a:t>
            </a:r>
            <a:endParaRPr lang="hu-HU" sz="1200" dirty="0"/>
          </a:p>
          <a:p>
            <a:r>
              <a:rPr lang="hu-HU" dirty="0"/>
              <a:t>Északi irányban a szarvasmarha telep, helyezkedik el. </a:t>
            </a:r>
            <a:endParaRPr lang="hu-HU" sz="12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52249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végtározó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1  db </a:t>
            </a:r>
            <a:r>
              <a:rPr lang="hu-HU" b="1" dirty="0"/>
              <a:t>végtározó: </a:t>
            </a:r>
            <a:r>
              <a:rPr lang="hu-HU" b="1" dirty="0" smtClean="0">
                <a:solidFill>
                  <a:schemeClr val="tx1"/>
                </a:solidFill>
              </a:rPr>
              <a:t>28x 8 m </a:t>
            </a:r>
            <a:r>
              <a:rPr lang="hu-HU" dirty="0" smtClean="0"/>
              <a:t>alapzata </a:t>
            </a:r>
            <a:r>
              <a:rPr lang="hu-HU" dirty="0"/>
              <a:t>és falai szivárgásmentesek, nem engedik át a folyadékot.</a:t>
            </a:r>
          </a:p>
          <a:p>
            <a:r>
              <a:rPr lang="hu-HU" dirty="0" smtClean="0"/>
              <a:t>Térfogata: 4500 m3</a:t>
            </a:r>
          </a:p>
          <a:p>
            <a:r>
              <a:rPr lang="hu-HU" dirty="0" smtClean="0"/>
              <a:t>Üzemi  magasság: 8 méter</a:t>
            </a:r>
          </a:p>
          <a:p>
            <a:r>
              <a:rPr lang="hu-HU" dirty="0" smtClean="0"/>
              <a:t>A  fermentáció során </a:t>
            </a:r>
            <a:r>
              <a:rPr lang="hu-HU" dirty="0" err="1" smtClean="0"/>
              <a:t>kierejesztett</a:t>
            </a:r>
            <a:r>
              <a:rPr lang="hu-HU" dirty="0" smtClean="0"/>
              <a:t>  szubsztrátum  szántóföldi kihelyezése  előtti  tárolására  szolgál.</a:t>
            </a:r>
          </a:p>
          <a:p>
            <a:r>
              <a:rPr lang="hu-HU" dirty="0" smtClean="0"/>
              <a:t>Csővezetéken </a:t>
            </a:r>
            <a:r>
              <a:rPr lang="hu-HU" dirty="0"/>
              <a:t>keresztül a </a:t>
            </a:r>
            <a:r>
              <a:rPr lang="hu-HU" dirty="0" err="1"/>
              <a:t>fermentorokkal</a:t>
            </a:r>
            <a:r>
              <a:rPr lang="hu-HU" dirty="0"/>
              <a:t> van összekötve. </a:t>
            </a:r>
            <a:endParaRPr lang="hu-HU" dirty="0" smtClean="0"/>
          </a:p>
          <a:p>
            <a:r>
              <a:rPr lang="hu-HU" dirty="0" smtClean="0"/>
              <a:t>A végtározó traktorcsatlakozóval </a:t>
            </a:r>
            <a:r>
              <a:rPr lang="hu-HU" dirty="0"/>
              <a:t>ellátott, amely összekötetésben van a központi szivattyúval. A </a:t>
            </a:r>
            <a:r>
              <a:rPr lang="hu-HU" dirty="0" smtClean="0"/>
              <a:t>szántóföldi  kijuttatás  során ezen csatlakozón keresztül  történik a végtermék, a kierjesztett  </a:t>
            </a:r>
            <a:r>
              <a:rPr lang="hu-HU" dirty="0" err="1" smtClean="0"/>
              <a:t>fermentlé</a:t>
            </a:r>
            <a:r>
              <a:rPr lang="hu-HU" dirty="0" smtClean="0"/>
              <a:t> szállítójárműbe  töltése</a:t>
            </a:r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585471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szeparátor  állomás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676" y="2160587"/>
            <a:ext cx="6987652" cy="4840713"/>
          </a:xfrm>
        </p:spPr>
      </p:pic>
    </p:spTree>
    <p:extLst>
      <p:ext uri="{BB962C8B-B14F-4D97-AF65-F5344CB8AC3E}">
        <p14:creationId xmlns:p14="http://schemas.microsoft.com/office/powerpoint/2010/main" val="15174292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91233" y="40488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szeparátor  állomás 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csigás szeparátor a </a:t>
            </a:r>
            <a:r>
              <a:rPr lang="hu-HU" dirty="0" err="1"/>
              <a:t>térfogatkiszorítás</a:t>
            </a:r>
            <a:r>
              <a:rPr lang="hu-HU" dirty="0"/>
              <a:t> elvén működik és így választja külön a </a:t>
            </a:r>
            <a:r>
              <a:rPr lang="hu-HU" dirty="0" err="1"/>
              <a:t>fermentlé</a:t>
            </a:r>
            <a:r>
              <a:rPr lang="hu-HU" dirty="0"/>
              <a:t> szilárd és folyékony fázisát.</a:t>
            </a:r>
          </a:p>
          <a:p>
            <a:r>
              <a:rPr lang="hu-HU" dirty="0"/>
              <a:t>Úgy kell elképzelni, mint a paradicsom </a:t>
            </a:r>
            <a:r>
              <a:rPr lang="hu-HU" dirty="0" err="1"/>
              <a:t>paszírozót</a:t>
            </a:r>
            <a:r>
              <a:rPr lang="hu-HU" dirty="0"/>
              <a:t>, elvben és működésében is hasonlítanak egymásra.</a:t>
            </a:r>
          </a:p>
          <a:p>
            <a:r>
              <a:rPr lang="hu-HU" dirty="0"/>
              <a:t>Az így keletkezett szilárd </a:t>
            </a:r>
            <a:r>
              <a:rPr lang="hu-HU" dirty="0" err="1"/>
              <a:t>szeparátum</a:t>
            </a:r>
            <a:r>
              <a:rPr lang="hu-HU" dirty="0"/>
              <a:t> kertészeti célokra és alomanyagként is hasznosítható.</a:t>
            </a:r>
          </a:p>
          <a:p>
            <a:r>
              <a:rPr lang="hu-HU" dirty="0"/>
              <a:t>A folyékony fázis egy csőrendszeren keresztül közvetlenül a végtározóba kerül.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714424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szeparált anyag  tároló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kierjesztett  </a:t>
            </a:r>
            <a:r>
              <a:rPr lang="hu-HU" dirty="0" err="1" smtClean="0"/>
              <a:t>fermentléből</a:t>
            </a:r>
            <a:r>
              <a:rPr lang="hu-HU" dirty="0" smtClean="0"/>
              <a:t>   a szeparátor  berendezés  által  leválasztott  szilárd biogáz trágya   szántóföldi kihelyezés  előtti  tárolására  szolgáló tárolótér</a:t>
            </a:r>
          </a:p>
          <a:p>
            <a:r>
              <a:rPr lang="hu-HU" dirty="0" smtClean="0"/>
              <a:t>Alapterülete: 150 m²</a:t>
            </a:r>
          </a:p>
          <a:p>
            <a:r>
              <a:rPr lang="hu-HU" dirty="0" smtClean="0"/>
              <a:t>Tároló térfogata: 360 m³,</a:t>
            </a:r>
            <a:r>
              <a:rPr lang="hu-HU" dirty="0" err="1" smtClean="0"/>
              <a:t>cca</a:t>
            </a:r>
            <a:r>
              <a:rPr lang="hu-HU" dirty="0" smtClean="0"/>
              <a:t>: 500 tonna</a:t>
            </a:r>
          </a:p>
          <a:p>
            <a:r>
              <a:rPr lang="hu-HU" dirty="0"/>
              <a:t>Aljzat: vízzáró,saválló aszfalt</a:t>
            </a:r>
          </a:p>
          <a:p>
            <a:r>
              <a:rPr lang="hu-HU" dirty="0"/>
              <a:t>Falazat: vasbeton  vízzáró </a:t>
            </a:r>
            <a:r>
              <a:rPr lang="hu-HU" dirty="0" smtClean="0"/>
              <a:t>betonelemekből áll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24562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almos  trágya  tároló  tér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biogáz  üzem  </a:t>
            </a:r>
            <a:r>
              <a:rPr lang="hu-HU" dirty="0" err="1" smtClean="0"/>
              <a:t>terülétén</a:t>
            </a:r>
            <a:r>
              <a:rPr lang="hu-HU" dirty="0" smtClean="0"/>
              <a:t>  kialakításra  került  az állati eredetű  mellékterméknek  minősülő szarvasmarha </a:t>
            </a:r>
            <a:r>
              <a:rPr lang="hu-HU" dirty="0" err="1" smtClean="0"/>
              <a:t>almostrágya</a:t>
            </a:r>
            <a:r>
              <a:rPr lang="hu-HU" dirty="0" smtClean="0"/>
              <a:t>  tárolására  alkalmas  tér az előtároló  tartály mellett.</a:t>
            </a:r>
          </a:p>
          <a:p>
            <a:r>
              <a:rPr lang="hu-HU" dirty="0"/>
              <a:t>Alapterülete: </a:t>
            </a:r>
            <a:r>
              <a:rPr lang="hu-HU" dirty="0" smtClean="0"/>
              <a:t>115 </a:t>
            </a:r>
            <a:r>
              <a:rPr lang="hu-HU" dirty="0"/>
              <a:t>m²</a:t>
            </a:r>
          </a:p>
          <a:p>
            <a:r>
              <a:rPr lang="hu-HU" dirty="0"/>
              <a:t>Tároló térfogata: </a:t>
            </a:r>
            <a:r>
              <a:rPr lang="hu-HU" dirty="0" smtClean="0"/>
              <a:t>200 </a:t>
            </a:r>
            <a:r>
              <a:rPr lang="hu-HU" dirty="0"/>
              <a:t>m³,</a:t>
            </a:r>
            <a:r>
              <a:rPr lang="hu-HU" dirty="0" err="1"/>
              <a:t>cca</a:t>
            </a:r>
            <a:r>
              <a:rPr lang="hu-HU" dirty="0"/>
              <a:t>: </a:t>
            </a:r>
            <a:r>
              <a:rPr lang="hu-HU" dirty="0" smtClean="0"/>
              <a:t>150 </a:t>
            </a:r>
            <a:r>
              <a:rPr lang="hu-HU" dirty="0"/>
              <a:t>tonna</a:t>
            </a:r>
          </a:p>
          <a:p>
            <a:r>
              <a:rPr lang="hu-HU" dirty="0"/>
              <a:t>Aljzat: vízzáró,saválló aszfalt</a:t>
            </a:r>
          </a:p>
          <a:p>
            <a:r>
              <a:rPr lang="hu-HU" dirty="0"/>
              <a:t>Falazat: vasbeton  vízzáró betonelemekből áll</a:t>
            </a:r>
          </a:p>
          <a:p>
            <a:r>
              <a:rPr lang="hu-HU" dirty="0" smtClean="0"/>
              <a:t>A beérkező  alapanyag  ideiglenes  beadagolás  előtti  tárolására  szolgál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68885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szilárd alapanyag  beadagoló  rendszer</a:t>
            </a:r>
            <a:r>
              <a:rPr lang="hu-HU" sz="2400" dirty="0" smtClean="0"/>
              <a:t> 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2160588"/>
            <a:ext cx="6796585" cy="4581406"/>
          </a:xfrm>
        </p:spPr>
      </p:pic>
    </p:spTree>
    <p:extLst>
      <p:ext uri="{BB962C8B-B14F-4D97-AF65-F5344CB8AC3E}">
        <p14:creationId xmlns:p14="http://schemas.microsoft.com/office/powerpoint/2010/main" val="12773669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szilárd alapanyag  beadagoló  rendszer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 db szilárd alapanyag-adagoló</a:t>
            </a:r>
            <a:r>
              <a:rPr lang="hu-HU" dirty="0"/>
              <a:t>: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közvetlen szilárdanyag-bevitel a szilárd biomasszával való ellátást biztosítja pl.: silózott energianövény, igény esetén almos trágya behordására alkalmas. A szilárd alapanyag-adagoló egy kompakt egységet alkot, amely egy tartályrészből és villamos energiával meghajtott csigákból (szállítócsiga, töltőcsiga) áll.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nyersanyagok a feladótartályból a szállítócsigához kerülnek és a töltőcsigákkal a </a:t>
            </a:r>
            <a:r>
              <a:rPr lang="hu-HU" dirty="0" err="1"/>
              <a:t>fermentorokba</a:t>
            </a:r>
            <a:r>
              <a:rPr lang="hu-HU" dirty="0"/>
              <a:t> továbbítják őket.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adagolás a központi vezérlési rendszer által teljesen automatizált. A szilárd alapanyag-adagoló, a </a:t>
            </a:r>
            <a:r>
              <a:rPr lang="hu-HU" dirty="0" err="1"/>
              <a:t>fermentort</a:t>
            </a:r>
            <a:r>
              <a:rPr lang="hu-HU" dirty="0"/>
              <a:t> táplálja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Az alapanyag-adagolót homlokrakodóval töltik fel, naponta kétszer.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914878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 </a:t>
            </a:r>
            <a:r>
              <a:rPr lang="hu-HU" sz="2400" dirty="0" smtClean="0"/>
              <a:t>szivattyúház, gépészet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83642"/>
            <a:ext cx="7797926" cy="4674358"/>
          </a:xfrm>
        </p:spPr>
      </p:pic>
    </p:spTree>
    <p:extLst>
      <p:ext uri="{BB962C8B-B14F-4D97-AF65-F5344CB8AC3E}">
        <p14:creationId xmlns:p14="http://schemas.microsoft.com/office/powerpoint/2010/main" val="37327112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szivattyúház, gépészet</a:t>
            </a:r>
            <a:r>
              <a:rPr lang="hu-HU" sz="2400" dirty="0" smtClean="0"/>
              <a:t> 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Szivattyúház:</a:t>
            </a:r>
            <a:r>
              <a:rPr lang="hu-HU" dirty="0"/>
              <a:t> Vasbeton alap és födémlemezből, valamint </a:t>
            </a:r>
            <a:r>
              <a:rPr lang="hu-HU" dirty="0" err="1"/>
              <a:t>Porotherm</a:t>
            </a:r>
            <a:r>
              <a:rPr lang="hu-HU" dirty="0"/>
              <a:t> téglafalazatból áll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/>
              <a:t>A </a:t>
            </a:r>
            <a:r>
              <a:rPr lang="hu-HU" dirty="0" err="1"/>
              <a:t>fermentor</a:t>
            </a:r>
            <a:r>
              <a:rPr lang="hu-HU" dirty="0"/>
              <a:t> és az utóerjesztő közötti területen található a szivattyúház, melynek hosszabbik oldalai a tartályok hőszigetelt falai. A szivattyúházban található a szubsztrátum elosztó rendszer, a központi irányítástechnikai rendszer elemei - kezelőfelület, kapcsolószekrények, gázelemző készülék- és a hő központ.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497001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vezérlőterem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1930400"/>
            <a:ext cx="4315579" cy="4111625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914" y="2728686"/>
            <a:ext cx="5239657" cy="412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5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 smtClean="0"/>
              <a:t>Az </a:t>
            </a:r>
            <a:r>
              <a:rPr lang="hu-HU" sz="2400" b="1" i="1" dirty="0"/>
              <a:t>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hu-HU" b="1" dirty="0"/>
              <a:t>Közlekedési viszonyok</a:t>
            </a:r>
            <a:endParaRPr lang="hu-HU" dirty="0"/>
          </a:p>
          <a:p>
            <a:r>
              <a:rPr lang="hu-HU" dirty="0"/>
              <a:t>Az alapanyag az adalék- és segédanyagok közúton érkeznek. A </a:t>
            </a:r>
            <a:r>
              <a:rPr lang="hu-HU" dirty="0" err="1"/>
              <a:t>biogáztrágya</a:t>
            </a:r>
            <a:r>
              <a:rPr lang="hu-HU" dirty="0"/>
              <a:t> kiszállítása közúton történik .  </a:t>
            </a:r>
          </a:p>
          <a:p>
            <a:r>
              <a:rPr lang="hu-HU" dirty="0"/>
              <a:t>A főút, 2*1 közlekedési sávval. A jelentős forgalom levezetésére alkalmas közúton a üzemhez kapcsolódó nehézjármű-forgalom is zavartalanul le tud bonyolódni. </a:t>
            </a:r>
          </a:p>
          <a:p>
            <a:r>
              <a:rPr lang="hu-HU" dirty="0"/>
              <a:t>Gyalogos közlekedés nem jellemző, a dolgozók kerékpárral, vagy gépjárművel tudják az üzemet megközelíteni. </a:t>
            </a:r>
          </a:p>
          <a:p>
            <a:pPr marL="0" indent="0">
              <a:buNone/>
            </a:pPr>
            <a:endParaRPr lang="hu-HU" dirty="0"/>
          </a:p>
          <a:p>
            <a:pPr marL="0" lvl="0" indent="0">
              <a:buNone/>
            </a:pPr>
            <a:r>
              <a:rPr lang="hu-HU" b="1" dirty="0"/>
              <a:t>Zajállapot</a:t>
            </a:r>
            <a:endParaRPr lang="hu-HU" dirty="0"/>
          </a:p>
          <a:p>
            <a:r>
              <a:rPr lang="hu-HU" dirty="0"/>
              <a:t>A telephely külterületen, gazdasági, ipari besorolású területen helyezkedik el. A környezet zajterhelését elsősorban az üzemelés során az üzemcsarnokba és a szabadba telepített berendezések zajkibocsátása, az udvari rakodás és a vonzott járműforgalom (közúti) okoz környezeti zajterhelést.</a:t>
            </a:r>
          </a:p>
          <a:p>
            <a:r>
              <a:rPr lang="hu-HU" dirty="0"/>
              <a:t>A környezetben másik, jelentős ipari vagy szolgáltató zajkibocsátó létesítmény van. A szomszédos, állattartók telephelyein folytatott technológia is eredményez környezeti zajkibocsátást </a:t>
            </a:r>
            <a:r>
              <a:rPr lang="hu-HU" dirty="0" smtClean="0"/>
              <a:t>.</a:t>
            </a:r>
            <a:endParaRPr lang="hu-HU" dirty="0"/>
          </a:p>
          <a:p>
            <a:r>
              <a:rPr lang="hu-HU" dirty="0"/>
              <a:t> továbbá  nyugati  irányban </a:t>
            </a:r>
            <a:r>
              <a:rPr lang="hu-HU" dirty="0" err="1"/>
              <a:t>Brikettáló</a:t>
            </a:r>
            <a:r>
              <a:rPr lang="hu-HU" dirty="0"/>
              <a:t>  </a:t>
            </a:r>
            <a:r>
              <a:rPr lang="hu-HU" dirty="0" smtClean="0"/>
              <a:t>üzem </a:t>
            </a:r>
            <a:r>
              <a:rPr lang="hu-HU" dirty="0"/>
              <a:t>és a </a:t>
            </a:r>
            <a:r>
              <a:rPr lang="hu-HU" dirty="0" err="1"/>
              <a:t>Frames</a:t>
            </a:r>
            <a:r>
              <a:rPr lang="hu-HU" dirty="0"/>
              <a:t>  Gépgyártó Kft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29408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vezérlőterem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üzem  automatizált, számítógépes  program  vezérli.</a:t>
            </a:r>
          </a:p>
          <a:p>
            <a:r>
              <a:rPr lang="hu-HU" dirty="0" smtClean="0"/>
              <a:t>A munkavállalóknak lehetősége  van a kézi irányítással  vezérelni az  üzemet.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632223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Gázmotor, blokkfűtő erőmű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1930400"/>
            <a:ext cx="6415314" cy="4927600"/>
          </a:xfrm>
        </p:spPr>
      </p:pic>
    </p:spTree>
    <p:extLst>
      <p:ext uri="{BB962C8B-B14F-4D97-AF65-F5344CB8AC3E}">
        <p14:creationId xmlns:p14="http://schemas.microsoft.com/office/powerpoint/2010/main" val="31439834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Gázmotor,  blokkfűtő  erőmű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b="1" dirty="0"/>
              <a:t>Blokkfűtő-erőmű</a:t>
            </a:r>
            <a:r>
              <a:rPr lang="hu-HU" b="1" dirty="0" smtClean="0"/>
              <a:t>: 1140</a:t>
            </a:r>
            <a:r>
              <a:rPr lang="hu-HU" b="1" dirty="0" smtClean="0">
                <a:solidFill>
                  <a:srgbClr val="FF0000"/>
                </a:solidFill>
              </a:rPr>
              <a:t> </a:t>
            </a:r>
            <a:r>
              <a:rPr lang="hu-HU" b="1" dirty="0" smtClean="0"/>
              <a:t>kW </a:t>
            </a:r>
            <a:r>
              <a:rPr lang="hu-HU" b="1" dirty="0"/>
              <a:t>elektromos teljesítmény, </a:t>
            </a:r>
            <a:endParaRPr lang="hu-HU" b="1" dirty="0" smtClean="0"/>
          </a:p>
          <a:p>
            <a:r>
              <a:rPr lang="hu-HU" b="1" dirty="0" smtClean="0">
                <a:solidFill>
                  <a:schemeClr val="tx1"/>
                </a:solidFill>
              </a:rPr>
              <a:t>1247 </a:t>
            </a:r>
            <a:r>
              <a:rPr lang="hu-HU" b="1" dirty="0"/>
              <a:t>kW névleges hő </a:t>
            </a:r>
            <a:r>
              <a:rPr lang="hu-HU" b="1" dirty="0" smtClean="0"/>
              <a:t>teljesítmény</a:t>
            </a:r>
            <a:endParaRPr lang="hu-HU" dirty="0"/>
          </a:p>
          <a:p>
            <a:r>
              <a:rPr lang="hu-HU" dirty="0" smtClean="0"/>
              <a:t> </a:t>
            </a:r>
            <a:r>
              <a:rPr lang="hu-HU" dirty="0"/>
              <a:t>A blokkfűtő-erőmű konténerben van elhelyezve, és minden szükséges műszaki felszereléssel el van látva. Az elhasznált levegő a gépteremből mechanikai úton, hőmérséklet-szabályozott ventilátorok segítségével távozik a szabadba.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friss levegő légbevezető-ventilátoron és a kinti falon elhelyezkedő hangtompító elemekkel ellátott lamellákon keresztül jut be. A használtlevegő-ventilátorok szellőző-teljesítményét a hőmérséklet által szabályozzák, a helyiség levegőjét metángáz-érzékelő ellenőrzi.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belső égésű motor veszély esetén a </a:t>
            </a:r>
            <a:r>
              <a:rPr lang="hu-HU" dirty="0" err="1"/>
              <a:t>blokkfűtőerőmű-konténeren</a:t>
            </a:r>
            <a:r>
              <a:rPr lang="hu-HU" dirty="0"/>
              <a:t> kívül, a bejárati ajtók mellett felszerelt, jelöléssel ellátott, öntartás nélküli vészkapcsolóval állítható le. A gázbevitel megszakítását a konténeren kívül, a gázvezetékbe szerelt elzáró szelepek szolgálják. </a:t>
            </a:r>
            <a:endParaRPr lang="hu-HU" dirty="0" smtClean="0"/>
          </a:p>
          <a:p>
            <a:r>
              <a:rPr lang="hu-HU" dirty="0" smtClean="0"/>
              <a:t>Az </a:t>
            </a:r>
            <a:r>
              <a:rPr lang="hu-HU" dirty="0"/>
              <a:t>áramvezetékek az IP 54 érintésvédelmi osztálynak megfelelő (por- és fröccsenő víz ellen védett) kivitelezésűek. A gázvezeték-rendszer a </a:t>
            </a:r>
            <a:r>
              <a:rPr lang="hu-HU" dirty="0" err="1"/>
              <a:t>blokkfűtőerőmű-helyiségben</a:t>
            </a:r>
            <a:r>
              <a:rPr lang="hu-HU" dirty="0"/>
              <a:t> színesfém-mentes. A </a:t>
            </a:r>
            <a:r>
              <a:rPr lang="hu-HU" dirty="0" err="1"/>
              <a:t>blokkfűtőerőmű-konténer</a:t>
            </a:r>
            <a:r>
              <a:rPr lang="hu-HU" dirty="0"/>
              <a:t> hangszigetelt. </a:t>
            </a:r>
          </a:p>
          <a:p>
            <a:r>
              <a:rPr lang="hu-HU" dirty="0"/>
              <a:t>A motor leállása esetén a biogáz több órán keresztül a gáztároló-rendszerben tárolható (cca. 7-8 óra) anélkül, hogy a gázfáklya, illetve a nyomástehermentesítés működésbe lépne. </a:t>
            </a:r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/>
              <a:t>további gáztermelés a tápanyag erőműbe juttatásának megszakításával csökkenthető a rendes üzemelés beindulásáig. A belső-égésű motor, távozó gáza a </a:t>
            </a:r>
            <a:r>
              <a:rPr lang="hu-HU" dirty="0" err="1"/>
              <a:t>hőleválasztás</a:t>
            </a:r>
            <a:r>
              <a:rPr lang="hu-HU" dirty="0"/>
              <a:t> után kéményen keresztül jut a szabadba. A kémény méretezése a belső-égésű motor szükségleteinek, a távozó gáz sebességének, hőmérsékletének és térfogatának, valamint a káros anyag koncentrációjának és tömegáramlásának figyelembe vételével történik. A füstgáz-kipufogó egy hangtompítóval ellátott acélcsőből áll.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1744201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14" y="1930400"/>
            <a:ext cx="6603999" cy="4586514"/>
          </a:xfrm>
        </p:spPr>
      </p:pic>
    </p:spTree>
    <p:extLst>
      <p:ext uri="{BB962C8B-B14F-4D97-AF65-F5344CB8AC3E}">
        <p14:creationId xmlns:p14="http://schemas.microsoft.com/office/powerpoint/2010/main" val="20332868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b="1" dirty="0"/>
              <a:t>Gázfáklya</a:t>
            </a:r>
            <a:r>
              <a:rPr lang="hu-HU" dirty="0"/>
              <a:t>: A </a:t>
            </a:r>
            <a:r>
              <a:rPr lang="hu-HU" dirty="0" err="1"/>
              <a:t>fermentorokban</a:t>
            </a:r>
            <a:r>
              <a:rPr lang="hu-HU" dirty="0"/>
              <a:t> keletkező biogázt, elsődlegesen a telepen található gázmotor, illetve annak meghibásodása esetén a kényszerégető fáklya segítségével ég el, ami a blokkfűtő-erőmű tetején helyezkedik el.</a:t>
            </a:r>
          </a:p>
          <a:p>
            <a:r>
              <a:rPr lang="hu-HU" dirty="0"/>
              <a:t>A biogáz kétféleképpen juthat el a fáklyához:</a:t>
            </a:r>
          </a:p>
          <a:p>
            <a:r>
              <a:rPr lang="hu-HU" dirty="0"/>
              <a:t>1. ha a gázmotornál rendelkezésre áll a segédüzemi feszültség, a gázmotor konténerébe telepített gázsűrítő segítségével,</a:t>
            </a:r>
          </a:p>
          <a:p>
            <a:r>
              <a:rPr lang="hu-HU" dirty="0"/>
              <a:t>2. ha a gázmotornál nem áll rendelkezésre a segédüzemi feszültség, kupolanyomással jut el a fáklyához. Ebben az esetben az indításhoz és az üzemeléshez szükséges villamos energiát külső megtáplálással kell biztosítani az adott sorkapcsokon.</a:t>
            </a:r>
          </a:p>
          <a:p>
            <a:r>
              <a:rPr lang="hu-HU" dirty="0"/>
              <a:t>A fáklyaindítás történhet helyben a gázmotor segédüzemi </a:t>
            </a:r>
            <a:r>
              <a:rPr lang="hu-HU" dirty="0" err="1"/>
              <a:t>PLC-jen</a:t>
            </a:r>
            <a:r>
              <a:rPr lang="hu-HU" dirty="0"/>
              <a:t> ill. táv üzemmódban is.</a:t>
            </a:r>
          </a:p>
          <a:p>
            <a:r>
              <a:rPr lang="hu-HU" dirty="0"/>
              <a:t>A fáklya gyújtását és lángőrzését egy gyújtóelektronika végzi. A gázelfogyás védelmét, fáklya előtti rozsdamentes biogáz csőbe beépítésre kerülő, 1 db </a:t>
            </a:r>
            <a:r>
              <a:rPr lang="hu-HU" dirty="0" err="1"/>
              <a:t>KrohmSchroeder</a:t>
            </a:r>
            <a:r>
              <a:rPr lang="hu-HU" dirty="0"/>
              <a:t> gyártmányú DG 6B típusú (0,4~6 mbar) nyomáskapcsoló végzi.</a:t>
            </a:r>
          </a:p>
          <a:p>
            <a:r>
              <a:rPr lang="hu-HU" dirty="0"/>
              <a:t>A nyomáskapcsoló alacsony kupolanyomásnál működtet egy, a gázmotor segédüzemi szekrényébe beépített relét, ami az alacsony nyomás esetén jelzést ad a folyamatirányítási rendszer felé, valamint tiltja a fáklya indíthatóságát.</a:t>
            </a:r>
          </a:p>
          <a:p>
            <a:r>
              <a:rPr lang="hu-HU" dirty="0"/>
              <a:t>A fáklya automata gázminimum-, gyújtás- és lángfigyeléssel van ellátva.</a:t>
            </a:r>
          </a:p>
          <a:p>
            <a:r>
              <a:rPr lang="hu-HU" dirty="0"/>
              <a:t>Mivel a fáklya nem állandó üzemű, hanem csak kényszerégető szerepe van, ezért csak a gázmotor meghibásodása esetén, a gáztároló terek </a:t>
            </a:r>
            <a:r>
              <a:rPr lang="hu-HU" dirty="0" err="1"/>
              <a:t>megteltekor</a:t>
            </a:r>
            <a:r>
              <a:rPr lang="hu-HU" dirty="0"/>
              <a:t> kell a felesleges biogázt égetéses ártalmatlanítás útján </a:t>
            </a:r>
            <a:r>
              <a:rPr lang="hu-HU" dirty="0" smtClean="0"/>
              <a:t>elengedni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184553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Gázfáklya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(kényszerfáklyázás).</a:t>
            </a:r>
          </a:p>
          <a:p>
            <a:r>
              <a:rPr lang="hu-HU" dirty="0"/>
              <a:t>Amikor a tárolók szintje alacsony, akkor a gáznyomás is alacsony (van hely a keletkező biogáz eltárolására), ebben az esetben nincs szükség a fáklya indítására, ezért a fáklyaretesz esetén egyéb biztonságos gyújtás kialakítása nem indokolt. A fáklya egy nagy átmérőjű, hosszú, függőlegesen felállított cső, amelynek az alsó részéhez csatlakozik a gázcső. Ebben a csőszakaszban található egy motoros elzáró szerelvény, utána pedig egy </a:t>
            </a:r>
            <a:r>
              <a:rPr lang="hu-HU" dirty="0" err="1"/>
              <a:t>deflagrációs</a:t>
            </a:r>
            <a:r>
              <a:rPr lang="hu-HU" dirty="0"/>
              <a:t> zár (visszaégés gátló). A fáklya gázzal érintkező részei rozsdamentes, saválló acélból készültek a biogáz agresszív tulajdonságai miatt.</a:t>
            </a:r>
          </a:p>
          <a:p>
            <a:r>
              <a:rPr lang="hu-HU" dirty="0"/>
              <a:t> A fáklya méretei:</a:t>
            </a:r>
          </a:p>
          <a:p>
            <a:r>
              <a:rPr lang="hu-HU" dirty="0"/>
              <a:t>- a tűztér hossza ~3 m,</a:t>
            </a:r>
          </a:p>
          <a:p>
            <a:r>
              <a:rPr lang="hu-HU" dirty="0"/>
              <a:t>- a tűztér külső keresztmetszete 500 mm átmérőjű cső</a:t>
            </a:r>
          </a:p>
          <a:p>
            <a:r>
              <a:rPr lang="hu-HU" dirty="0"/>
              <a:t>- a füstgáz a talajszinttől mérve ~11 m magasan távozik</a:t>
            </a:r>
          </a:p>
          <a:p>
            <a:r>
              <a:rPr lang="hu-HU" dirty="0"/>
              <a:t>(3m konténer + 5m tartószerkezet + 3m tűztér)</a:t>
            </a:r>
          </a:p>
          <a:p>
            <a:r>
              <a:rPr lang="hu-HU" dirty="0"/>
              <a:t>A telepített biogáz égető fáklya </a:t>
            </a:r>
            <a:r>
              <a:rPr lang="hu-HU" dirty="0" err="1"/>
              <a:t>max</a:t>
            </a:r>
            <a:r>
              <a:rPr lang="hu-HU" dirty="0"/>
              <a:t>. 400 Nm³/óra biogázt képes elégetni. A telepen keletkező biogáz közvetlenül nem engedhető a környezetbe, ártalmatlanítása olyan gázkezelési technológia telepítését teszi szükségessé, amely legnagyobb mértékben megakadályozza a levegőszennyezést és megfelel a hatósági előírásoknak.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065688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 smtClean="0"/>
              <a:t>Transzformátor  állomás</a:t>
            </a:r>
            <a:endParaRPr lang="hu-HU" sz="2400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6044406" cy="4501469"/>
          </a:xfrm>
        </p:spPr>
      </p:pic>
    </p:spTree>
    <p:extLst>
      <p:ext uri="{BB962C8B-B14F-4D97-AF65-F5344CB8AC3E}">
        <p14:creationId xmlns:p14="http://schemas.microsoft.com/office/powerpoint/2010/main" val="7304174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dirty="0"/>
              <a:t>Biogáz üzem működése</a:t>
            </a:r>
            <a:br>
              <a:rPr lang="hu-HU" sz="2400" dirty="0"/>
            </a:br>
            <a:r>
              <a:rPr lang="hu-HU" sz="2400" dirty="0"/>
              <a:t> A Harsányi  biogáz  üzem részegységeinek  bemutatása</a:t>
            </a:r>
            <a:br>
              <a:rPr lang="hu-HU" sz="2400" dirty="0"/>
            </a:br>
            <a:r>
              <a:rPr lang="hu-HU" sz="2400" dirty="0"/>
              <a:t>T</a:t>
            </a:r>
            <a:r>
              <a:rPr lang="hu-HU" sz="2400" dirty="0" smtClean="0"/>
              <a:t>ranszformátor  állomás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 generátor </a:t>
            </a:r>
            <a:r>
              <a:rPr lang="hu-HU" dirty="0"/>
              <a:t>á</a:t>
            </a:r>
            <a:r>
              <a:rPr lang="hu-HU" dirty="0" smtClean="0"/>
              <a:t>ltal a biogáz elégetésével  megtermelt  villamos  energia  közcélú hálózatba  való táplálásában van szerepe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989688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b="1" dirty="0"/>
              <a:t>A kezelési művelettel elérni kívánt környezetvédelmi és gazdasági </a:t>
            </a:r>
            <a:r>
              <a:rPr lang="hu-HU" sz="2400" b="1" dirty="0" smtClean="0"/>
              <a:t>cél</a:t>
            </a:r>
            <a:br>
              <a:rPr lang="hu-HU" sz="2400" b="1" dirty="0" smtClean="0"/>
            </a:br>
            <a:r>
              <a:rPr lang="hu-HU" sz="2400" dirty="0" smtClean="0"/>
              <a:t>A </a:t>
            </a:r>
            <a:r>
              <a:rPr lang="hu-HU" sz="2400" dirty="0"/>
              <a:t>fermentáció hasznos </a:t>
            </a:r>
            <a:r>
              <a:rPr lang="hu-HU" sz="2400" dirty="0" smtClean="0"/>
              <a:t>eredményei</a:t>
            </a:r>
            <a:r>
              <a:rPr lang="hu-HU" sz="2400" dirty="0"/>
              <a:t/>
            </a:r>
            <a:br>
              <a:rPr lang="hu-HU" sz="2400" dirty="0"/>
            </a:b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A</a:t>
            </a:r>
            <a:r>
              <a:rPr lang="hu-HU" dirty="0" smtClean="0"/>
              <a:t> </a:t>
            </a:r>
            <a:r>
              <a:rPr lang="hu-HU" dirty="0"/>
              <a:t>fosszilis energiahordozók biogázzal való </a:t>
            </a:r>
            <a:r>
              <a:rPr lang="hu-HU" dirty="0" smtClean="0"/>
              <a:t>helyettesítése</a:t>
            </a:r>
          </a:p>
          <a:p>
            <a:pPr lvl="0"/>
            <a:r>
              <a:rPr lang="hu-HU" dirty="0" smtClean="0"/>
              <a:t> </a:t>
            </a:r>
            <a:r>
              <a:rPr lang="hu-HU" dirty="0"/>
              <a:t>A biogáz energiaforrásként történő használata többszörösen is csökkenti a Föld klímájára káros gázkibocsátást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 </a:t>
            </a:r>
            <a:r>
              <a:rPr lang="hu-HU" dirty="0"/>
              <a:t>Csökken a kontrollálatlan metánkibocsátás, és a megújuló energia (biogáz) előállításával mérséklődik a fosszilis energiahordozók felhasználásának mértéke. </a:t>
            </a:r>
            <a:endParaRPr lang="hu-HU" dirty="0" smtClean="0"/>
          </a:p>
          <a:p>
            <a:pPr lvl="0"/>
            <a:r>
              <a:rPr lang="hu-HU" dirty="0" smtClean="0"/>
              <a:t>A </a:t>
            </a:r>
            <a:r>
              <a:rPr lang="hu-HU" dirty="0"/>
              <a:t>biogáz fűtőerőművekben történő felhasználása során alig keletkeznek további égéstermékek. Az égési levegőben lévő nitrogén melléktermékeként keletkező csekély mennyiségű nitrogén-oxidok (</a:t>
            </a:r>
            <a:r>
              <a:rPr lang="hu-HU" dirty="0" err="1"/>
              <a:t>NOx</a:t>
            </a:r>
            <a:r>
              <a:rPr lang="hu-HU" dirty="0"/>
              <a:t>) mellett a biogázban lévő elegyekből (H2S) keletkezhetnek égéstermékek.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691951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700" b="1" dirty="0"/>
              <a:t>A kezelési művelettel elérni kívánt környezetvédelmi és gazdasági cél</a:t>
            </a:r>
            <a:br>
              <a:rPr lang="hu-HU" sz="2700" b="1" dirty="0"/>
            </a:br>
            <a:r>
              <a:rPr lang="hu-HU" sz="2700" dirty="0"/>
              <a:t>A fermentáció hasznos </a:t>
            </a:r>
            <a:r>
              <a:rPr lang="hu-HU" sz="2700" dirty="0" smtClean="0"/>
              <a:t>eredményei</a:t>
            </a:r>
            <a:r>
              <a:rPr lang="hu-HU" sz="2700" dirty="0"/>
              <a:t/>
            </a:r>
            <a:br>
              <a:rPr lang="hu-HU" sz="2700" dirty="0"/>
            </a:b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dirty="0"/>
              <a:t>a kórokozók életképességének, gyommagvak csírázóképességének csökkentése,</a:t>
            </a:r>
          </a:p>
          <a:p>
            <a:pPr lvl="0"/>
            <a:r>
              <a:rPr lang="hu-HU" dirty="0"/>
              <a:t>a talajerő-pótló anyag minőségi javulása azáltal, hogy a szerves vegyületek átalakulnak olyan ásványi formába, amelyet a növények közvetlenül fel tudnak venni (a biogáz trágya nem égeti ki a növényeket), tehát hozzájárul a trágya minőségi javításához, amely a szántóföldeken műtrágya helyett használható fel a hiányzó tápanyagok pótlására.</a:t>
            </a:r>
          </a:p>
          <a:p>
            <a:pPr lvl="0"/>
            <a:r>
              <a:rPr lang="hu-HU" dirty="0"/>
              <a:t>az üvegházhatást okozó gázok (metán) légkörbe jutásának csökkentése: A szerves anyagok anaerob lebomlásának egyik fő terméke a biogáz. A biogáz nagyrészt (általában 50% fölött) metánból (CH</a:t>
            </a:r>
            <a:r>
              <a:rPr lang="hu-HU" baseline="-25000" dirty="0"/>
              <a:t>4</a:t>
            </a:r>
            <a:r>
              <a:rPr lang="hu-HU" dirty="0"/>
              <a:t>) áll, amely természetes körülmények között nem bomlik el, hanem távozik a légkörbe. A metán igen lassan bomlik le a légkörben, ezért a kontrollálatlan metánkibocsátás jelentős mértékben hozzájárul az üvegház-hatás további erősödéséhez.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3344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/>
              <a:t>A biogáz  üzem  környezeti  jellemzőinek  </a:t>
            </a:r>
            <a:r>
              <a:rPr lang="hu-HU" sz="2400" dirty="0" smtClean="0"/>
              <a:t>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b="1" dirty="0"/>
              <a:t>Levegőkörnyezet</a:t>
            </a:r>
            <a:endParaRPr lang="hu-HU" dirty="0"/>
          </a:p>
          <a:p>
            <a:r>
              <a:rPr lang="hu-HU" dirty="0"/>
              <a:t>A </a:t>
            </a:r>
            <a:r>
              <a:rPr lang="hu-HU" dirty="0" err="1"/>
              <a:t>légszennyezettségi</a:t>
            </a:r>
            <a:r>
              <a:rPr lang="hu-HU" dirty="0"/>
              <a:t> zónák határértékeit a 4/2011.(I.14.)VM rendelet hirdette </a:t>
            </a:r>
            <a:r>
              <a:rPr lang="hu-HU" dirty="0" smtClean="0"/>
              <a:t>ki. </a:t>
            </a:r>
            <a:r>
              <a:rPr lang="hu-HU" dirty="0"/>
              <a:t>A szennyezőanyagok szerinti besorolás az alábbi:</a:t>
            </a:r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120"/>
              </p:ext>
            </p:extLst>
          </p:nvPr>
        </p:nvGraphicFramePr>
        <p:xfrm>
          <a:off x="2429442" y="4580640"/>
          <a:ext cx="3521417" cy="1203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637"/>
                <a:gridCol w="482556"/>
                <a:gridCol w="482556"/>
                <a:gridCol w="482556"/>
                <a:gridCol w="482556"/>
                <a:gridCol w="482556"/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900">
                          <a:effectLst/>
                        </a:rPr>
                        <a:t/>
                      </a:r>
                      <a:br>
                        <a:rPr lang="hu-HU" sz="900">
                          <a:effectLst/>
                        </a:rPr>
                      </a:br>
                      <a:r>
                        <a:rPr lang="hu-HU" sz="1000">
                          <a:effectLst/>
                        </a:rPr>
                        <a:t>Zónacsoport szennyezőanyagok szerint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 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Kén-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dioxid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Nitrogén-dioxid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Szén-monoxid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Szilárd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(PM10)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Benzol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Harsány területének besorolása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F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>
                          <a:effectLst/>
                        </a:rPr>
                        <a:t>B</a:t>
                      </a:r>
                      <a:endParaRPr lang="hu-H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F</a:t>
                      </a:r>
                      <a:endParaRPr lang="hu-H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28649" y="4580164"/>
            <a:ext cx="883229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80438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1. eset: A blokkfűtő-erőmű teljes kiesése</a:t>
            </a:r>
            <a:r>
              <a:rPr lang="hu-HU" dirty="0"/>
              <a:t>: A blokkfűtő-erőmű teljes kiesése esetén a gáztermelés a biogáz üzem </a:t>
            </a:r>
            <a:r>
              <a:rPr lang="hu-HU" dirty="0" err="1"/>
              <a:t>fermentorjában</a:t>
            </a:r>
            <a:r>
              <a:rPr lang="hu-HU" dirty="0"/>
              <a:t> a probléma helyreállításáig a nyersanyagellátás megszakítása miatt csökken. A blokkfűtő-erőmű zavara automatikusan aktiválja az akkumulátoros telefon berendezést. Jóval több, mint 12 órás gáztárolás lehetséges a rendelkezésre álló gáztároló pufferben, amennyiben az üzemeltető a zavarjelzés nyugtázása után leállítja a keverőműveket és a szubsztrátum adagolást. Ezáltal a </a:t>
            </a:r>
            <a:r>
              <a:rPr lang="hu-HU" dirty="0" err="1"/>
              <a:t>fermentorban</a:t>
            </a:r>
            <a:r>
              <a:rPr lang="hu-HU" dirty="0"/>
              <a:t> és az </a:t>
            </a:r>
            <a:r>
              <a:rPr lang="hu-HU" dirty="0" err="1"/>
              <a:t>utófermentorban</a:t>
            </a:r>
            <a:r>
              <a:rPr lang="hu-HU" dirty="0"/>
              <a:t> a gáztermelés jelentősen csökken. Ez az idő általában elegendő ahhoz, hogy a blokkfűtő-erőmű az elvégzett karbantartási és javítási munkák, vagy berendezéscsere után ismét normál üzemben dolgozzon. Amennyiben ezen idő alatt nem sikerül a blokkfűtő erőművet megjavítani, a gázfáklya képes arra, hogy a  termelődő/felesleges biogázt biztosan elégesse.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15615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2. eset: A villamoshálózat teljes kiesése</a:t>
            </a:r>
            <a:r>
              <a:rPr lang="hu-HU" dirty="0"/>
              <a:t>: A villamoshálózat teljes kiesése esetén is aktiválódik az akkumulátoros telefon berendezés és a szubsztrátum bevitel szükségszerűen megszakad. A biogáz üzem úgy van tervezve, hogy a hálózat teljes kiesése esetén a tartályokból a benne lévő szubsztrátum nem folyhat ki ill. nem folyhat át egyik </a:t>
            </a:r>
            <a:r>
              <a:rPr lang="hu-HU" dirty="0" err="1"/>
              <a:t>fermentorból</a:t>
            </a:r>
            <a:r>
              <a:rPr lang="hu-HU" dirty="0"/>
              <a:t> a másikba, csak a gáztermelés folytatódik egyre csökkenő mértékben. Legkorábban 9 órás áramkiesés után (realisztikusabb több mint 12 órából kiindulni, mivel a keverők és az adagolás leállnak), amikor az összes gáztároló puffer megtelne, a biogázt a gázfáklyán fogja elégetni. Az akkumulátoros telefon berendezés akkor is jelez, ha a villamoshálózat ugyan rendben van, de a főbiztosítékok, például a biogáz üzem trafóállomásáé hibásak lennének. Tehát további biztonsági intézkedésekre nincs szükség.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89487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</a:t>
            </a:r>
            <a:r>
              <a:rPr lang="hu-HU" sz="2400" b="1" dirty="0" smtClean="0"/>
              <a:t>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b="1" dirty="0"/>
              <a:t>3. eset: Habos erjedés</a:t>
            </a:r>
            <a:r>
              <a:rPr lang="hu-HU" dirty="0"/>
              <a:t>: Habos erjedésre akkor kerülhet csak sor, amennyiben a </a:t>
            </a:r>
            <a:r>
              <a:rPr lang="hu-HU" dirty="0" err="1"/>
              <a:t>fermentorban</a:t>
            </a:r>
            <a:r>
              <a:rPr lang="hu-HU" dirty="0"/>
              <a:t> </a:t>
            </a:r>
            <a:r>
              <a:rPr lang="hu-HU" dirty="0" err="1"/>
              <a:t>a</a:t>
            </a:r>
            <a:r>
              <a:rPr lang="hu-HU" dirty="0"/>
              <a:t> biológiai viszonyok túlterhelése lép fel. Túlterhelés főképp akkor fordulhat elő, ha a tartózkodási időt rövidre állítják. Ha a </a:t>
            </a:r>
            <a:r>
              <a:rPr lang="hu-HU" dirty="0" err="1"/>
              <a:t>fermentorban</a:t>
            </a:r>
            <a:r>
              <a:rPr lang="hu-HU" dirty="0"/>
              <a:t> túl magas a terhelés, illetve ha az alapanyagot nagy adagokban ellenőrzés nélkül közvetlenül a </a:t>
            </a:r>
            <a:r>
              <a:rPr lang="hu-HU" dirty="0" err="1"/>
              <a:t>fermentorba</a:t>
            </a:r>
            <a:r>
              <a:rPr lang="hu-HU" dirty="0"/>
              <a:t> töltik. Mivel a </a:t>
            </a:r>
            <a:r>
              <a:rPr lang="hu-HU" dirty="0" err="1"/>
              <a:t>fermentorban</a:t>
            </a:r>
            <a:r>
              <a:rPr lang="hu-HU" dirty="0"/>
              <a:t> való tartózkodási idő több mint 60 nap, a </a:t>
            </a:r>
            <a:r>
              <a:rPr lang="hu-HU" dirty="0" err="1"/>
              <a:t>rothasztótér</a:t>
            </a:r>
            <a:r>
              <a:rPr lang="hu-HU" dirty="0"/>
              <a:t> teljesítménye kevesebb a gázhozamnál (1,2 m</a:t>
            </a:r>
            <a:r>
              <a:rPr lang="hu-HU" baseline="30000" dirty="0"/>
              <a:t>3</a:t>
            </a:r>
            <a:r>
              <a:rPr lang="hu-HU" dirty="0"/>
              <a:t> gáz 1 m</a:t>
            </a:r>
            <a:r>
              <a:rPr lang="hu-HU" baseline="30000" dirty="0"/>
              <a:t>3</a:t>
            </a:r>
            <a:r>
              <a:rPr lang="hu-HU" dirty="0"/>
              <a:t> </a:t>
            </a:r>
            <a:r>
              <a:rPr lang="hu-HU" dirty="0" err="1"/>
              <a:t>rothasztótérből</a:t>
            </a:r>
            <a:r>
              <a:rPr lang="hu-HU" dirty="0"/>
              <a:t> 1 nap alatt), valamint a szubsztrátum adagolása naponta többször, kis adagokban kerül a </a:t>
            </a:r>
            <a:r>
              <a:rPr lang="hu-HU" dirty="0" err="1"/>
              <a:t>fermentorba</a:t>
            </a:r>
            <a:r>
              <a:rPr lang="hu-HU" dirty="0"/>
              <a:t>, nem várható habos erjedés. Amennyiben mégis habos erjedés lépne fel, azt a túltöltés-érzékelő időben jelzi. Ha az érzékelő habbal érintkezik, zavarjelzést ad és aktiválja a telefon berendezést. Ugyanakkor minden további szubsztrátum betöltés megszakad. Intenzív keveréssel a habréteg elkeverhető. Mivel az érzékelő a habot már 0,5 m-rel a tartályperem alatt érzékeli és a túlnyomás elleni védelem nyílása 0,5 m-rel magasabban van, elegendő idő marad ahhoz, hogy szükség esetén aktiváljuk a keverőműveket és az alapbeállított keverési időtartamot megnöveljük. Így biztosítva van, hogy a hab a túlnyomás elleni védelmet ne tegye működésképtelenné.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3273011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400" b="1" dirty="0"/>
              <a:t>A biogáz üzem szabályszerű üzemeltetése során a következő zavarok állhatnak elő</a:t>
            </a:r>
            <a:r>
              <a:rPr lang="hu-HU" sz="2400" dirty="0"/>
              <a:t/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b="1" dirty="0"/>
              <a:t>. eset: Túltöltés</a:t>
            </a:r>
            <a:r>
              <a:rPr lang="hu-HU" dirty="0"/>
              <a:t>: </a:t>
            </a:r>
            <a:r>
              <a:rPr lang="hu-HU" dirty="0" err="1"/>
              <a:t>Túltöltés</a:t>
            </a:r>
            <a:r>
              <a:rPr lang="hu-HU" dirty="0"/>
              <a:t> fellépése kizárható. Minden </a:t>
            </a:r>
            <a:r>
              <a:rPr lang="hu-HU" dirty="0" err="1"/>
              <a:t>fermentor</a:t>
            </a:r>
            <a:r>
              <a:rPr lang="hu-HU" dirty="0"/>
              <a:t> túltöltés-érzékelővel van ellátva. Tehát a töltésszint túllépése mindenképpen időben hibajelet ad. Az érzékelők folyadékkal való érintkezés esetén zavarjelzést adnak és aktiválják a telefon berendezést, és a szubsztrátum további betöltése megszakad. Az érzékelő a tartályokban lévő szubsztrátumot már 0,5 m-rel a tartályperem alatt érzékeli, és a túlnyomás elleni védelem nyílása a folyadékfelszín felett 0,5 m-re van, ezzel biztosítva van, hogy az erjesztett anyag a túlnyomás elleni védelmet ne tegye működésképtelenné.</a:t>
            </a:r>
          </a:p>
          <a:p>
            <a:r>
              <a:rPr lang="hu-HU" b="1" dirty="0"/>
              <a:t>5. eset: Túlzott mértékű gáztermelés</a:t>
            </a:r>
            <a:r>
              <a:rPr lang="hu-HU" dirty="0"/>
              <a:t>: A túlzott mértékű gáztermelés a biogáz üzem szabályszerű üzemelése esetén kizárható. Túlzott alapanyag-adagoláskor képzelhető el a gáztúltermelés (illetve az alapanyagok változtatásával). A </a:t>
            </a:r>
            <a:r>
              <a:rPr lang="hu-HU" dirty="0" err="1"/>
              <a:t>fermentorba</a:t>
            </a:r>
            <a:r>
              <a:rPr lang="hu-HU" dirty="0"/>
              <a:t> kis adagokban történik az alapanyag bejuttatása és a fogadókonténer kapacitása is korlátozott, nem valószínű ennek az esetnek az előfordulása. Amennyiben mégis túladagolás történne, akkor a fennálló gáztárolási kapacitás teljes kimerítése után a gázfáklya képes arra, hogy a felesleges biogázt biztonsággal felhasználja.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015971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b="1" dirty="0" smtClean="0"/>
              <a:t>KÖSZÖNJÜK A FIGYELMET!</a:t>
            </a:r>
          </a:p>
          <a:p>
            <a:endParaRPr lang="hu-HU" b="1" dirty="0"/>
          </a:p>
          <a:p>
            <a:pPr marL="0" indent="0" algn="ctr">
              <a:buNone/>
            </a:pPr>
            <a:r>
              <a:rPr lang="hu-HU" sz="2800" b="1" dirty="0" smtClean="0">
                <a:solidFill>
                  <a:srgbClr val="FF0000"/>
                </a:solidFill>
              </a:rPr>
              <a:t>AKI TEHETI MARADJON OTTHON!</a:t>
            </a:r>
            <a:endParaRPr lang="hu-H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8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2400" dirty="0" smtClean="0"/>
              <a:t>A biogáz  üzem  környezeti  jellemzőinek  bemutatása</a:t>
            </a:r>
            <a:br>
              <a:rPr lang="hu-HU" sz="2400" dirty="0" smtClean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hu-HU" b="1" dirty="0"/>
              <a:t>Éghajlati viszonyok</a:t>
            </a:r>
            <a:endParaRPr lang="hu-HU" dirty="0"/>
          </a:p>
          <a:p>
            <a:r>
              <a:rPr lang="hu-HU" dirty="0"/>
              <a:t>Évi átlagos csapadékmennyiség      :    650  mm</a:t>
            </a:r>
          </a:p>
          <a:p>
            <a:r>
              <a:rPr lang="hu-HU" dirty="0"/>
              <a:t>Csapadékmennyiség 10.01 - 03.31. :   400  mm</a:t>
            </a:r>
          </a:p>
          <a:p>
            <a:r>
              <a:rPr lang="hu-HU" dirty="0"/>
              <a:t>Csapadékmennyiség 04.01 - 09.30. :   380-390  mm</a:t>
            </a:r>
          </a:p>
          <a:p>
            <a:r>
              <a:rPr lang="hu-HU" dirty="0"/>
              <a:t>Viharos napok száma  (</a:t>
            </a:r>
            <a:r>
              <a:rPr lang="hu-HU" dirty="0" err="1"/>
              <a:t>max</a:t>
            </a:r>
            <a:r>
              <a:rPr lang="hu-HU" dirty="0"/>
              <a:t>. szélsebesség &gt; 15 m/s) :  28 nap</a:t>
            </a:r>
          </a:p>
          <a:p>
            <a:r>
              <a:rPr lang="hu-HU" dirty="0"/>
              <a:t> </a:t>
            </a:r>
          </a:p>
          <a:p>
            <a:r>
              <a:rPr lang="hu-HU" dirty="0"/>
              <a:t>Évi </a:t>
            </a:r>
            <a:r>
              <a:rPr lang="hu-HU" dirty="0" err="1"/>
              <a:t>átl</a:t>
            </a:r>
            <a:r>
              <a:rPr lang="hu-HU" dirty="0"/>
              <a:t>. középhőmérséklet              : 8,5 – 9,6  </a:t>
            </a:r>
            <a:r>
              <a:rPr lang="hu-HU" baseline="30000" dirty="0" err="1"/>
              <a:t>o</a:t>
            </a:r>
            <a:r>
              <a:rPr lang="hu-HU" dirty="0" err="1"/>
              <a:t>C</a:t>
            </a:r>
            <a:endParaRPr lang="hu-HU" dirty="0"/>
          </a:p>
          <a:p>
            <a:r>
              <a:rPr lang="hu-HU" dirty="0"/>
              <a:t> </a:t>
            </a:r>
          </a:p>
          <a:p>
            <a:r>
              <a:rPr lang="hu-HU" dirty="0"/>
              <a:t>A térség magasabban fekvő területeinek éghajlata mérsékelten hűvös – mérsékelten száraz, a sík területeinek éghajlata pedig mérsékelten meleg – mérsékelten száraz.</a:t>
            </a:r>
          </a:p>
          <a:p>
            <a:r>
              <a:rPr lang="hu-HU" dirty="0"/>
              <a:t>A napsütéses órák száma 1900 körüli, de Miskolc környékén a nagyobb ködgyakoriság miatt csak kb. 1850 napos óra jellemző. A nyári év negyedében 750 óra, a téliben 180 óra.</a:t>
            </a:r>
          </a:p>
          <a:p>
            <a:r>
              <a:rPr lang="hu-HU" dirty="0"/>
              <a:t>A csapadék évi összege 650 mm körül van. A hótakarós napok száma, átlagosan 40-55 nap, az átlagos </a:t>
            </a:r>
            <a:r>
              <a:rPr lang="hu-HU" dirty="0" err="1"/>
              <a:t>hóvastagság</a:t>
            </a:r>
            <a:r>
              <a:rPr lang="hu-HU" dirty="0"/>
              <a:t> 18 cm.</a:t>
            </a:r>
          </a:p>
          <a:p>
            <a:r>
              <a:rPr lang="hu-HU" dirty="0"/>
              <a:t>Leggyakoribb szélirányok a DNy-i és </a:t>
            </a:r>
            <a:r>
              <a:rPr lang="hu-HU" dirty="0" err="1"/>
              <a:t>Ék-i</a:t>
            </a:r>
            <a:r>
              <a:rPr lang="hu-HU" dirty="0"/>
              <a:t>, az átlagos szélsebesség 2,5 m/s körüli.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1131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hu-HU" b="1" dirty="0"/>
              <a:t>Földrajzi és felszín közeli földtani jellemzés</a:t>
            </a:r>
            <a:endParaRPr lang="hu-HU" dirty="0"/>
          </a:p>
          <a:p>
            <a:r>
              <a:rPr lang="hu-HU" dirty="0"/>
              <a:t>A telephely Miskolc-Bükkalja kistájon helyezkedik el. A kistáj 115 és 422 m közötti </a:t>
            </a:r>
            <a:r>
              <a:rPr lang="hu-HU" dirty="0" err="1"/>
              <a:t>tszf-i</a:t>
            </a:r>
            <a:r>
              <a:rPr lang="hu-HU" dirty="0"/>
              <a:t> magasságú, </a:t>
            </a:r>
            <a:r>
              <a:rPr lang="hu-HU" dirty="0" err="1"/>
              <a:t>K-Dk-nek</a:t>
            </a:r>
            <a:r>
              <a:rPr lang="hu-HU" dirty="0"/>
              <a:t> lejtő, hegységelőtéri dombság. Geomorfológiailag 300 m átlagmagasságú hegylábfelszínként, illetve 150 m átlagos magasságú </a:t>
            </a:r>
            <a:r>
              <a:rPr lang="hu-HU" dirty="0" err="1"/>
              <a:t>hegyégelőteri</a:t>
            </a:r>
            <a:r>
              <a:rPr lang="hu-HU" dirty="0"/>
              <a:t> lejtőként értelmezhető, amelyeket az </a:t>
            </a:r>
            <a:r>
              <a:rPr lang="hu-HU" dirty="0" err="1"/>
              <a:t>eróziós-deráziós</a:t>
            </a:r>
            <a:r>
              <a:rPr lang="hu-HU" dirty="0"/>
              <a:t> folyamatok völgyek és völgyközi hátak rendszerére bontottak. Az átlagos relatív </a:t>
            </a:r>
            <a:r>
              <a:rPr lang="hu-HU" dirty="0" err="1"/>
              <a:t>relif</a:t>
            </a:r>
            <a:r>
              <a:rPr lang="hu-HU" dirty="0"/>
              <a:t> 50 m/km</a:t>
            </a:r>
            <a:r>
              <a:rPr lang="hu-HU" baseline="30000" dirty="0"/>
              <a:t>2</a:t>
            </a:r>
            <a:r>
              <a:rPr lang="hu-HU" dirty="0"/>
              <a:t>, É-on és Ny-on 100 m/km</a:t>
            </a:r>
            <a:r>
              <a:rPr lang="hu-HU" baseline="30000" dirty="0"/>
              <a:t>2</a:t>
            </a:r>
            <a:r>
              <a:rPr lang="hu-HU" dirty="0"/>
              <a:t> feletti, D-en 30 m alatti. A vízfolyássűrűség átlagos értéke 2,4 km/km</a:t>
            </a:r>
            <a:r>
              <a:rPr lang="hu-HU" baseline="30000" dirty="0"/>
              <a:t>2</a:t>
            </a:r>
            <a:r>
              <a:rPr lang="hu-HU" dirty="0"/>
              <a:t>, É-ÉNy-on 3-4 közötti, K-en és D-en 1 km/km</a:t>
            </a:r>
            <a:r>
              <a:rPr lang="hu-HU" baseline="30000" dirty="0"/>
              <a:t>2</a:t>
            </a:r>
            <a:r>
              <a:rPr lang="hu-HU" dirty="0"/>
              <a:t> körüli a jellemző érték.</a:t>
            </a:r>
            <a:endParaRPr lang="hu-HU" b="1" dirty="0"/>
          </a:p>
          <a:p>
            <a:r>
              <a:rPr lang="hu-HU" dirty="0"/>
              <a:t>A felszín formák </a:t>
            </a:r>
            <a:r>
              <a:rPr lang="hu-HU" dirty="0" err="1"/>
              <a:t>szoliflukcióval</a:t>
            </a:r>
            <a:r>
              <a:rPr lang="hu-HU" dirty="0"/>
              <a:t> átformáltak.</a:t>
            </a:r>
            <a:endParaRPr lang="hu-HU" b="1" dirty="0"/>
          </a:p>
          <a:p>
            <a:r>
              <a:rPr lang="hu-HU" dirty="0"/>
              <a:t>A kistáj felszínének kb. 40 %-át miocén riolittufa, mintegy 15 %-át </a:t>
            </a:r>
            <a:r>
              <a:rPr lang="hu-HU" dirty="0" err="1"/>
              <a:t>alsómiocén</a:t>
            </a:r>
            <a:r>
              <a:rPr lang="hu-HU" dirty="0"/>
              <a:t> homok, kavics fedi. Ezekhez a képződményekhez közel É-D-i csapás mentén lignittelepes pannóniai homok, kavics kapcsolódik. A K-i, középső részeket pleisztocén lejtőanyagok borítják, bennük </a:t>
            </a:r>
            <a:r>
              <a:rPr lang="hu-HU" dirty="0" err="1"/>
              <a:t>szuliflukcióval</a:t>
            </a:r>
            <a:r>
              <a:rPr lang="hu-HU" dirty="0"/>
              <a:t> átdolgozott löszanyag is előfordul.</a:t>
            </a:r>
            <a:endParaRPr lang="hu-HU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160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2400" dirty="0"/>
              <a:t>A biogáz  üzem  környezeti  jellemzőinek  bemutatása</a:t>
            </a:r>
            <a:br>
              <a:rPr lang="hu-HU" sz="2400" dirty="0"/>
            </a:br>
            <a:r>
              <a:rPr lang="hu-HU" sz="2400" b="1" i="1" dirty="0"/>
              <a:t>Az épített és a természetes környezet általános jellemzői</a:t>
            </a:r>
            <a:r>
              <a:rPr lang="hu-HU" sz="2400" dirty="0"/>
              <a:t> </a:t>
            </a:r>
            <a:br>
              <a:rPr lang="hu-HU" sz="2400" dirty="0"/>
            </a:b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b="1" dirty="0"/>
              <a:t>Felszíni- és felszín alatti vizek</a:t>
            </a:r>
            <a:endParaRPr lang="hu-HU" dirty="0"/>
          </a:p>
          <a:p>
            <a:r>
              <a:rPr lang="hu-HU" dirty="0"/>
              <a:t>Harsány és környezete alacsony talajvízállású terület, mely jelleg folytatódik déli irányban is. A talajvíztükör évszakos ingadozása a magas talajvízállású területeken kicsinek mondható, az 50 éves talajvízszint-idősorok alapján átlagosan 4,0 m körüli. Ezeken a helyeken elsősorban a csapadék és a párolgás hatása határozza meg a talajvíz szintjét és járását. </a:t>
            </a:r>
            <a:endParaRPr lang="hu-HU" b="1" dirty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06715538"/>
      </p:ext>
    </p:extLst>
  </p:cSld>
  <p:clrMapOvr>
    <a:masterClrMapping/>
  </p:clrMapOvr>
</p:sld>
</file>

<file path=ppt/theme/theme1.xml><?xml version="1.0" encoding="utf-8"?>
<a:theme xmlns:a="http://schemas.openxmlformats.org/drawingml/2006/main" name="Fazet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</TotalTime>
  <Words>4560</Words>
  <Application>Microsoft Office PowerPoint</Application>
  <PresentationFormat>Szélesvásznú</PresentationFormat>
  <Paragraphs>335</Paragraphs>
  <Slides>64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64</vt:i4>
      </vt:variant>
    </vt:vector>
  </HeadingPairs>
  <TitlesOfParts>
    <vt:vector size="69" baseType="lpstr">
      <vt:lpstr>Arial</vt:lpstr>
      <vt:lpstr>Times New Roman</vt:lpstr>
      <vt:lpstr>Trebuchet MS</vt:lpstr>
      <vt:lpstr>Wingdings 3</vt:lpstr>
      <vt:lpstr>Fazetta</vt:lpstr>
      <vt:lpstr>BIOGÁZ  ALFA KFT HARSÁNYI  BIOGÁZ  ÜZEM MŰKÖDÉSÉNEK BEMUTATÁSA</vt:lpstr>
      <vt:lpstr>A BIOGÁZ ALFA KFT BEMUTATÁSA</vt:lpstr>
      <vt:lpstr>A BIOGÁZ ALFA KFT BEMUTATÁSA</vt:lpstr>
      <vt:lpstr>A biogáz  üzem  környezeti  jellemzőinek  bemutatása Az épített és a természetes környezet általános jellemzői  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 üzem  környezeti  jellemzőinek  bemutatása Az épített és a természetes környezet általános jellemzői  </vt:lpstr>
      <vt:lpstr>A biogáz üzem működése 1. ábra</vt:lpstr>
      <vt:lpstr>Biogáz üzem működése Az erjesztési technika leírása A biogáz-eljárás alapjai 2. ábra</vt:lpstr>
      <vt:lpstr>Biogáz üzem működése Az erjesztési technika leírása A biogáz-eljárás alapjai</vt:lpstr>
      <vt:lpstr>Biogáz üzem működése Az erjesztési technika leírása A biogáz-eljárás alapjai </vt:lpstr>
      <vt:lpstr>Biogáz üzem működése Az erjesztési technika leírása A biogáz-eljárás alapjai </vt:lpstr>
      <vt:lpstr>Biogáz üzem működése  A Harsányi  biogáz  üzem részegységeinek  bemutatása </vt:lpstr>
      <vt:lpstr>Biogáz üzem működése  A Harsányi  biogáz  üzem részegységeinek  bemutatása</vt:lpstr>
      <vt:lpstr>Biogáz üzem működése  A Harsányi  biogáz  üzem részegységeinek  bemutatása</vt:lpstr>
      <vt:lpstr>Biogáz üzem működése  A Harsányi  biogáz  üzem részegységeinek  bemutatása</vt:lpstr>
      <vt:lpstr>Biogáz üzem működése  A Harsányi  biogáz  üzem részegységeinek  bemutatása Biztonsági előírások</vt:lpstr>
      <vt:lpstr>Biogáz üzem működése  A Harsányi  biogáz  üzem részegységeinek  bemutatása Biztonsági előírások</vt:lpstr>
      <vt:lpstr>Biogáz üzem működése  A Harsányi  biogáz  üzem részegységeinek  bemutatása Biztonsági előírások</vt:lpstr>
      <vt:lpstr>Biogáz üzem működése  A Harsányi  biogáz  üzem részegységeinek  bemutatása</vt:lpstr>
      <vt:lpstr>Biogáz üzem működése  A Harsányi  biogáz  üzem részegységeinek  bemutatása Szociális  épület</vt:lpstr>
      <vt:lpstr>Biogáz üzem működése  A Harsányi  biogáz  üzem részegységeinek  bemutatása Szociális  épület</vt:lpstr>
      <vt:lpstr>Biogáz üzem működése  A Harsányi  biogáz  üzem részegységeinek  bemutatása tüzivíz  tározó( oltóvíz)</vt:lpstr>
      <vt:lpstr>Biogáz üzem működése  A Harsányi  biogáz  üzem részegységeinek  bemutatása tüzivíz  tározó( oltóvíz)</vt:lpstr>
      <vt:lpstr>Biogáz üzem működése  A Harsányi  biogáz  üzem részegységeinek  bemutatása „ silótér” szilárd alapanyag  tároló  tér</vt:lpstr>
      <vt:lpstr>Biogáz üzem működése  A Harsányi  biogáz  üzem részegységeinek  bemutatása „ silótér” szilárd alapanyag  tároló  tér</vt:lpstr>
      <vt:lpstr>Biogáz üzem működése  A Harsányi  biogáz  üzem részegységeinek  bemutatása  előtároló „hígtrágya” tároló  tartály</vt:lpstr>
      <vt:lpstr>Biogáz üzem működése  A Harsányi  biogáz  üzem részegységeinek  bemutatása  előtároló „hígtrágya” tároló  tartály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fermentor</vt:lpstr>
      <vt:lpstr>Biogáz üzem működése  A Harsányi  biogáz  üzem részegységeinek  bemutatása  utófermentor</vt:lpstr>
      <vt:lpstr>Biogáz üzem működése  A Harsányi  biogáz  üzem részegységeinek  bemutatása  utófermentor</vt:lpstr>
      <vt:lpstr>Biogáz üzem működése  A Harsányi  biogáz  üzem részegységeinek  bemutatása  végtározó</vt:lpstr>
      <vt:lpstr>Biogáz üzem működése  A Harsányi  biogáz  üzem részegységeinek  bemutatása  végtározó</vt:lpstr>
      <vt:lpstr>Biogáz üzem működése  A Harsányi  biogáz  üzem részegységeinek  bemutatása  szeparátor  állomás</vt:lpstr>
      <vt:lpstr>Biogáz üzem működése  A Harsányi  biogáz  üzem részegységeinek  bemutatása  szeparátor  állomás </vt:lpstr>
      <vt:lpstr>Biogáz üzem működése  A Harsányi  biogáz  üzem részegységeinek  bemutatása  szeparált anyag  tároló</vt:lpstr>
      <vt:lpstr>Biogáz üzem működése  A Harsányi  biogáz  üzem részegységeinek  bemutatása  almos  trágya  tároló  tér</vt:lpstr>
      <vt:lpstr>Biogáz üzem működése  A Harsányi  biogáz  üzem részegységeinek  bemutatása szilárd alapanyag  beadagoló  rendszer </vt:lpstr>
      <vt:lpstr>Biogáz üzem működése  A Harsányi  biogáz  üzem részegységeinek  bemutatása  szilárd alapanyag  beadagoló  rendszer</vt:lpstr>
      <vt:lpstr>Biogáz üzem működése  A Harsányi  biogáz  üzem részegységeinek  bemutatása  szivattyúház, gépészet</vt:lpstr>
      <vt:lpstr>Biogáz üzem működése  A Harsányi  biogáz  üzem részegységeinek  bemutatása szivattyúház, gépészet </vt:lpstr>
      <vt:lpstr>Biogáz üzem működése  A Harsányi  biogáz  üzem részegységeinek  bemutatása vezérlőterem</vt:lpstr>
      <vt:lpstr>Biogáz üzem működése  A Harsányi  biogáz  üzem részegységeinek  bemutatása vezérlőterem</vt:lpstr>
      <vt:lpstr>Biogáz üzem működése  A Harsányi  biogáz  üzem részegységeinek  bemutatása Gázmotor, blokkfűtő erőmű</vt:lpstr>
      <vt:lpstr>Biogáz üzem működése  A Harsányi  biogáz  üzem részegységeinek  bemutatása Gázmotor,  blokkfűtő  erőmű</vt:lpstr>
      <vt:lpstr>Biogáz üzem működése  A Harsányi  biogáz  üzem részegységeinek  bemutatása Gázfáklya</vt:lpstr>
      <vt:lpstr>Biogáz üzem működése  A Harsányi  biogáz  üzem részegységeinek  bemutatása Gázfáklya</vt:lpstr>
      <vt:lpstr>Biogáz üzem működése  A Harsányi  biogáz  üzem részegységeinek  bemutatása Gázfáklya</vt:lpstr>
      <vt:lpstr>Biogáz üzem működése  A Harsányi  biogáz  üzem részegységeinek  bemutatása Transzformátor  állomás</vt:lpstr>
      <vt:lpstr>Biogáz üzem működése  A Harsányi  biogáz  üzem részegységeinek  bemutatása Transzformátor  állomás</vt:lpstr>
      <vt:lpstr>A kezelési művelettel elérni kívánt környezetvédelmi és gazdasági cél A fermentáció hasznos eredményei  </vt:lpstr>
      <vt:lpstr>A kezelési művelettel elérni kívánt környezetvédelmi és gazdasági cél A fermentáció hasznos eredményei  </vt:lpstr>
      <vt:lpstr>A biogáz üzem szabályszerű üzemeltetése során a következő zavarok állhatnak elő </vt:lpstr>
      <vt:lpstr>A biogáz üzem szabályszerű üzemeltetése során a következő zavarok állhatnak elő </vt:lpstr>
      <vt:lpstr>A biogáz üzem szabályszerű üzemeltetése során a következő zavarok állhatnak elő </vt:lpstr>
      <vt:lpstr>A biogáz üzem szabályszerű üzemeltetése során a következő zavarok állhatnak elő 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BIOGÁZ  ALFA KFT HARSÁNYI  BIOGÁZ  ÜZEM MŰKÖDÉSÉNEK BEMUTATÁSA</dc:title>
  <dc:creator>Sárközi Barbara</dc:creator>
  <cp:lastModifiedBy>Sárközi Barbara</cp:lastModifiedBy>
  <cp:revision>46</cp:revision>
  <dcterms:created xsi:type="dcterms:W3CDTF">2020-04-20T09:36:10Z</dcterms:created>
  <dcterms:modified xsi:type="dcterms:W3CDTF">2020-04-29T11:11:19Z</dcterms:modified>
</cp:coreProperties>
</file>