
<file path=[Content_Types].xml><?xml version="1.0" encoding="utf-8"?>
<Types xmlns="http://schemas.openxmlformats.org/package/2006/content-types">
  <Default Extension="emf" ContentType="image/x-emf"/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73" r:id="rId2"/>
    <p:sldId id="272" r:id="rId3"/>
    <p:sldId id="262" r:id="rId4"/>
    <p:sldId id="274" r:id="rId5"/>
    <p:sldId id="264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58" r:id="rId16"/>
    <p:sldId id="259" r:id="rId17"/>
    <p:sldId id="266" r:id="rId18"/>
    <p:sldId id="267" r:id="rId19"/>
    <p:sldId id="268" r:id="rId20"/>
    <p:sldId id="260" r:id="rId21"/>
    <p:sldId id="269" r:id="rId22"/>
    <p:sldId id="270" r:id="rId23"/>
    <p:sldId id="271" r:id="rId24"/>
    <p:sldId id="265" r:id="rId25"/>
    <p:sldId id="327" r:id="rId26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E600"/>
    <a:srgbClr val="FFFF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Közepesen sötét stílus 2 – 6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Nincs stílus, csak rács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8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CDB1D2-C49D-4BE7-BD97-9D95BB26F812}" type="datetimeFigureOut">
              <a:rPr lang="hu-HU" smtClean="0"/>
              <a:t>2022. 01. 05.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9998E3-69B5-46F9-A40D-CDBDD97524C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570431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hu-HU" dirty="0"/>
          </a:p>
          <a:p>
            <a:r>
              <a:rPr lang="hu-HU" dirty="0"/>
              <a:t>		</a:t>
            </a:r>
          </a:p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D146E-4D05-4D07-A4E7-A50950214961}" type="slidenum">
              <a:rPr lang="hu-HU" smtClean="0"/>
              <a:t>25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553232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CDD57D4-F724-4605-82A1-AD54FE209C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48DA065E-F067-4ADA-8C82-F63A9066FA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Kattintson ide az alcím mintájának szerkesztéséhez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BBB23E11-D024-4B51-9574-19B91F2A1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9521C-E355-4F9D-AAF1-138AA61C66E0}" type="datetimeFigureOut">
              <a:rPr lang="hu-HU" smtClean="0"/>
              <a:t>2022. 01. 05.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5B5C5C66-03C6-4530-A2EF-CBD42B5DFB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EC04B820-F160-4156-8740-0581F7B17D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9CD75-4AC9-40A3-A6FE-E27FE021686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29718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69F98DE-DE11-4AEF-87C7-25D3897F94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23E0FDA9-3CE3-4369-9296-8DFA4848F5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7EDA583D-B130-47EB-BCAD-46DDB5E785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9521C-E355-4F9D-AAF1-138AA61C66E0}" type="datetimeFigureOut">
              <a:rPr lang="hu-HU" smtClean="0"/>
              <a:t>2022. 01. 05.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7E213312-0A51-4E66-89F5-343BF0D1E6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29C4D83F-1D3B-4963-A1F6-63C4992FEB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9CD75-4AC9-40A3-A6FE-E27FE021686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55234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>
            <a:extLst>
              <a:ext uri="{FF2B5EF4-FFF2-40B4-BE49-F238E27FC236}">
                <a16:creationId xmlns:a16="http://schemas.microsoft.com/office/drawing/2014/main" id="{6F5C2240-BAA1-40DC-B2FD-19EB14D1CA9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C7AE3BCC-2CC0-4124-985D-B7CBA2F33E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8FD41F0A-1B85-40ED-9084-8A67D9C495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9521C-E355-4F9D-AAF1-138AA61C66E0}" type="datetimeFigureOut">
              <a:rPr lang="hu-HU" smtClean="0"/>
              <a:t>2022. 01. 05.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EA7155F6-4786-4462-9F95-FECF28E67B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83CB93AC-C24A-4E1E-A954-695261D03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9CD75-4AC9-40A3-A6FE-E27FE021686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433936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4D5CC538-06B1-4763-BE18-74F7AF7F9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497CF537-30B8-4737-B82D-0C870E04FD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0087CA5C-1AC7-45D9-AF37-3CBB910EDE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9521C-E355-4F9D-AAF1-138AA61C66E0}" type="datetimeFigureOut">
              <a:rPr lang="hu-HU" smtClean="0"/>
              <a:t>2022. 01. 05.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FD5D284E-FEEB-454B-B0EF-E22798A424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6EB91D59-37E3-4774-B87F-C8FD8897A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9CD75-4AC9-40A3-A6FE-E27FE021686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72707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21BBE8D-877B-4DA8-8933-EED9A96231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E998E6BD-5A5F-4310-8D58-90ED57FE2D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F395F548-882A-495A-B4E5-D6AA70DC49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9521C-E355-4F9D-AAF1-138AA61C66E0}" type="datetimeFigureOut">
              <a:rPr lang="hu-HU" smtClean="0"/>
              <a:t>2022. 01. 05.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63C02E85-581F-437C-BEA7-04348B4442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D150584D-4849-4CEF-9743-9910E854CC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9CD75-4AC9-40A3-A6FE-E27FE021686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05389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D7D45A72-92CE-49C2-ADCC-A5BC96A359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92749CE8-69A1-473E-802F-6DCC7970A9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719A0ADC-551F-4D7B-9E63-28DD6E3C01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1E693607-2743-4EC6-BFC8-0FCCD62B0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9521C-E355-4F9D-AAF1-138AA61C66E0}" type="datetimeFigureOut">
              <a:rPr lang="hu-HU" smtClean="0"/>
              <a:t>2022. 01. 05.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8E0BE620-B31A-4178-8AE9-9A0A2E0D8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6800075B-EB27-464B-9910-03A3D8E77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9CD75-4AC9-40A3-A6FE-E27FE021686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75765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8C39EC7-9057-4D52-AD3B-23C32B6D7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3387494B-7213-44AA-ACEF-37737D5224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3D71950B-A5DF-4F69-8972-AEB6D6BCD8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>
            <a:extLst>
              <a:ext uri="{FF2B5EF4-FFF2-40B4-BE49-F238E27FC236}">
                <a16:creationId xmlns:a16="http://schemas.microsoft.com/office/drawing/2014/main" id="{6098D81B-0F30-445E-ADBF-2B54C01E6C5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>
            <a:extLst>
              <a:ext uri="{FF2B5EF4-FFF2-40B4-BE49-F238E27FC236}">
                <a16:creationId xmlns:a16="http://schemas.microsoft.com/office/drawing/2014/main" id="{419B31E5-1FAF-42BA-BCB7-6DF3FBDE22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>
            <a:extLst>
              <a:ext uri="{FF2B5EF4-FFF2-40B4-BE49-F238E27FC236}">
                <a16:creationId xmlns:a16="http://schemas.microsoft.com/office/drawing/2014/main" id="{481B407C-7219-48AA-A837-3B02E82F11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9521C-E355-4F9D-AAF1-138AA61C66E0}" type="datetimeFigureOut">
              <a:rPr lang="hu-HU" smtClean="0"/>
              <a:t>2022. 01. 05.</a:t>
            </a:fld>
            <a:endParaRPr lang="hu-HU"/>
          </a:p>
        </p:txBody>
      </p:sp>
      <p:sp>
        <p:nvSpPr>
          <p:cNvPr id="8" name="Élőláb helye 7">
            <a:extLst>
              <a:ext uri="{FF2B5EF4-FFF2-40B4-BE49-F238E27FC236}">
                <a16:creationId xmlns:a16="http://schemas.microsoft.com/office/drawing/2014/main" id="{D857AE84-AFCC-44C7-B962-2DEC6C80F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>
            <a:extLst>
              <a:ext uri="{FF2B5EF4-FFF2-40B4-BE49-F238E27FC236}">
                <a16:creationId xmlns:a16="http://schemas.microsoft.com/office/drawing/2014/main" id="{697CC15D-0CA4-434F-9C25-97CA05B493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9CD75-4AC9-40A3-A6FE-E27FE021686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50170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009FDDA-DF67-487A-A9A3-6F6044A58D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2A272409-0B8B-44BC-AB47-68B487D199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9521C-E355-4F9D-AAF1-138AA61C66E0}" type="datetimeFigureOut">
              <a:rPr lang="hu-HU" smtClean="0"/>
              <a:t>2022. 01. 05.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ADF77EC2-7DBD-4B99-BA82-201685D48C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02FDC9D2-9E14-4E22-84E4-6EF29D535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9CD75-4AC9-40A3-A6FE-E27FE021686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062619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>
            <a:extLst>
              <a:ext uri="{FF2B5EF4-FFF2-40B4-BE49-F238E27FC236}">
                <a16:creationId xmlns:a16="http://schemas.microsoft.com/office/drawing/2014/main" id="{FDE8C9F4-F762-4107-85C3-7F1B1686B0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9521C-E355-4F9D-AAF1-138AA61C66E0}" type="datetimeFigureOut">
              <a:rPr lang="hu-HU" smtClean="0"/>
              <a:t>2022. 01. 05.</a:t>
            </a:fld>
            <a:endParaRPr lang="hu-HU"/>
          </a:p>
        </p:txBody>
      </p:sp>
      <p:sp>
        <p:nvSpPr>
          <p:cNvPr id="3" name="Élőláb helye 2">
            <a:extLst>
              <a:ext uri="{FF2B5EF4-FFF2-40B4-BE49-F238E27FC236}">
                <a16:creationId xmlns:a16="http://schemas.microsoft.com/office/drawing/2014/main" id="{7B8B1153-BE97-4DDE-9F88-389137C32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C4C7736A-21FB-4095-94E4-A977C55030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9CD75-4AC9-40A3-A6FE-E27FE021686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0924981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4338FED-FBC8-4192-A1F1-1B784D5B7F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774FEABA-4555-4CC4-9835-914D4D305A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90124BFA-14E2-4549-81C8-440159FCED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3EE5CA85-D327-4961-96A3-48144625A4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9521C-E355-4F9D-AAF1-138AA61C66E0}" type="datetimeFigureOut">
              <a:rPr lang="hu-HU" smtClean="0"/>
              <a:t>2022. 01. 05.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BAA420A2-55DE-4965-9934-49B369BB54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2F0E2128-3AE6-4A90-BD6A-F3CF804F5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9CD75-4AC9-40A3-A6FE-E27FE021686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233809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10FC4C92-E825-4466-B783-8430D2108F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>
            <a:extLst>
              <a:ext uri="{FF2B5EF4-FFF2-40B4-BE49-F238E27FC236}">
                <a16:creationId xmlns:a16="http://schemas.microsoft.com/office/drawing/2014/main" id="{02771DDA-9E68-4E32-8FE6-1DD507C26B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4632B69D-3417-4DDC-B8D1-DD6C683361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011B990A-DB6D-4432-A5D7-032A1A3F38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9521C-E355-4F9D-AAF1-138AA61C66E0}" type="datetimeFigureOut">
              <a:rPr lang="hu-HU" smtClean="0"/>
              <a:t>2022. 01. 05.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ED124FBD-59A1-4C3A-B66A-64F9E266CB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86B5E9FF-CAC6-4D58-80A8-336D97C16F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9CD75-4AC9-40A3-A6FE-E27FE021686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630636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>
            <a:extLst>
              <a:ext uri="{FF2B5EF4-FFF2-40B4-BE49-F238E27FC236}">
                <a16:creationId xmlns:a16="http://schemas.microsoft.com/office/drawing/2014/main" id="{0263F0F7-6FEC-4674-9FD5-7213F1285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624F5C8E-B1A1-4AF0-B770-BF0554141E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E7F17A37-93C9-4919-B5C8-F0BD5D12A0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09521C-E355-4F9D-AAF1-138AA61C66E0}" type="datetimeFigureOut">
              <a:rPr lang="hu-HU" smtClean="0"/>
              <a:t>2022. 01. 05.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BBF88BB9-A84F-4A2E-A4FB-9932DDB179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0D397842-1011-4BFA-84DC-A64FA2DDB7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99CD75-4AC9-40A3-A6FE-E27FE021686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28325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4.jpg"/><Relationship Id="rId4" Type="http://schemas.openxmlformats.org/officeDocument/2006/relationships/image" Target="../media/image2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f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jp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f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jpg"/><Relationship Id="rId5" Type="http://schemas.openxmlformats.org/officeDocument/2006/relationships/image" Target="../media/image3.jpe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g"/><Relationship Id="rId5" Type="http://schemas.openxmlformats.org/officeDocument/2006/relationships/image" Target="../media/image3.jpe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zövegdoboz 1">
            <a:extLst>
              <a:ext uri="{FF2B5EF4-FFF2-40B4-BE49-F238E27FC236}">
                <a16:creationId xmlns:a16="http://schemas.microsoft.com/office/drawing/2014/main" id="{A273C42F-B176-447E-82FA-668C933C47DF}"/>
              </a:ext>
            </a:extLst>
          </p:cNvPr>
          <p:cNvSpPr txBox="1"/>
          <p:nvPr/>
        </p:nvSpPr>
        <p:spPr>
          <a:xfrm>
            <a:off x="1772529" y="381782"/>
            <a:ext cx="8529711" cy="6155531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hu-HU" sz="2400" b="1" dirty="0"/>
              <a:t>Kupai tározó hatásvizsgálati eljárás</a:t>
            </a:r>
          </a:p>
          <a:p>
            <a:pPr algn="ctr"/>
            <a:r>
              <a:rPr lang="hu-HU" sz="2400" b="1" dirty="0" err="1"/>
              <a:t>Közmeghallgatás</a:t>
            </a:r>
            <a:r>
              <a:rPr lang="hu-HU" sz="2400" b="1" dirty="0"/>
              <a:t> </a:t>
            </a:r>
          </a:p>
          <a:p>
            <a:pPr algn="ctr"/>
            <a:r>
              <a:rPr lang="hu-HU" sz="2400" b="1" dirty="0"/>
              <a:t>2022. január</a:t>
            </a:r>
          </a:p>
          <a:p>
            <a:endParaRPr lang="hu-HU" b="1" dirty="0"/>
          </a:p>
          <a:p>
            <a:r>
              <a:rPr lang="hu-HU" sz="1600" b="1" dirty="0"/>
              <a:t>Projekt megnevezése: 		„Dombvidéki tározók Magyarország területén (Zápor, 									Többcélú, Árvízcsúcs csökkentő – tározók)” </a:t>
            </a:r>
            <a:r>
              <a:rPr lang="hu-HU" sz="1600" dirty="0"/>
              <a:t>tárgyú, 									KEHOP-1.5.0 konstrukció keretében tervezett projekt 									komplex előkészítési feladatai</a:t>
            </a:r>
          </a:p>
          <a:p>
            <a:endParaRPr lang="hu-HU" sz="1600" dirty="0"/>
          </a:p>
          <a:p>
            <a:r>
              <a:rPr lang="hu-HU" sz="1600" dirty="0"/>
              <a:t>										</a:t>
            </a:r>
          </a:p>
          <a:p>
            <a:endParaRPr lang="hu-HU" b="1" dirty="0"/>
          </a:p>
          <a:p>
            <a:endParaRPr lang="hu-HU" b="1" dirty="0"/>
          </a:p>
          <a:p>
            <a:endParaRPr lang="hu-HU" b="1" dirty="0"/>
          </a:p>
          <a:p>
            <a:endParaRPr lang="hu-HU" b="1" dirty="0"/>
          </a:p>
          <a:p>
            <a:endParaRPr lang="hu-HU" b="1" dirty="0"/>
          </a:p>
          <a:p>
            <a:endParaRPr lang="hu-HU" b="1" dirty="0"/>
          </a:p>
          <a:p>
            <a:endParaRPr lang="hu-HU" b="1" dirty="0"/>
          </a:p>
          <a:p>
            <a:endParaRPr lang="hu-HU" b="1" dirty="0"/>
          </a:p>
          <a:p>
            <a:endParaRPr lang="hu-HU" b="1" dirty="0"/>
          </a:p>
          <a:p>
            <a:endParaRPr lang="hu-HU" b="1" dirty="0"/>
          </a:p>
          <a:p>
            <a:endParaRPr lang="hu-HU" sz="1400" dirty="0"/>
          </a:p>
          <a:p>
            <a:endParaRPr lang="hu-HU" sz="1400" dirty="0"/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05D5478B-515D-4E43-AA59-7A38D5453B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673" y="3020005"/>
            <a:ext cx="5117327" cy="38379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C861212E-9BB1-4404-8E71-4E080CCE50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523" y="3092618"/>
            <a:ext cx="4889459" cy="36670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B8613520-2598-4F9C-AB89-983EBF4E45F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6130" y="0"/>
            <a:ext cx="1075704" cy="822049"/>
          </a:xfrm>
          <a:prstGeom prst="rect">
            <a:avLst/>
          </a:prstGeom>
        </p:spPr>
      </p:pic>
      <p:pic>
        <p:nvPicPr>
          <p:cNvPr id="3" name="Kép 2" descr="A képen szöveg, clipart látható&#10;&#10;Automatikusan generált leírás">
            <a:extLst>
              <a:ext uri="{FF2B5EF4-FFF2-40B4-BE49-F238E27FC236}">
                <a16:creationId xmlns:a16="http://schemas.microsoft.com/office/drawing/2014/main" id="{EF04B47F-5BA6-4BD5-ADE2-4F692CF627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6" y="0"/>
            <a:ext cx="1308295" cy="664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4807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1">
            <a:extLst>
              <a:ext uri="{FF2B5EF4-FFF2-40B4-BE49-F238E27FC236}">
                <a16:creationId xmlns:a16="http://schemas.microsoft.com/office/drawing/2014/main" id="{6E799C54-3A90-48BC-A8A5-FF4087040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540" y="261758"/>
            <a:ext cx="10515600" cy="1325563"/>
          </a:xfrm>
        </p:spPr>
        <p:txBody>
          <a:bodyPr/>
          <a:lstStyle/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Talajvédelmi hatások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A459D3D5-F7E4-49C0-9EEC-C0D567B5CD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5089"/>
            <a:ext cx="10515600" cy="4721874"/>
          </a:xfrm>
        </p:spPr>
        <p:txBody>
          <a:bodyPr>
            <a:normAutofit/>
          </a:bodyPr>
          <a:lstStyle/>
          <a:p>
            <a:pPr algn="just"/>
            <a:r>
              <a:rPr lang="hu-H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 munkagépek a területen a talajok tömörödését, a talajszerkezet megváltozását (ezzel a talaj hő- és vízgazdálkodási tulajdonságainak módosulását, romlását) okozhatják.</a:t>
            </a:r>
          </a:p>
          <a:p>
            <a:pPr algn="just"/>
            <a:r>
              <a:rPr lang="hu-H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 talajra esetlegesen szintetikus és/vagy ásványolaj kerülhet, mely az ott dolgozó erő- és munkagépek, valamint szállítójárművek hibás hidraulikus munkahengereiből, és tömítéshibáiból származhat. Az üzemanyag elfolyások elkerülésére a tartálykocsit túlfolyás-gátló szeleppel kell ellátni, melynek következtében elkerülhetők az üzemanyag elfolyások.</a:t>
            </a:r>
          </a:p>
          <a:p>
            <a:pPr algn="just">
              <a:spcBef>
                <a:spcPts val="1800"/>
              </a:spcBef>
            </a:pPr>
            <a:r>
              <a:rPr lang="hu-H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Légszennyező anyagok kiülepedése: a használni tervezett munkagépek által kibocsátott szennyező anyag és annak kiülepedő hányadának negatív hatása elenyésző. A kibocsátott szervetlen szennyezők (</a:t>
            </a:r>
            <a:r>
              <a:rPr lang="hu-HU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NOx</a:t>
            </a:r>
            <a:r>
              <a:rPr lang="hu-H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CO, SO</a:t>
            </a:r>
            <a:r>
              <a:rPr lang="hu-HU" sz="18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hu-H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stb.) nem jelennek meg olyan koncentrációban a levegőben, hogy ott káros folyamatokat indítsanak el.</a:t>
            </a:r>
          </a:p>
          <a:p>
            <a:pPr algn="just">
              <a:spcAft>
                <a:spcPts val="600"/>
              </a:spcAft>
            </a:pPr>
            <a:r>
              <a:rPr lang="hu-H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 földmunkák során esetlegesen a területről letermelt humuszt a helyszínen terítik szét.</a:t>
            </a:r>
          </a:p>
          <a:p>
            <a:pPr marL="0" indent="0" algn="ctr">
              <a:spcAft>
                <a:spcPts val="600"/>
              </a:spcAft>
              <a:buNone/>
            </a:pPr>
            <a:r>
              <a:rPr lang="hu-H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 talajt érő terhelés tekintetében megállapíthatjuk, hogy a beavatkozásokkal a talaj jelenlegi állapota módosul, azonban a humuszmentési és visszaterítési munkaműveletekkel a talajt érő kedvezőtlen hatások mérsékelhetők.</a:t>
            </a:r>
            <a:endParaRPr lang="hu-H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endParaRPr lang="hu-H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endParaRPr lang="hu-HU" dirty="0"/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5BA33367-A1EB-4C58-89CA-67CC9DC97A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6130" y="0"/>
            <a:ext cx="1075704" cy="822049"/>
          </a:xfrm>
          <a:prstGeom prst="rect">
            <a:avLst/>
          </a:prstGeom>
        </p:spPr>
      </p:pic>
      <p:pic>
        <p:nvPicPr>
          <p:cNvPr id="6" name="Kép 5" descr="A képen szöveg, clipart látható&#10;&#10;Automatikusan generált leírás">
            <a:extLst>
              <a:ext uri="{FF2B5EF4-FFF2-40B4-BE49-F238E27FC236}">
                <a16:creationId xmlns:a16="http://schemas.microsoft.com/office/drawing/2014/main" id="{F3A74229-D213-4D34-810B-717AF3D20A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6" y="0"/>
            <a:ext cx="1308295" cy="664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1376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1">
            <a:extLst>
              <a:ext uri="{FF2B5EF4-FFF2-40B4-BE49-F238E27FC236}">
                <a16:creationId xmlns:a16="http://schemas.microsoft.com/office/drawing/2014/main" id="{6E799C54-3A90-48BC-A8A5-FF40870408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Hulladékgazdálkodás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A459D3D5-F7E4-49C0-9EEC-C0D567B5CD6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hu-H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 létesítés során a képződhet kisebb mennyiségben inert beton törmelék, az építési anyagok csomagoló anyagai, a vágásból származó csődarabok és idomok, valamint festékek, felületkezelők, ragasztók </a:t>
            </a:r>
            <a:r>
              <a:rPr lang="hu-HU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göngyölegei</a:t>
            </a:r>
            <a:r>
              <a:rPr lang="hu-H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teszik ki a keletkező hulladék főtömegét. </a:t>
            </a:r>
          </a:p>
          <a:p>
            <a:pPr algn="just"/>
            <a:r>
              <a:rPr lang="hu-H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Az építési munkák során keletkező </a:t>
            </a:r>
            <a:r>
              <a:rPr lang="hu-H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szilárd kommunális hulladékok </a:t>
            </a:r>
            <a:r>
              <a:rPr lang="hu-H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mennyisége az ott dolgozók számából becsülhető. Az építési tevékenység során keletkező szilárd hulladék mennyiségét napi 3 l/fő-vel számolva, naponta kb. 90 l hulladék keletkezik. (Összesen a </a:t>
            </a:r>
            <a:r>
              <a:rPr lang="hu-H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6 hónapos építési munkaszakaszt </a:t>
            </a:r>
            <a:r>
              <a:rPr lang="hu-H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figyelembe véve ez kb. </a:t>
            </a:r>
            <a:r>
              <a:rPr lang="hu-H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16 m</a:t>
            </a:r>
            <a:r>
              <a:rPr lang="hu-HU" sz="1800" b="1" baseline="30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hu-H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hulladékot </a:t>
            </a:r>
            <a:r>
              <a:rPr lang="hu-H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jelent.)</a:t>
            </a:r>
          </a:p>
          <a:p>
            <a:pPr algn="just"/>
            <a:r>
              <a:rPr lang="hu-H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 </a:t>
            </a:r>
            <a:r>
              <a:rPr lang="hu-H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veszélyes hulladék </a:t>
            </a:r>
            <a:r>
              <a:rPr lang="hu-H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képződésére a tevékenység során csak esetleges </a:t>
            </a:r>
            <a:r>
              <a:rPr lang="hu-H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munkagép meghibásodások során </a:t>
            </a:r>
            <a:r>
              <a:rPr lang="hu-H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számíthatunk, ill. egyes felületkezelési munkák (kisebb festések) idején. A munkaterületeken képződő veszélyes hulladékokat a képződés helyén zárt 120-200 l-es gyűjtőedényekben elkülönítetten tervezik gyűjteni.</a:t>
            </a:r>
          </a:p>
        </p:txBody>
      </p:sp>
      <p:graphicFrame>
        <p:nvGraphicFramePr>
          <p:cNvPr id="5" name="Tartalom helye 4">
            <a:extLst>
              <a:ext uri="{FF2B5EF4-FFF2-40B4-BE49-F238E27FC236}">
                <a16:creationId xmlns:a16="http://schemas.microsoft.com/office/drawing/2014/main" id="{FCAE4747-39FD-487F-B61F-86CBED454C32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6172200" y="1806734"/>
          <a:ext cx="5181601" cy="4389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59970">
                  <a:extLst>
                    <a:ext uri="{9D8B030D-6E8A-4147-A177-3AD203B41FA5}">
                      <a16:colId xmlns:a16="http://schemas.microsoft.com/office/drawing/2014/main" val="1682250663"/>
                    </a:ext>
                  </a:extLst>
                </a:gridCol>
                <a:gridCol w="522538">
                  <a:extLst>
                    <a:ext uri="{9D8B030D-6E8A-4147-A177-3AD203B41FA5}">
                      <a16:colId xmlns:a16="http://schemas.microsoft.com/office/drawing/2014/main" val="1181401944"/>
                    </a:ext>
                  </a:extLst>
                </a:gridCol>
                <a:gridCol w="976918">
                  <a:extLst>
                    <a:ext uri="{9D8B030D-6E8A-4147-A177-3AD203B41FA5}">
                      <a16:colId xmlns:a16="http://schemas.microsoft.com/office/drawing/2014/main" val="1668926744"/>
                    </a:ext>
                  </a:extLst>
                </a:gridCol>
                <a:gridCol w="1522175">
                  <a:extLst>
                    <a:ext uri="{9D8B030D-6E8A-4147-A177-3AD203B41FA5}">
                      <a16:colId xmlns:a16="http://schemas.microsoft.com/office/drawing/2014/main" val="4137990125"/>
                    </a:ext>
                  </a:extLst>
                </a:gridCol>
              </a:tblGrid>
              <a:tr h="265979">
                <a:tc>
                  <a:txBody>
                    <a:bodyPr/>
                    <a:lstStyle/>
                    <a:p>
                      <a:pPr algn="ctr"/>
                      <a:r>
                        <a:rPr lang="hu-HU" sz="9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Hulladékfajta</a:t>
                      </a:r>
                      <a:endParaRPr lang="hu-HU" sz="9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789" marR="38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EWC</a:t>
                      </a:r>
                      <a:endParaRPr lang="hu-HU" sz="9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789" marR="38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Mennyiség</a:t>
                      </a:r>
                    </a:p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(becsült)</a:t>
                      </a:r>
                      <a:endParaRPr lang="hu-HU" sz="9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789" marR="38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Kezelés</a:t>
                      </a:r>
                      <a:endParaRPr lang="hu-HU" sz="9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789" marR="38789" marT="0" marB="0" anchor="ctr"/>
                </a:tc>
                <a:extLst>
                  <a:ext uri="{0D108BD9-81ED-4DB2-BD59-A6C34878D82A}">
                    <a16:rowId xmlns:a16="http://schemas.microsoft.com/office/drawing/2014/main" val="3602856939"/>
                  </a:ext>
                </a:extLst>
              </a:tr>
              <a:tr h="265979">
                <a:tc>
                  <a:txBody>
                    <a:bodyPr/>
                    <a:lstStyle/>
                    <a:p>
                      <a:pPr algn="ctr"/>
                      <a:r>
                        <a:rPr lang="hu-HU" sz="9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egyéb települési hulladék, ideértve a vegyes települési hulladékot is</a:t>
                      </a:r>
                      <a:endParaRPr lang="hu-HU" sz="9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789" marR="38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200301</a:t>
                      </a:r>
                      <a:endParaRPr lang="hu-HU" sz="9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789" marR="38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m</a:t>
                      </a:r>
                      <a:r>
                        <a:rPr lang="hu-HU" sz="900" kern="1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hu-HU" sz="9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789" marR="38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elszállítás hulladéklerakóba</a:t>
                      </a:r>
                      <a:endParaRPr lang="hu-HU" sz="9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789" marR="38789" marT="0" marB="0" anchor="ctr"/>
                </a:tc>
                <a:extLst>
                  <a:ext uri="{0D108BD9-81ED-4DB2-BD59-A6C34878D82A}">
                    <a16:rowId xmlns:a16="http://schemas.microsoft.com/office/drawing/2014/main" val="2678090395"/>
                  </a:ext>
                </a:extLst>
              </a:tr>
              <a:tr h="531958">
                <a:tc>
                  <a:txBody>
                    <a:bodyPr/>
                    <a:lstStyle/>
                    <a:p>
                      <a:pPr algn="ctr"/>
                      <a:r>
                        <a:rPr lang="hu-HU" sz="9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veszélyes anyagokkal szennyezett abszorbensek, szűrőanyagok (ideértve a közelebbről meg nem határozott olajszűrőket), törlőkendők, védőruházat</a:t>
                      </a:r>
                      <a:endParaRPr lang="hu-HU" sz="9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789" marR="38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150202*</a:t>
                      </a:r>
                      <a:endParaRPr lang="hu-HU" sz="9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789" marR="38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kg</a:t>
                      </a:r>
                      <a:endParaRPr lang="hu-HU" sz="9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789" marR="38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átadás arra jogosult szervezetnek</a:t>
                      </a:r>
                      <a:endParaRPr lang="hu-HU" sz="9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789" marR="38789" marT="0" marB="0" anchor="ctr"/>
                </a:tc>
                <a:extLst>
                  <a:ext uri="{0D108BD9-81ED-4DB2-BD59-A6C34878D82A}">
                    <a16:rowId xmlns:a16="http://schemas.microsoft.com/office/drawing/2014/main" val="236200338"/>
                  </a:ext>
                </a:extLst>
              </a:tr>
              <a:tr h="265979">
                <a:tc>
                  <a:txBody>
                    <a:bodyPr/>
                    <a:lstStyle/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szerves oldószereket vagy más veszélyes anyagokat tartalmazó festék- és lakk-hulladék</a:t>
                      </a:r>
                      <a:endParaRPr lang="hu-HU" sz="9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789" marR="38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080111*</a:t>
                      </a:r>
                      <a:endParaRPr lang="hu-HU" sz="9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789" marR="38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kg</a:t>
                      </a:r>
                      <a:endParaRPr lang="hu-HU" sz="9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789" marR="38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átadás arra jogosult szervezetnek</a:t>
                      </a:r>
                      <a:endParaRPr lang="hu-HU" sz="9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789" marR="38789" marT="0" marB="0" anchor="ctr"/>
                </a:tc>
                <a:extLst>
                  <a:ext uri="{0D108BD9-81ED-4DB2-BD59-A6C34878D82A}">
                    <a16:rowId xmlns:a16="http://schemas.microsoft.com/office/drawing/2014/main" val="559965140"/>
                  </a:ext>
                </a:extLst>
              </a:tr>
              <a:tr h="265979">
                <a:tc>
                  <a:txBody>
                    <a:bodyPr/>
                    <a:lstStyle/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klórozott szerves vegyületeket tartalmazó, ásványolaj alapú hidraulikaolaj</a:t>
                      </a:r>
                      <a:endParaRPr lang="hu-HU" sz="9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789" marR="38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130109*</a:t>
                      </a:r>
                      <a:endParaRPr lang="hu-HU" sz="9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789" marR="38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kg</a:t>
                      </a:r>
                      <a:endParaRPr lang="hu-HU" sz="9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789" marR="38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átadás arra jogosult szervezetnek</a:t>
                      </a:r>
                      <a:endParaRPr lang="hu-HU" sz="9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789" marR="38789" marT="0" marB="0" anchor="ctr"/>
                </a:tc>
                <a:extLst>
                  <a:ext uri="{0D108BD9-81ED-4DB2-BD59-A6C34878D82A}">
                    <a16:rowId xmlns:a16="http://schemas.microsoft.com/office/drawing/2014/main" val="2779600537"/>
                  </a:ext>
                </a:extLst>
              </a:tr>
              <a:tr h="265979">
                <a:tc>
                  <a:txBody>
                    <a:bodyPr/>
                    <a:lstStyle/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ásványolaj alapú, klórvegyületet tartalmazó motor-, hajtómű- és kenőolaj</a:t>
                      </a:r>
                      <a:endParaRPr lang="hu-HU" sz="9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789" marR="38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130204*</a:t>
                      </a:r>
                      <a:endParaRPr lang="hu-HU" sz="9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789" marR="38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kg</a:t>
                      </a:r>
                      <a:endParaRPr lang="hu-HU" sz="9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789" marR="38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átadás arra jogosult szervezetnek</a:t>
                      </a:r>
                      <a:endParaRPr lang="hu-HU" sz="9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789" marR="38789" marT="0" marB="0" anchor="ctr"/>
                </a:tc>
                <a:extLst>
                  <a:ext uri="{0D108BD9-81ED-4DB2-BD59-A6C34878D82A}">
                    <a16:rowId xmlns:a16="http://schemas.microsoft.com/office/drawing/2014/main" val="1885941150"/>
                  </a:ext>
                </a:extLst>
              </a:tr>
              <a:tr h="265979">
                <a:tc>
                  <a:txBody>
                    <a:bodyPr/>
                    <a:lstStyle/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vas és acél</a:t>
                      </a:r>
                      <a:endParaRPr lang="hu-HU" sz="9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789" marR="38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170405</a:t>
                      </a:r>
                      <a:endParaRPr lang="hu-HU" sz="9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789" marR="38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kg</a:t>
                      </a:r>
                      <a:endParaRPr lang="hu-HU" sz="9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789" marR="38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átadás arra jogosult szervezetnek</a:t>
                      </a:r>
                      <a:endParaRPr lang="hu-HU" sz="9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789" marR="38789" marT="0" marB="0" anchor="ctr"/>
                </a:tc>
                <a:extLst>
                  <a:ext uri="{0D108BD9-81ED-4DB2-BD59-A6C34878D82A}">
                    <a16:rowId xmlns:a16="http://schemas.microsoft.com/office/drawing/2014/main" val="3400015327"/>
                  </a:ext>
                </a:extLst>
              </a:tr>
              <a:tr h="398968">
                <a:tc>
                  <a:txBody>
                    <a:bodyPr/>
                    <a:lstStyle/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beton, tégla, cserép és kerámia frakció vagy azok keveréke, amely különbözik a 17 01 06-tól</a:t>
                      </a:r>
                      <a:endParaRPr lang="hu-HU" sz="9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789" marR="38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170107</a:t>
                      </a:r>
                      <a:endParaRPr lang="hu-HU" sz="9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789" marR="38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 m</a:t>
                      </a:r>
                      <a:r>
                        <a:rPr lang="hu-HU" sz="900" kern="1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hu-HU" sz="9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789" marR="38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újrahasznosítás, vagy B1b lerakóba történő beszállítás</a:t>
                      </a:r>
                      <a:endParaRPr lang="hu-HU" sz="9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789" marR="38789" marT="0" marB="0" anchor="ctr"/>
                </a:tc>
                <a:extLst>
                  <a:ext uri="{0D108BD9-81ED-4DB2-BD59-A6C34878D82A}">
                    <a16:rowId xmlns:a16="http://schemas.microsoft.com/office/drawing/2014/main" val="3779187071"/>
                  </a:ext>
                </a:extLst>
              </a:tr>
              <a:tr h="132989">
                <a:tc>
                  <a:txBody>
                    <a:bodyPr/>
                    <a:lstStyle/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papír és karton csomagolási hulladék</a:t>
                      </a:r>
                      <a:endParaRPr lang="hu-HU" sz="9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789" marR="38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150101</a:t>
                      </a:r>
                      <a:endParaRPr lang="hu-HU" sz="9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789" marR="38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 kg</a:t>
                      </a:r>
                      <a:endParaRPr lang="hu-HU" sz="9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789" marR="38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elszállítás hulladéklerakóba</a:t>
                      </a:r>
                      <a:endParaRPr lang="hu-HU" sz="9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789" marR="38789" marT="0" marB="0" anchor="ctr"/>
                </a:tc>
                <a:extLst>
                  <a:ext uri="{0D108BD9-81ED-4DB2-BD59-A6C34878D82A}">
                    <a16:rowId xmlns:a16="http://schemas.microsoft.com/office/drawing/2014/main" val="3962339452"/>
                  </a:ext>
                </a:extLst>
              </a:tr>
              <a:tr h="132989">
                <a:tc>
                  <a:txBody>
                    <a:bodyPr/>
                    <a:lstStyle/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műanyag csomagolási hulladék</a:t>
                      </a:r>
                      <a:endParaRPr lang="hu-HU" sz="9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789" marR="38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150102</a:t>
                      </a:r>
                      <a:endParaRPr lang="hu-HU" sz="9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789" marR="38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 kg</a:t>
                      </a:r>
                      <a:endParaRPr lang="hu-HU" sz="9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789" marR="38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elszállítás hulladéklerakóba</a:t>
                      </a:r>
                      <a:endParaRPr lang="hu-HU" sz="9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789" marR="38789" marT="0" marB="0" anchor="ctr"/>
                </a:tc>
                <a:extLst>
                  <a:ext uri="{0D108BD9-81ED-4DB2-BD59-A6C34878D82A}">
                    <a16:rowId xmlns:a16="http://schemas.microsoft.com/office/drawing/2014/main" val="3094722850"/>
                  </a:ext>
                </a:extLst>
              </a:tr>
              <a:tr h="132989">
                <a:tc>
                  <a:txBody>
                    <a:bodyPr/>
                    <a:lstStyle/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egyéb, kevert csomagolási hulladék</a:t>
                      </a:r>
                      <a:endParaRPr lang="hu-HU" sz="9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789" marR="38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150106</a:t>
                      </a:r>
                      <a:endParaRPr lang="hu-HU" sz="9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789" marR="38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 kg</a:t>
                      </a:r>
                      <a:endParaRPr lang="hu-HU" sz="9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789" marR="38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elszállítás hulladéklerakóba</a:t>
                      </a:r>
                      <a:endParaRPr lang="hu-HU" sz="9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789" marR="38789" marT="0" marB="0" anchor="ctr"/>
                </a:tc>
                <a:extLst>
                  <a:ext uri="{0D108BD9-81ED-4DB2-BD59-A6C34878D82A}">
                    <a16:rowId xmlns:a16="http://schemas.microsoft.com/office/drawing/2014/main" val="338357443"/>
                  </a:ext>
                </a:extLst>
              </a:tr>
              <a:tr h="797936">
                <a:tc>
                  <a:txBody>
                    <a:bodyPr/>
                    <a:lstStyle/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hulladékká vált növényi szövetek</a:t>
                      </a:r>
                      <a:endParaRPr lang="hu-HU" sz="9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789" marR="38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020103</a:t>
                      </a:r>
                      <a:endParaRPr lang="hu-HU" sz="9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789" marR="38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m</a:t>
                      </a:r>
                      <a:r>
                        <a:rPr lang="hu-HU" sz="900" kern="1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hu-HU" sz="9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789" marR="38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letermelésre kerülő növényzetről, hulladékról vállalkozónak kell gondoskodnia a vonatkozó előírásoknak, jogszabályoknak megfelelően.</a:t>
                      </a:r>
                      <a:endParaRPr lang="hu-HU" sz="9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789" marR="38789" marT="0" marB="0" anchor="ctr"/>
                </a:tc>
                <a:extLst>
                  <a:ext uri="{0D108BD9-81ED-4DB2-BD59-A6C34878D82A}">
                    <a16:rowId xmlns:a16="http://schemas.microsoft.com/office/drawing/2014/main" val="1486324519"/>
                  </a:ext>
                </a:extLst>
              </a:tr>
              <a:tr h="398968">
                <a:tc>
                  <a:txBody>
                    <a:bodyPr/>
                    <a:lstStyle/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egyéb települési hulladék, ideértve a vegyes települési hulladékot is (mobil WC hulladéka)</a:t>
                      </a:r>
                      <a:endParaRPr lang="hu-HU" sz="9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789" marR="38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200301</a:t>
                      </a:r>
                      <a:endParaRPr lang="hu-HU" sz="9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789" marR="38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m</a:t>
                      </a:r>
                      <a:r>
                        <a:rPr lang="hu-HU" sz="900" kern="1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hu-HU" sz="9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789" marR="38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elszállítás tisztító telepre, melyet a mobil </a:t>
                      </a:r>
                      <a:r>
                        <a:rPr lang="hu-HU" sz="9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wc</a:t>
                      </a:r>
                      <a:r>
                        <a:rPr lang="hu-HU" sz="9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üzemeltetője végez</a:t>
                      </a:r>
                      <a:endParaRPr lang="hu-HU" sz="9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789" marR="38789" marT="0" marB="0" anchor="ctr"/>
                </a:tc>
                <a:extLst>
                  <a:ext uri="{0D108BD9-81ED-4DB2-BD59-A6C34878D82A}">
                    <a16:rowId xmlns:a16="http://schemas.microsoft.com/office/drawing/2014/main" val="814369756"/>
                  </a:ext>
                </a:extLst>
              </a:tr>
            </a:tbl>
          </a:graphicData>
        </a:graphic>
      </p:graphicFrame>
      <p:pic>
        <p:nvPicPr>
          <p:cNvPr id="6" name="Kép 5">
            <a:extLst>
              <a:ext uri="{FF2B5EF4-FFF2-40B4-BE49-F238E27FC236}">
                <a16:creationId xmlns:a16="http://schemas.microsoft.com/office/drawing/2014/main" id="{6289D4BB-788A-45E2-AD92-DB2F74B058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6130" y="0"/>
            <a:ext cx="1075704" cy="822049"/>
          </a:xfrm>
          <a:prstGeom prst="rect">
            <a:avLst/>
          </a:prstGeom>
        </p:spPr>
      </p:pic>
      <p:pic>
        <p:nvPicPr>
          <p:cNvPr id="7" name="Kép 6" descr="A képen szöveg, clipart látható&#10;&#10;Automatikusan generált leírás">
            <a:extLst>
              <a:ext uri="{FF2B5EF4-FFF2-40B4-BE49-F238E27FC236}">
                <a16:creationId xmlns:a16="http://schemas.microsoft.com/office/drawing/2014/main" id="{69DF61C6-DDB3-4C26-B3B1-19165275D7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6" y="0"/>
            <a:ext cx="1308295" cy="664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9893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1">
            <a:extLst>
              <a:ext uri="{FF2B5EF4-FFF2-40B4-BE49-F238E27FC236}">
                <a16:creationId xmlns:a16="http://schemas.microsoft.com/office/drawing/2014/main" id="{62927628-5FC3-432B-BCBC-74E7C7C681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5369"/>
            <a:ext cx="10515600" cy="1325563"/>
          </a:xfrm>
        </p:spPr>
        <p:txBody>
          <a:bodyPr/>
          <a:lstStyle/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Üzemeltetés hatásai</a:t>
            </a:r>
            <a:endParaRPr lang="hu-H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E96880A8-1C5E-467A-9D63-2977B362B9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8943"/>
            <a:ext cx="10515600" cy="4952462"/>
          </a:xfrm>
        </p:spPr>
        <p:txBody>
          <a:bodyPr>
            <a:normAutofit fontScale="70000" lnSpcReduction="20000"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hu-HU" sz="23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Levegőtisztaság-védelmi hatások</a:t>
            </a:r>
          </a:p>
          <a:p>
            <a:pPr lvl="1" algn="just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hu-HU" sz="23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 fejlesztés eredményeként a jelenlegi </a:t>
            </a:r>
            <a:r>
              <a:rPr lang="hu-H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légszennyező anyag emisszió változása nem várható</a:t>
            </a:r>
            <a:r>
              <a:rPr lang="hu-HU" sz="23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tehát a jelenlegi </a:t>
            </a:r>
            <a:r>
              <a:rPr lang="hu-HU" sz="23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immissziós</a:t>
            </a:r>
            <a:r>
              <a:rPr lang="hu-H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állapot nem romlik</a:t>
            </a:r>
            <a:r>
              <a:rPr lang="hu-HU" sz="23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</a:p>
          <a:p>
            <a:pPr lvl="1" algn="just">
              <a:lnSpc>
                <a:spcPct val="150000"/>
              </a:lnSpc>
              <a:spcAft>
                <a:spcPts val="600"/>
              </a:spcAft>
            </a:pPr>
            <a:r>
              <a:rPr lang="hu-HU" sz="23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 </a:t>
            </a:r>
            <a:r>
              <a:rPr lang="hu-H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fenntartási, ill. karbantartási feladatok </a:t>
            </a:r>
            <a:r>
              <a:rPr lang="hu-HU" sz="23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csak kis területre terjednek ki és </a:t>
            </a:r>
            <a:r>
              <a:rPr lang="hu-H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rövid ideig </a:t>
            </a:r>
            <a:r>
              <a:rPr lang="hu-HU" sz="23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tartanak, ezért azok </a:t>
            </a:r>
            <a:r>
              <a:rPr lang="hu-H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hatása elhanyagolható.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</a:pPr>
            <a:r>
              <a:rPr lang="hu-HU" sz="2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Zajvédelmi hatások</a:t>
            </a:r>
          </a:p>
          <a:p>
            <a:pPr lvl="1" algn="just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hu-HU" sz="23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Az üzemeltetés során zajhatásra </a:t>
            </a:r>
            <a:r>
              <a:rPr lang="hu-H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nem kell számítani</a:t>
            </a:r>
            <a:r>
              <a:rPr lang="hu-HU" sz="23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hu-HU" sz="2200" dirty="0">
                <a:latin typeface="Times New Roman" panose="02020603050405020304" pitchFamily="18" charset="0"/>
              </a:rPr>
              <a:t>Talajvédelmi</a:t>
            </a:r>
            <a:r>
              <a:rPr lang="hu-HU" sz="2300" dirty="0">
                <a:latin typeface="Times New Roman" panose="02020603050405020304" pitchFamily="18" charset="0"/>
              </a:rPr>
              <a:t> hatások</a:t>
            </a:r>
          </a:p>
          <a:p>
            <a:pPr lvl="1" algn="just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hu-HU" sz="23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Az üzemelés talajvédelmi szempontból </a:t>
            </a:r>
            <a:r>
              <a:rPr lang="hu-H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hatást nem vált ki</a:t>
            </a:r>
            <a:r>
              <a:rPr lang="hu-HU" sz="23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hu-HU" sz="2200" dirty="0">
                <a:latin typeface="Times New Roman" panose="02020603050405020304" pitchFamily="18" charset="0"/>
              </a:rPr>
              <a:t>Hulladékgazdálkodás</a:t>
            </a:r>
          </a:p>
          <a:p>
            <a:pPr lvl="1" algn="just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hu-HU" sz="23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Az üzemeltetés során hulladék </a:t>
            </a:r>
            <a:r>
              <a:rPr lang="hu-H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normál körülmények között nem keletkezik</a:t>
            </a:r>
            <a:r>
              <a:rPr lang="hu-HU" sz="23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esetleg a </a:t>
            </a:r>
            <a:r>
              <a:rPr lang="hu-H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karbantartás</a:t>
            </a:r>
            <a:r>
              <a:rPr lang="hu-HU" sz="23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során keletkezhet </a:t>
            </a:r>
            <a:r>
              <a:rPr lang="hu-H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minimális mennyiségű hulladék.</a:t>
            </a: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endParaRPr lang="hu-HU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endParaRPr lang="hu-H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1" algn="just">
              <a:lnSpc>
                <a:spcPct val="150000"/>
              </a:lnSpc>
              <a:spcAft>
                <a:spcPts val="600"/>
              </a:spcAft>
            </a:pPr>
            <a:endParaRPr lang="hu-H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endParaRPr lang="hu-HU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1" algn="just">
              <a:lnSpc>
                <a:spcPct val="150000"/>
              </a:lnSpc>
              <a:spcAft>
                <a:spcPts val="600"/>
              </a:spcAft>
            </a:pPr>
            <a:endParaRPr lang="hu-HU" sz="1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hu-HU" dirty="0"/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11BD83C2-4B9E-4374-B53A-6D62D3487A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6130" y="0"/>
            <a:ext cx="1075704" cy="822049"/>
          </a:xfrm>
          <a:prstGeom prst="rect">
            <a:avLst/>
          </a:prstGeom>
        </p:spPr>
      </p:pic>
      <p:pic>
        <p:nvPicPr>
          <p:cNvPr id="6" name="Kép 5" descr="A képen szöveg, clipart látható&#10;&#10;Automatikusan generált leírás">
            <a:extLst>
              <a:ext uri="{FF2B5EF4-FFF2-40B4-BE49-F238E27FC236}">
                <a16:creationId xmlns:a16="http://schemas.microsoft.com/office/drawing/2014/main" id="{0458E6D7-88AA-473E-A20A-D103F54A8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6" y="0"/>
            <a:ext cx="1308295" cy="664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2375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6EA94E7-84C1-46B9-890D-C7BD53A294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Vízvédelmi hatások – Felszíni víztestek</a:t>
            </a:r>
            <a:endParaRPr lang="hu-H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5A77C5AE-E051-43E6-9534-CAAAA72A411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marL="0" indent="0" algn="just">
              <a:buNone/>
            </a:pPr>
            <a:r>
              <a:rPr lang="hu-H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Létesítés</a:t>
            </a:r>
          </a:p>
          <a:p>
            <a:pPr algn="just"/>
            <a:r>
              <a:rPr lang="hu-H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 létesítmény megvalósulását követően az emberi igények kielégítését szolgáló beavatkozás történik a felszíni vizek állapotában, mely szerint a hosszirányú mozgást akadályozó, keresztirányú elzárást okozó völgyzárógátak </a:t>
            </a:r>
            <a:r>
              <a:rPr lang="hu-HU" sz="1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nagyobb vízmélységet és lassúbb vízmozgást,</a:t>
            </a:r>
            <a:r>
              <a:rPr lang="hu-H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hu-HU" sz="1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állóvizet okoznak</a:t>
            </a:r>
            <a:r>
              <a:rPr lang="hu-H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de egyben lehetővé teszik </a:t>
            </a:r>
            <a:r>
              <a:rPr lang="hu-HU" sz="1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 vízkivételt, vízkormányzást </a:t>
            </a:r>
            <a:r>
              <a:rPr lang="hu-H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vagyis az </a:t>
            </a:r>
            <a:r>
              <a:rPr lang="hu-HU" sz="1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árvízvédelmi intézkedések </a:t>
            </a:r>
            <a:r>
              <a:rPr lang="hu-H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alkalmazhatóságát.</a:t>
            </a:r>
          </a:p>
          <a:p>
            <a:pPr algn="just"/>
            <a:r>
              <a:rPr lang="hu-H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Az építési munkák során a felszíni víz veszélyeztetése csak közvetve áll fenn, olyan esetekben, amikor a meghibásodott munkagépekből kenő- vagy üzemanyag kerül a vízbe.</a:t>
            </a:r>
          </a:p>
          <a:p>
            <a:pPr algn="just"/>
            <a:r>
              <a:rPr lang="hu-H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 tevékenység során zajló munkálatok ideje alatt ideiglenesen, kismértékben módosulhatnak a víztest kémiai vízminőségi jellemzői (pl. átlátszóság), de a munkálatok befejezését követően az eredeti állapot igen rövid időn belül helyre áll. </a:t>
            </a:r>
          </a:p>
          <a:p>
            <a:pPr algn="just"/>
            <a:endParaRPr lang="hu-H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hu-H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hu-HU" sz="1600" dirty="0"/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4E45A937-36E3-45EB-A5E4-76B163E8332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hu-H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Üzemeltetés</a:t>
            </a:r>
          </a:p>
          <a:p>
            <a:pPr algn="just"/>
            <a:r>
              <a:rPr lang="hu-H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 tervezett tározó árhullám csillapító hatásának vizsgálata alapján elmondható, hogy a közvetlenül a tározó alatt lévő szelvényben a </a:t>
            </a:r>
            <a:r>
              <a:rPr lang="hu-HU" sz="1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várható vízhozamok a tározás hatására jelentősen csökkennek.</a:t>
            </a:r>
          </a:p>
          <a:p>
            <a:pPr algn="just"/>
            <a:r>
              <a:rPr lang="hu-H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 tározó megléte folyamatosan rendelkezésre álló </a:t>
            </a:r>
            <a:r>
              <a:rPr lang="hu-HU" sz="1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tartalékot eredményezne az öntözési rendszerben</a:t>
            </a:r>
            <a:r>
              <a:rPr lang="hu-H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</a:p>
          <a:p>
            <a:pPr algn="just">
              <a:spcAft>
                <a:spcPts val="600"/>
              </a:spcAft>
            </a:pPr>
            <a:r>
              <a:rPr lang="hu-H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 </a:t>
            </a:r>
            <a:r>
              <a:rPr lang="hu-HU" sz="1600" dirty="0">
                <a:latin typeface="Times New Roman" panose="02020603050405020304" pitchFamily="18" charset="0"/>
              </a:rPr>
              <a:t>beruházás eredményeként létrejövő állapot környezeti hatás tekintetében </a:t>
            </a:r>
            <a:r>
              <a:rPr lang="hu-HU" sz="1600" b="1" u="sng" dirty="0">
                <a:latin typeface="Times New Roman" panose="02020603050405020304" pitchFamily="18" charset="0"/>
              </a:rPr>
              <a:t>javítónak</a:t>
            </a:r>
            <a:r>
              <a:rPr lang="hu-HU" sz="1600" dirty="0">
                <a:latin typeface="Times New Roman" panose="02020603050405020304" pitchFamily="18" charset="0"/>
              </a:rPr>
              <a:t> értékelhető.</a:t>
            </a:r>
          </a:p>
          <a:p>
            <a:pPr algn="just">
              <a:spcAft>
                <a:spcPts val="600"/>
              </a:spcAft>
            </a:pPr>
            <a:r>
              <a:rPr lang="hu-HU" sz="1600" dirty="0">
                <a:latin typeface="Times New Roman" panose="02020603050405020304" pitchFamily="18" charset="0"/>
              </a:rPr>
              <a:t>A fejlesztés elsődleges célja, mely szerint a beruházás környezetében található </a:t>
            </a:r>
            <a:r>
              <a:rPr lang="hu-HU" sz="1600" b="1" dirty="0">
                <a:latin typeface="Times New Roman" panose="02020603050405020304" pitchFamily="18" charset="0"/>
              </a:rPr>
              <a:t>településeken élők árvízbiztonsága</a:t>
            </a:r>
            <a:r>
              <a:rPr lang="hu-HU" sz="1600" dirty="0">
                <a:latin typeface="Times New Roman" panose="02020603050405020304" pitchFamily="18" charset="0"/>
              </a:rPr>
              <a:t>, illetve a térség népesség megtartó ereje </a:t>
            </a:r>
            <a:r>
              <a:rPr lang="hu-H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növekedjen a beruházás eredményeként </a:t>
            </a:r>
            <a:r>
              <a:rPr lang="hu-HU" sz="1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megvalósul</a:t>
            </a:r>
            <a:r>
              <a:rPr lang="hu-H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/>
            <a:endParaRPr lang="hu-H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hu-HU" sz="1600" dirty="0"/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65D2E20C-6925-4AE6-B631-76C77A2D3B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6130" y="0"/>
            <a:ext cx="1075704" cy="822049"/>
          </a:xfrm>
          <a:prstGeom prst="rect">
            <a:avLst/>
          </a:prstGeom>
        </p:spPr>
      </p:pic>
      <p:pic>
        <p:nvPicPr>
          <p:cNvPr id="6" name="Kép 5" descr="A képen szöveg, clipart látható&#10;&#10;Automatikusan generált leírás">
            <a:extLst>
              <a:ext uri="{FF2B5EF4-FFF2-40B4-BE49-F238E27FC236}">
                <a16:creationId xmlns:a16="http://schemas.microsoft.com/office/drawing/2014/main" id="{5CC610D3-F37D-49D2-B7AE-D35E07180E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6" y="0"/>
            <a:ext cx="1308295" cy="664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9868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6EA94E7-84C1-46B9-890D-C7BD53A294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Vízvédelmi hatások – Felszín alatti víztestek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5A77C5AE-E051-43E6-9534-CAAAA72A411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hu-HU" sz="1600" b="1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Létesítés</a:t>
            </a:r>
          </a:p>
          <a:p>
            <a:pPr algn="just"/>
            <a:r>
              <a:rPr lang="hu-H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Normál üzemmenet esetén a </a:t>
            </a:r>
            <a:r>
              <a:rPr lang="hu-HU" sz="1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tevékenység nincs hatással a felszín alatti vizekre. </a:t>
            </a:r>
            <a:endParaRPr lang="hu-HU" sz="1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hu-H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 felszín alatti víz (talajvíz) veszélyeztettségének megítélése érdekében egydimenziós analitikus modellezést használva elvégeztünk egy egyszerű számítást, hogy egy esetleges szennyezés mennyi idő alatt kerülhet le a talajvízbe. </a:t>
            </a:r>
          </a:p>
          <a:p>
            <a:pPr algn="just"/>
            <a:r>
              <a:rPr lang="hu-H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Számításaink alapján látható, hogy a területet a felszínen érő esetleges szennyezés, hogy a talajvizet elérje, </a:t>
            </a:r>
            <a:r>
              <a:rPr lang="hu-HU" sz="1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~7 évre van szükség</a:t>
            </a:r>
            <a:r>
              <a:rPr lang="hu-H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A terület vízföldtani felépítéséből látható, hogy a talajvízadó rétegeket a felszínközeli rétegek hosszabb ideig védik a felszíni szennyezésektől.</a:t>
            </a:r>
          </a:p>
          <a:p>
            <a:endParaRPr lang="hu-HU" sz="1600" dirty="0"/>
          </a:p>
        </p:txBody>
      </p:sp>
      <p:sp>
        <p:nvSpPr>
          <p:cNvPr id="5" name="Tartalom helye 4">
            <a:extLst>
              <a:ext uri="{FF2B5EF4-FFF2-40B4-BE49-F238E27FC236}">
                <a16:creationId xmlns:a16="http://schemas.microsoft.com/office/drawing/2014/main" id="{3BF25A18-9779-4609-992C-838DF67AF18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pPr marL="0" indent="0" algn="just">
              <a:buNone/>
            </a:pPr>
            <a:r>
              <a:rPr lang="hu-HU" sz="1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Üzemeltetés</a:t>
            </a:r>
          </a:p>
          <a:p>
            <a:pPr marL="0" indent="0" algn="just">
              <a:buNone/>
            </a:pPr>
            <a:r>
              <a:rPr lang="hu-H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Jelen állapotban terepen </a:t>
            </a:r>
            <a:r>
              <a:rPr lang="hu-HU" sz="1600" dirty="0">
                <a:latin typeface="Times New Roman" panose="02020603050405020304" pitchFamily="18" charset="0"/>
              </a:rPr>
              <a:t>lefolyó</a:t>
            </a:r>
            <a:r>
              <a:rPr lang="hu-H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és a dombokon beszivárgó víz nagyrésze még a domboldalak alsó részén felszínre jut, elpárolog, vagy a Vadász-patak vízfolyásba jut, és csak kevés kerül a mélyebb talajrétegekbe és a talajvízbe. </a:t>
            </a:r>
          </a:p>
          <a:p>
            <a:pPr marL="0" indent="0" algn="just">
              <a:buNone/>
            </a:pPr>
            <a:r>
              <a:rPr lang="hu-H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 tározók létesítésével </a:t>
            </a:r>
            <a:r>
              <a:rPr lang="hu-HU" sz="1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nagyobbmérvű</a:t>
            </a:r>
            <a:r>
              <a:rPr lang="hu-H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vízvisszatartás érhető el, és pl. alföldi területeken várhatóan a talajvízszint emelkedése következik be. </a:t>
            </a:r>
          </a:p>
          <a:p>
            <a:pPr marL="0" indent="0" algn="just">
              <a:buNone/>
            </a:pPr>
            <a:r>
              <a:rPr lang="hu-H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 völgyek mélyvonalában és a mélyedésekben a duzzasztott felszíni vízterek a beszivárgási folyamatok eredményeként talajvízszint emelkedést eredményezhetnek.</a:t>
            </a:r>
          </a:p>
          <a:p>
            <a:pPr marL="0" indent="0" algn="just">
              <a:buNone/>
            </a:pPr>
            <a:r>
              <a:rPr lang="hu-H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 tervezés jelen fázisában nem áll rendelkezésre részletes felszín alatti vízre kidolgozott szimulációs modell, de a talajvíz helyzetéből és a vízföldtani adottságokból eredően a tapasztalataink szerint várhatóan a tartós vízborítás a talajvízszint emelkedését eredményezheti az állandó vízborítással érintett területen. </a:t>
            </a:r>
          </a:p>
          <a:p>
            <a:pPr marL="0" indent="0" algn="just">
              <a:buNone/>
            </a:pPr>
            <a:r>
              <a:rPr lang="hu-H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 felszín alatti víz minősége normál üzemi körülmények között nem romolhat. </a:t>
            </a:r>
            <a:endParaRPr lang="hu-HU" sz="1600" dirty="0"/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id="{C6F278C6-3AB1-479D-B4C4-27FCFA059B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6130" y="0"/>
            <a:ext cx="1075704" cy="822049"/>
          </a:xfrm>
          <a:prstGeom prst="rect">
            <a:avLst/>
          </a:prstGeom>
        </p:spPr>
      </p:pic>
      <p:pic>
        <p:nvPicPr>
          <p:cNvPr id="7" name="Kép 6" descr="A képen szöveg, clipart látható&#10;&#10;Automatikusan generált leírás">
            <a:extLst>
              <a:ext uri="{FF2B5EF4-FFF2-40B4-BE49-F238E27FC236}">
                <a16:creationId xmlns:a16="http://schemas.microsoft.com/office/drawing/2014/main" id="{503F07FA-07FB-490B-A071-6C1427A0D1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6" y="0"/>
            <a:ext cx="1308295" cy="664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6167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16B31738-027B-41A1-B8C7-39E62A311D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Élővilágvédelem: vizsgált élőlénycsoportok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521978E8-1503-48A3-BE71-2FD60D21FB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hu-HU" dirty="0"/>
              <a:t>Növényzet</a:t>
            </a:r>
          </a:p>
          <a:p>
            <a:r>
              <a:rPr lang="hu-HU" dirty="0"/>
              <a:t>Egyenesszárnyúak</a:t>
            </a:r>
          </a:p>
          <a:p>
            <a:r>
              <a:rPr lang="hu-HU" dirty="0"/>
              <a:t>Szárazföldi csigák</a:t>
            </a:r>
          </a:p>
          <a:p>
            <a:r>
              <a:rPr lang="hu-HU" dirty="0"/>
              <a:t>Xilofág és szaproxilofág bogarak</a:t>
            </a:r>
          </a:p>
          <a:p>
            <a:r>
              <a:rPr lang="hu-HU" dirty="0"/>
              <a:t>Vízi makroszkópikus gerinctelenek</a:t>
            </a:r>
          </a:p>
          <a:p>
            <a:r>
              <a:rPr lang="hu-HU" dirty="0"/>
              <a:t>Halak</a:t>
            </a:r>
          </a:p>
          <a:p>
            <a:r>
              <a:rPr lang="hu-HU" dirty="0"/>
              <a:t>Kétéltűek és hüllők</a:t>
            </a:r>
          </a:p>
          <a:p>
            <a:r>
              <a:rPr lang="hu-HU" dirty="0"/>
              <a:t>Madarak</a:t>
            </a:r>
          </a:p>
          <a:p>
            <a:r>
              <a:rPr lang="hu-HU" dirty="0"/>
              <a:t>Természetvédelmi szempontból jelentős emlősök</a:t>
            </a:r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F9ACF14D-0C9F-43F6-9DB0-094A36FBA6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6130" y="0"/>
            <a:ext cx="1075704" cy="822049"/>
          </a:xfrm>
          <a:prstGeom prst="rect">
            <a:avLst/>
          </a:prstGeom>
        </p:spPr>
      </p:pic>
      <p:pic>
        <p:nvPicPr>
          <p:cNvPr id="5" name="Kép 4" descr="A képen szöveg, clipart látható&#10;&#10;Automatikusan generált leírás">
            <a:extLst>
              <a:ext uri="{FF2B5EF4-FFF2-40B4-BE49-F238E27FC236}">
                <a16:creationId xmlns:a16="http://schemas.microsoft.com/office/drawing/2014/main" id="{C132AC04-0F78-44C2-85F7-73A63B9867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6" y="0"/>
            <a:ext cx="1308295" cy="664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8682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D1D34770-47A8-402C-AF23-2B653F2D88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Cím 1">
            <a:extLst>
              <a:ext uri="{FF2B5EF4-FFF2-40B4-BE49-F238E27FC236}">
                <a16:creationId xmlns:a16="http://schemas.microsoft.com/office/drawing/2014/main" id="{8640F0FF-AE53-4998-8E89-CCE9A44067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79" y="723898"/>
            <a:ext cx="6002110" cy="1495425"/>
          </a:xfrm>
        </p:spPr>
        <p:txBody>
          <a:bodyPr>
            <a:normAutofit/>
          </a:bodyPr>
          <a:lstStyle/>
          <a:p>
            <a:r>
              <a:rPr lang="hu-HU" sz="4000"/>
              <a:t>Alapállapot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D7D61910-BA58-4F49-99A9-11F5D70D2A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6680" y="2405067"/>
            <a:ext cx="6002110" cy="3729034"/>
          </a:xfrm>
        </p:spPr>
        <p:txBody>
          <a:bodyPr>
            <a:normAutofit/>
          </a:bodyPr>
          <a:lstStyle/>
          <a:p>
            <a:r>
              <a:rPr lang="hu-HU" sz="2000"/>
              <a:t>Élőhely-alapállapot</a:t>
            </a:r>
          </a:p>
          <a:p>
            <a:pPr lvl="1"/>
            <a:r>
              <a:rPr lang="hu-HU" sz="2000"/>
              <a:t>82,2 ha élőhelytérképezése</a:t>
            </a:r>
          </a:p>
          <a:p>
            <a:pPr lvl="1"/>
            <a:r>
              <a:rPr lang="hu-HU" sz="2000"/>
              <a:t>Hordalékfogó előtározó: főképp erdő és cserjés</a:t>
            </a:r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id="{6D3EFB44-267B-46F5-A504-A13128A9B81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3158"/>
          <a:stretch/>
        </p:blipFill>
        <p:spPr bwMode="auto">
          <a:xfrm>
            <a:off x="7199440" y="10"/>
            <a:ext cx="4992560" cy="6857990"/>
          </a:xfrm>
          <a:prstGeom prst="rect">
            <a:avLst/>
          </a:prstGeom>
          <a:noFill/>
          <a:effectLst/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5C66FA30-B874-4BD9-995F-00E7CDF112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6130" y="0"/>
            <a:ext cx="1075704" cy="822049"/>
          </a:xfrm>
          <a:prstGeom prst="rect">
            <a:avLst/>
          </a:prstGeom>
        </p:spPr>
      </p:pic>
      <p:pic>
        <p:nvPicPr>
          <p:cNvPr id="8" name="Kép 7" descr="A képen szöveg, clipart látható&#10;&#10;Automatikusan generált leírás">
            <a:extLst>
              <a:ext uri="{FF2B5EF4-FFF2-40B4-BE49-F238E27FC236}">
                <a16:creationId xmlns:a16="http://schemas.microsoft.com/office/drawing/2014/main" id="{FFC2F9A5-DC96-42B9-B997-1E7F455228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6" y="0"/>
            <a:ext cx="1308295" cy="664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824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14">
            <a:extLst>
              <a:ext uri="{FF2B5EF4-FFF2-40B4-BE49-F238E27FC236}">
                <a16:creationId xmlns:a16="http://schemas.microsoft.com/office/drawing/2014/main" id="{D1D34770-47A8-402C-AF23-2B653F2D88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Cím 1">
            <a:extLst>
              <a:ext uri="{FF2B5EF4-FFF2-40B4-BE49-F238E27FC236}">
                <a16:creationId xmlns:a16="http://schemas.microsoft.com/office/drawing/2014/main" id="{8640F0FF-AE53-4998-8E89-CCE9A44067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79" y="723898"/>
            <a:ext cx="6002110" cy="1495425"/>
          </a:xfrm>
        </p:spPr>
        <p:txBody>
          <a:bodyPr>
            <a:normAutofit/>
          </a:bodyPr>
          <a:lstStyle/>
          <a:p>
            <a:r>
              <a:rPr lang="hu-HU" sz="4000" dirty="0"/>
              <a:t>Alapállapot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D7D61910-BA58-4F49-99A9-11F5D70D2A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6680" y="2405067"/>
            <a:ext cx="6002110" cy="3986497"/>
          </a:xfrm>
        </p:spPr>
        <p:txBody>
          <a:bodyPr>
            <a:normAutofit/>
          </a:bodyPr>
          <a:lstStyle/>
          <a:p>
            <a:r>
              <a:rPr lang="hu-HU" sz="2000" dirty="0"/>
              <a:t>Élőhely-alapállapot</a:t>
            </a:r>
          </a:p>
          <a:p>
            <a:pPr lvl="1"/>
            <a:r>
              <a:rPr lang="hu-HU" sz="2000" dirty="0"/>
              <a:t>Tározó területe: 31 élőhelyfolt.</a:t>
            </a:r>
          </a:p>
          <a:p>
            <a:pPr lvl="1"/>
            <a:r>
              <a:rPr lang="hu-HU" sz="2000" dirty="0"/>
              <a:t>Több mint 56 ha szántó</a:t>
            </a:r>
          </a:p>
          <a:p>
            <a:pPr lvl="1"/>
            <a:r>
              <a:rPr lang="hu-HU" sz="2000" dirty="0"/>
              <a:t>~4 ha elegyes égeres</a:t>
            </a:r>
          </a:p>
          <a:p>
            <a:pPr lvl="1"/>
            <a:r>
              <a:rPr lang="hu-HU" sz="2000" dirty="0"/>
              <a:t>Természetes élőhelyek: nedves cserjések, nádasok, sásosok, mocsárrét</a:t>
            </a:r>
          </a:p>
        </p:txBody>
      </p:sp>
      <p:pic>
        <p:nvPicPr>
          <p:cNvPr id="5" name="Kép 4" descr="A képen térkép látható&#10;&#10;Automatikusan generált leírás">
            <a:extLst>
              <a:ext uri="{FF2B5EF4-FFF2-40B4-BE49-F238E27FC236}">
                <a16:creationId xmlns:a16="http://schemas.microsoft.com/office/drawing/2014/main" id="{3EE9EEE2-8AE2-4669-A71C-F88C627C65E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2" r="3" b="2035"/>
          <a:stretch/>
        </p:blipFill>
        <p:spPr bwMode="auto">
          <a:xfrm>
            <a:off x="7199440" y="10"/>
            <a:ext cx="4992560" cy="6857990"/>
          </a:xfrm>
          <a:prstGeom prst="rect">
            <a:avLst/>
          </a:prstGeom>
          <a:noFill/>
          <a:effectLst/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9186A640-4C20-4919-A335-826B43C82D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6130" y="0"/>
            <a:ext cx="1075704" cy="822049"/>
          </a:xfrm>
          <a:prstGeom prst="rect">
            <a:avLst/>
          </a:prstGeom>
        </p:spPr>
      </p:pic>
      <p:pic>
        <p:nvPicPr>
          <p:cNvPr id="7" name="Kép 6" descr="A képen szöveg, clipart látható&#10;&#10;Automatikusan generált leírás">
            <a:extLst>
              <a:ext uri="{FF2B5EF4-FFF2-40B4-BE49-F238E27FC236}">
                <a16:creationId xmlns:a16="http://schemas.microsoft.com/office/drawing/2014/main" id="{94ADD3F1-B609-45ED-B402-E06A3B1103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6" y="0"/>
            <a:ext cx="1308295" cy="664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372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D1D34770-47A8-402C-AF23-2B653F2D88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Cím 1">
            <a:extLst>
              <a:ext uri="{FF2B5EF4-FFF2-40B4-BE49-F238E27FC236}">
                <a16:creationId xmlns:a16="http://schemas.microsoft.com/office/drawing/2014/main" id="{8640F0FF-AE53-4998-8E89-CCE9A44067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79" y="723898"/>
            <a:ext cx="6002110" cy="1495425"/>
          </a:xfrm>
        </p:spPr>
        <p:txBody>
          <a:bodyPr>
            <a:normAutofit/>
          </a:bodyPr>
          <a:lstStyle/>
          <a:p>
            <a:r>
              <a:rPr lang="hu-HU" sz="4000" dirty="0"/>
              <a:t>Alapállapot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D7D61910-BA58-4F49-99A9-11F5D70D2A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6680" y="2405067"/>
            <a:ext cx="6002110" cy="3729034"/>
          </a:xfrm>
        </p:spPr>
        <p:txBody>
          <a:bodyPr>
            <a:normAutofit/>
          </a:bodyPr>
          <a:lstStyle/>
          <a:p>
            <a:r>
              <a:rPr lang="hu-HU" sz="2000" dirty="0"/>
              <a:t>Természetesség</a:t>
            </a:r>
          </a:p>
          <a:p>
            <a:pPr lvl="1"/>
            <a:r>
              <a:rPr lang="hu-HU" sz="2000" dirty="0"/>
              <a:t>Inkább alacsony a természetesség, de vannak 4-es értékű foltok (mocsárrét, sásrét) is.</a:t>
            </a:r>
          </a:p>
        </p:txBody>
      </p:sp>
      <p:pic>
        <p:nvPicPr>
          <p:cNvPr id="6" name="Kép 5" descr="A képen szöveg látható&#10;&#10;Automatikusan generált leírás">
            <a:extLst>
              <a:ext uri="{FF2B5EF4-FFF2-40B4-BE49-F238E27FC236}">
                <a16:creationId xmlns:a16="http://schemas.microsoft.com/office/drawing/2014/main" id="{2935228E-7C3D-4342-8823-1AC4305A629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15" r="3" b="3"/>
          <a:stretch/>
        </p:blipFill>
        <p:spPr bwMode="auto">
          <a:xfrm>
            <a:off x="7199440" y="10"/>
            <a:ext cx="4992560" cy="6857990"/>
          </a:xfrm>
          <a:prstGeom prst="rect">
            <a:avLst/>
          </a:prstGeom>
          <a:noFill/>
          <a:effectLst/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26792371-A1FD-44EA-8DBD-C66939EA65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6130" y="0"/>
            <a:ext cx="1075704" cy="822049"/>
          </a:xfrm>
          <a:prstGeom prst="rect">
            <a:avLst/>
          </a:prstGeom>
        </p:spPr>
      </p:pic>
      <p:pic>
        <p:nvPicPr>
          <p:cNvPr id="8" name="Kép 7" descr="A képen szöveg, clipart látható&#10;&#10;Automatikusan generált leírás">
            <a:extLst>
              <a:ext uri="{FF2B5EF4-FFF2-40B4-BE49-F238E27FC236}">
                <a16:creationId xmlns:a16="http://schemas.microsoft.com/office/drawing/2014/main" id="{EE7C9D82-8278-4917-A9AB-D074AAEBFA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6" y="0"/>
            <a:ext cx="1308295" cy="664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3397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D1D34770-47A8-402C-AF23-2B653F2D88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Cím 1">
            <a:extLst>
              <a:ext uri="{FF2B5EF4-FFF2-40B4-BE49-F238E27FC236}">
                <a16:creationId xmlns:a16="http://schemas.microsoft.com/office/drawing/2014/main" id="{8640F0FF-AE53-4998-8E89-CCE9A44067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79" y="723898"/>
            <a:ext cx="6002110" cy="1495425"/>
          </a:xfrm>
        </p:spPr>
        <p:txBody>
          <a:bodyPr>
            <a:normAutofit/>
          </a:bodyPr>
          <a:lstStyle/>
          <a:p>
            <a:r>
              <a:rPr lang="hu-HU" sz="4000" dirty="0"/>
              <a:t>Alapállapot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D7D61910-BA58-4F49-99A9-11F5D70D2A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6680" y="2405067"/>
            <a:ext cx="6002110" cy="3729034"/>
          </a:xfrm>
        </p:spPr>
        <p:txBody>
          <a:bodyPr>
            <a:normAutofit/>
          </a:bodyPr>
          <a:lstStyle/>
          <a:p>
            <a:r>
              <a:rPr lang="hu-HU" sz="2000" dirty="0"/>
              <a:t>Anyagnyerők</a:t>
            </a:r>
          </a:p>
          <a:p>
            <a:pPr lvl="1"/>
            <a:r>
              <a:rPr lang="hu-HU" sz="2000" dirty="0"/>
              <a:t>A vizsgált anyagnyerők szántón találhatók, természetes növényzetük nincs.</a:t>
            </a:r>
          </a:p>
        </p:txBody>
      </p:sp>
      <p:pic>
        <p:nvPicPr>
          <p:cNvPr id="7" name="Kép 6" descr="A képen térkép látható&#10;&#10;Automatikusan generált leírás">
            <a:extLst>
              <a:ext uri="{FF2B5EF4-FFF2-40B4-BE49-F238E27FC236}">
                <a16:creationId xmlns:a16="http://schemas.microsoft.com/office/drawing/2014/main" id="{0DEF9547-A99B-4BD5-9FAD-CF4240F106B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15" r="3" b="3"/>
          <a:stretch/>
        </p:blipFill>
        <p:spPr bwMode="auto">
          <a:xfrm>
            <a:off x="7199440" y="10"/>
            <a:ext cx="4992560" cy="6857990"/>
          </a:xfrm>
          <a:prstGeom prst="rect">
            <a:avLst/>
          </a:prstGeom>
          <a:noFill/>
          <a:effectLst/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263846FD-A2BC-49EE-ADD0-BE6BAC28D3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6130" y="0"/>
            <a:ext cx="1075704" cy="822049"/>
          </a:xfrm>
          <a:prstGeom prst="rect">
            <a:avLst/>
          </a:prstGeom>
        </p:spPr>
      </p:pic>
      <p:pic>
        <p:nvPicPr>
          <p:cNvPr id="8" name="Kép 7" descr="A képen szöveg, clipart látható&#10;&#10;Automatikusan generált leírás">
            <a:extLst>
              <a:ext uri="{FF2B5EF4-FFF2-40B4-BE49-F238E27FC236}">
                <a16:creationId xmlns:a16="http://schemas.microsoft.com/office/drawing/2014/main" id="{C253F0BD-7526-48BF-ABC5-EC02BA8DC1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6" y="0"/>
            <a:ext cx="1308295" cy="664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3028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zövegdoboz 1">
            <a:extLst>
              <a:ext uri="{FF2B5EF4-FFF2-40B4-BE49-F238E27FC236}">
                <a16:creationId xmlns:a16="http://schemas.microsoft.com/office/drawing/2014/main" id="{F5D68801-C529-4895-9DAB-112D518B7031}"/>
              </a:ext>
            </a:extLst>
          </p:cNvPr>
          <p:cNvSpPr txBox="1"/>
          <p:nvPr/>
        </p:nvSpPr>
        <p:spPr>
          <a:xfrm>
            <a:off x="1889760" y="612845"/>
            <a:ext cx="8412480" cy="5247590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b="1" dirty="0"/>
              <a:t>Kupai tározó</a:t>
            </a:r>
            <a:r>
              <a:rPr lang="hu-HU" dirty="0"/>
              <a:t>	</a:t>
            </a:r>
          </a:p>
          <a:p>
            <a:pPr marL="342900" indent="-342900">
              <a:buAutoNum type="arabicPeriod"/>
            </a:pPr>
            <a:endParaRPr lang="hu-HU" dirty="0"/>
          </a:p>
          <a:p>
            <a:pPr marL="342900" indent="-342900">
              <a:buAutoNum type="arabicPeriod"/>
            </a:pPr>
            <a:endParaRPr lang="hu-HU" dirty="0"/>
          </a:p>
          <a:p>
            <a:pPr marL="342900" indent="-342900">
              <a:buAutoNum type="arabicPeriod"/>
            </a:pPr>
            <a:endParaRPr lang="hu-HU" dirty="0"/>
          </a:p>
          <a:p>
            <a:pPr marL="342900" indent="-342900">
              <a:buAutoNum type="arabicPeriod"/>
            </a:pPr>
            <a:endParaRPr lang="hu-HU" dirty="0"/>
          </a:p>
          <a:p>
            <a:pPr marL="342900" indent="-342900">
              <a:buAutoNum type="arabicPeriod"/>
            </a:pPr>
            <a:endParaRPr lang="hu-HU" dirty="0"/>
          </a:p>
          <a:p>
            <a:pPr marL="342900" indent="-342900">
              <a:buAutoNum type="arabicPeriod"/>
            </a:pPr>
            <a:endParaRPr lang="hu-HU" dirty="0"/>
          </a:p>
          <a:p>
            <a:endParaRPr lang="hu-HU" dirty="0"/>
          </a:p>
          <a:p>
            <a:endParaRPr lang="hu-HU" dirty="0"/>
          </a:p>
          <a:p>
            <a:endParaRPr lang="hu-HU" dirty="0"/>
          </a:p>
          <a:p>
            <a:endParaRPr lang="hu-HU" dirty="0"/>
          </a:p>
          <a:p>
            <a:endParaRPr lang="hu-HU" dirty="0"/>
          </a:p>
          <a:p>
            <a:endParaRPr lang="hu-HU" dirty="0"/>
          </a:p>
          <a:p>
            <a:endParaRPr lang="hu-HU" dirty="0"/>
          </a:p>
          <a:p>
            <a:r>
              <a:rPr lang="hu-HU" dirty="0"/>
              <a:t>			</a:t>
            </a:r>
          </a:p>
          <a:p>
            <a:pPr marL="342900" indent="-342900">
              <a:buAutoNum type="arabicPeriod"/>
            </a:pPr>
            <a:endParaRPr lang="hu-HU" dirty="0"/>
          </a:p>
          <a:p>
            <a:pPr marL="342900" indent="-342900">
              <a:buAutoNum type="arabicPeriod"/>
            </a:pPr>
            <a:endParaRPr lang="hu-HU" dirty="0"/>
          </a:p>
          <a:p>
            <a:pPr marL="342900" indent="-342900">
              <a:buAutoNum type="arabicPeriod"/>
            </a:pPr>
            <a:endParaRPr lang="hu-HU" dirty="0"/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E49F4E7-C9CC-4A5C-9DD0-C923D2CB49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6296" y="0"/>
            <a:ext cx="1075704" cy="822049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5431DBC7-BB9B-4E4F-8C56-F05CA49334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3791" y="995009"/>
            <a:ext cx="3900054" cy="3635515"/>
          </a:xfrm>
          <a:prstGeom prst="rect">
            <a:avLst/>
          </a:prstGeom>
        </p:spPr>
      </p:pic>
      <p:sp>
        <p:nvSpPr>
          <p:cNvPr id="8" name="Szövegdoboz 7">
            <a:extLst>
              <a:ext uri="{FF2B5EF4-FFF2-40B4-BE49-F238E27FC236}">
                <a16:creationId xmlns:a16="http://schemas.microsoft.com/office/drawing/2014/main" id="{97EB0CA9-A751-4FD0-8ECC-4C175933DE86}"/>
              </a:ext>
            </a:extLst>
          </p:cNvPr>
          <p:cNvSpPr txBox="1"/>
          <p:nvPr/>
        </p:nvSpPr>
        <p:spPr>
          <a:xfrm>
            <a:off x="1889050" y="4630524"/>
            <a:ext cx="540479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Többcélú tározó:</a:t>
            </a:r>
          </a:p>
          <a:p>
            <a:pPr marL="1879600" lvl="5" indent="-179388">
              <a:buFont typeface="Arial" panose="020B0604020202020204" pitchFamily="34" charset="0"/>
              <a:buChar char="•"/>
            </a:pPr>
            <a:r>
              <a:rPr lang="hu-HU" sz="1700" dirty="0" err="1"/>
              <a:t>Vízkárelháritási</a:t>
            </a:r>
            <a:r>
              <a:rPr lang="hu-HU" sz="1700" dirty="0"/>
              <a:t> célú tározó</a:t>
            </a:r>
          </a:p>
          <a:p>
            <a:pPr marL="1879600" lvl="5" indent="-179388">
              <a:buFont typeface="Arial" panose="020B0604020202020204" pitchFamily="34" charset="0"/>
              <a:buChar char="•"/>
            </a:pPr>
            <a:r>
              <a:rPr lang="hu-HU" sz="1700" dirty="0"/>
              <a:t>Ökológiai célokat szolgáló tározó</a:t>
            </a:r>
          </a:p>
          <a:p>
            <a:pPr marL="1879600" lvl="5" indent="-179388">
              <a:buFont typeface="Arial" panose="020B0604020202020204" pitchFamily="34" charset="0"/>
              <a:buChar char="•"/>
            </a:pPr>
            <a:r>
              <a:rPr lang="hu-HU" sz="1700" dirty="0"/>
              <a:t>Jóléti tározó</a:t>
            </a:r>
          </a:p>
          <a:p>
            <a:pPr marL="1879600" lvl="5" indent="-179388">
              <a:buFont typeface="Arial" panose="020B0604020202020204" pitchFamily="34" charset="0"/>
              <a:buChar char="•"/>
            </a:pPr>
            <a:r>
              <a:rPr lang="hu-HU" sz="1700" dirty="0"/>
              <a:t>Vízminőség javítást szolgáló tározó </a:t>
            </a:r>
          </a:p>
          <a:p>
            <a:pPr marL="1879600" lvl="5" indent="-179388">
              <a:buFont typeface="Arial" panose="020B0604020202020204" pitchFamily="34" charset="0"/>
              <a:buChar char="•"/>
            </a:pPr>
            <a:r>
              <a:rPr lang="hu-HU" sz="1700" dirty="0"/>
              <a:t>Öntöző vizek biztosítása</a:t>
            </a:r>
          </a:p>
          <a:p>
            <a:pPr marL="1879600" lvl="5" indent="-179388">
              <a:buFont typeface="Arial" panose="020B0604020202020204" pitchFamily="34" charset="0"/>
              <a:buChar char="•"/>
            </a:pPr>
            <a:r>
              <a:rPr lang="hu-HU" sz="1700" dirty="0"/>
              <a:t>Villám árvízcsúcs-csökkentés</a:t>
            </a:r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F2413FD2-099C-4284-A497-352E8AF739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5144" y="271595"/>
            <a:ext cx="2318374" cy="1564691"/>
          </a:xfrm>
          <a:prstGeom prst="rect">
            <a:avLst/>
          </a:prstGeom>
        </p:spPr>
      </p:pic>
      <p:pic>
        <p:nvPicPr>
          <p:cNvPr id="10" name="Kép 9">
            <a:extLst>
              <a:ext uri="{FF2B5EF4-FFF2-40B4-BE49-F238E27FC236}">
                <a16:creationId xmlns:a16="http://schemas.microsoft.com/office/drawing/2014/main" id="{46DFDB0D-EED1-4972-A2D4-BC6A391415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02078" y="1924017"/>
            <a:ext cx="3291388" cy="4706306"/>
          </a:xfrm>
          <a:prstGeom prst="rect">
            <a:avLst/>
          </a:prstGeom>
        </p:spPr>
      </p:pic>
      <p:pic>
        <p:nvPicPr>
          <p:cNvPr id="11" name="Kép 10" descr="A képen szöveg, clipart látható&#10;&#10;Automatikusan generált leírás">
            <a:extLst>
              <a:ext uri="{FF2B5EF4-FFF2-40B4-BE49-F238E27FC236}">
                <a16:creationId xmlns:a16="http://schemas.microsoft.com/office/drawing/2014/main" id="{512F491A-769B-4C0B-8A74-9490BD073D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6" y="0"/>
            <a:ext cx="1308295" cy="664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5540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640F0FF-AE53-4998-8E89-CCE9A44067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Alapállapot – növény- és állatfajok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D7D61910-BA58-4F49-99A9-11F5D70D2A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302380" cy="4499674"/>
          </a:xfrm>
        </p:spPr>
        <p:txBody>
          <a:bodyPr>
            <a:normAutofit fontScale="70000" lnSpcReduction="20000"/>
          </a:bodyPr>
          <a:lstStyle/>
          <a:p>
            <a:r>
              <a:rPr lang="hu-HU" i="1" dirty="0"/>
              <a:t>Növényfajok</a:t>
            </a:r>
            <a:r>
              <a:rPr lang="hu-HU" dirty="0"/>
              <a:t>: előkerült a védett mocsári csorbóka és a szálkás pajzsika</a:t>
            </a:r>
          </a:p>
          <a:p>
            <a:r>
              <a:rPr lang="hu-HU" i="1" dirty="0"/>
              <a:t>Egyenesszárnyúak</a:t>
            </a:r>
            <a:r>
              <a:rPr lang="hu-HU" dirty="0"/>
              <a:t>: védett faj nem került elő, általánosan elterjedt fajok vannak</a:t>
            </a:r>
          </a:p>
          <a:p>
            <a:r>
              <a:rPr lang="hu-HU" i="1" dirty="0"/>
              <a:t>Szárazföldi</a:t>
            </a:r>
            <a:r>
              <a:rPr lang="hu-HU" dirty="0"/>
              <a:t> </a:t>
            </a:r>
            <a:r>
              <a:rPr lang="hu-HU" i="1" dirty="0"/>
              <a:t>csigák</a:t>
            </a:r>
            <a:r>
              <a:rPr lang="hu-HU" dirty="0"/>
              <a:t>: előkerült a védett ugarcsiga és a harántfogú törpecsiga, utóbbi közösségi jelentőségű faj</a:t>
            </a:r>
          </a:p>
          <a:p>
            <a:r>
              <a:rPr lang="hu-HU" i="1" dirty="0"/>
              <a:t>Xilofág</a:t>
            </a:r>
            <a:r>
              <a:rPr lang="hu-HU" dirty="0"/>
              <a:t> </a:t>
            </a:r>
            <a:r>
              <a:rPr lang="hu-HU" i="1" dirty="0"/>
              <a:t>és szaproxilofág bogárfajok</a:t>
            </a:r>
            <a:r>
              <a:rPr lang="hu-HU" dirty="0"/>
              <a:t>: előkerült a védett diófacincér, a kis szarvasbogár és a skarlátbogár, utóbbi közösségi jelentőségű faj</a:t>
            </a:r>
          </a:p>
          <a:p>
            <a:r>
              <a:rPr lang="hu-HU" i="1" dirty="0"/>
              <a:t>Vízi makroszkópikus gerinctelenek</a:t>
            </a:r>
            <a:r>
              <a:rPr lang="hu-HU" dirty="0"/>
              <a:t>: ismert a védett pataki szitakötő előfordulása, 2021-ben nem került elő</a:t>
            </a:r>
          </a:p>
          <a:p>
            <a:r>
              <a:rPr lang="hu-HU" i="1" dirty="0"/>
              <a:t>Halak</a:t>
            </a:r>
            <a:r>
              <a:rPr lang="hu-HU" dirty="0"/>
              <a:t>: ismert a védett kövi csík, fenékjáró küllő, vágócsík, szivárványos ökle előfordulása, utóbbi kettő közösségi jelentőségű. 2021-ben nem kerültek elő.</a:t>
            </a:r>
          </a:p>
          <a:p>
            <a:r>
              <a:rPr lang="hu-HU" i="1" dirty="0"/>
              <a:t>Kétéltűek</a:t>
            </a:r>
            <a:r>
              <a:rPr lang="hu-HU" dirty="0"/>
              <a:t> </a:t>
            </a:r>
            <a:r>
              <a:rPr lang="hu-HU" i="1" dirty="0"/>
              <a:t>és</a:t>
            </a:r>
            <a:r>
              <a:rPr lang="hu-HU" dirty="0"/>
              <a:t> </a:t>
            </a:r>
            <a:r>
              <a:rPr lang="hu-HU" i="1" dirty="0"/>
              <a:t>hüllők</a:t>
            </a:r>
            <a:r>
              <a:rPr lang="hu-HU" dirty="0"/>
              <a:t>: egyedül valamelyik bajszos békafaj petecsomóit láttuk, és fürge gyík fordul elő potenciálisan.</a:t>
            </a:r>
          </a:p>
          <a:p>
            <a:r>
              <a:rPr lang="hu-HU" i="1" dirty="0"/>
              <a:t>Madarak</a:t>
            </a:r>
            <a:r>
              <a:rPr lang="hu-HU" dirty="0"/>
              <a:t>: 24 védett, potenciálisan fészkelő madárfajt mutattunk ki, ezek közül a gyurgyalag fokozottan védett</a:t>
            </a:r>
          </a:p>
          <a:p>
            <a:r>
              <a:rPr lang="hu-HU" i="1" dirty="0"/>
              <a:t>Természetvédelmi szempontból jelentős emlősök</a:t>
            </a:r>
            <a:r>
              <a:rPr lang="hu-HU" dirty="0"/>
              <a:t>: nem észleltünk életnyomokat</a:t>
            </a:r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628301FB-57E8-4B35-AE20-620B825035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6130" y="0"/>
            <a:ext cx="1075704" cy="822049"/>
          </a:xfrm>
          <a:prstGeom prst="rect">
            <a:avLst/>
          </a:prstGeom>
        </p:spPr>
      </p:pic>
      <p:pic>
        <p:nvPicPr>
          <p:cNvPr id="5" name="Kép 4" descr="A képen szöveg, clipart látható&#10;&#10;Automatikusan generált leírás">
            <a:extLst>
              <a:ext uri="{FF2B5EF4-FFF2-40B4-BE49-F238E27FC236}">
                <a16:creationId xmlns:a16="http://schemas.microsoft.com/office/drawing/2014/main" id="{747F96BF-1349-463F-8B66-2A51FA6F7E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6" y="0"/>
            <a:ext cx="1308295" cy="664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691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640F0FF-AE53-4998-8E89-CCE9A44067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8461" y="365125"/>
            <a:ext cx="10515600" cy="1325563"/>
          </a:xfrm>
        </p:spPr>
        <p:txBody>
          <a:bodyPr/>
          <a:lstStyle/>
          <a:p>
            <a:r>
              <a:rPr lang="hu-HU" dirty="0"/>
              <a:t>Építési időszak hatásai - ~11 ha közvetlen érintettség (anyagnyerőkkel)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D7D61910-BA58-4F49-99A9-11F5D70D2A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009" y="2583809"/>
            <a:ext cx="10385571" cy="3741490"/>
          </a:xfrm>
        </p:spPr>
        <p:txBody>
          <a:bodyPr>
            <a:normAutofit fontScale="62500" lnSpcReduction="20000"/>
          </a:bodyPr>
          <a:lstStyle/>
          <a:p>
            <a:r>
              <a:rPr lang="hu-HU" i="1" dirty="0"/>
              <a:t>Élőhelyek és növényfajok</a:t>
            </a:r>
            <a:r>
              <a:rPr lang="hu-HU" dirty="0"/>
              <a:t>: a lokális megszüntető hatásoknak nincs természetvédelmi relevanciája, védett faj nem érintett. A negatív hatások mértéke </a:t>
            </a:r>
            <a:r>
              <a:rPr lang="hu-HU" b="1" i="1" dirty="0"/>
              <a:t>elviselhető</a:t>
            </a:r>
          </a:p>
          <a:p>
            <a:r>
              <a:rPr lang="hu-HU" i="1" dirty="0"/>
              <a:t>Szárazföldi</a:t>
            </a:r>
            <a:r>
              <a:rPr lang="hu-HU" dirty="0"/>
              <a:t> </a:t>
            </a:r>
            <a:r>
              <a:rPr lang="hu-HU" i="1" dirty="0"/>
              <a:t>csigák</a:t>
            </a:r>
            <a:r>
              <a:rPr lang="hu-HU" dirty="0"/>
              <a:t>: a lokális megszüntető hatásoknak nincs természetvédelmi relevanciája, védett faj nem érintett. A negatív hatások mértéke </a:t>
            </a:r>
            <a:r>
              <a:rPr lang="hu-HU" b="1" i="1" dirty="0"/>
              <a:t>elviselhető</a:t>
            </a:r>
            <a:endParaRPr lang="hu-HU" dirty="0"/>
          </a:p>
          <a:p>
            <a:r>
              <a:rPr lang="hu-HU" i="1" dirty="0"/>
              <a:t>Xilofág</a:t>
            </a:r>
            <a:r>
              <a:rPr lang="hu-HU" dirty="0"/>
              <a:t> </a:t>
            </a:r>
            <a:r>
              <a:rPr lang="hu-HU" i="1" dirty="0"/>
              <a:t>és szaproxilofág bogárfajok</a:t>
            </a:r>
            <a:r>
              <a:rPr lang="hu-HU" dirty="0"/>
              <a:t>: a lokális megszüntető hatásoknak nincs természetvédelmi relevanciája, védett faj nem érintett. A negatív hatások mértéke </a:t>
            </a:r>
            <a:r>
              <a:rPr lang="hu-HU" b="1" i="1" dirty="0"/>
              <a:t>elviselhető</a:t>
            </a:r>
            <a:endParaRPr lang="hu-HU" dirty="0"/>
          </a:p>
          <a:p>
            <a:r>
              <a:rPr lang="hu-HU" i="1" dirty="0"/>
              <a:t>Vízi makroszkópikus gerinctelenek</a:t>
            </a:r>
            <a:r>
              <a:rPr lang="hu-HU" dirty="0"/>
              <a:t>: a lokális megszüntető hatások nem okoznak jelentős károkat. A negatív hatások mértéke </a:t>
            </a:r>
            <a:r>
              <a:rPr lang="hu-HU" b="1" i="1" dirty="0"/>
              <a:t>elviselhető</a:t>
            </a:r>
            <a:endParaRPr lang="hu-HU" dirty="0"/>
          </a:p>
          <a:p>
            <a:r>
              <a:rPr lang="hu-HU" i="1" dirty="0"/>
              <a:t>Halak</a:t>
            </a:r>
            <a:r>
              <a:rPr lang="hu-HU" dirty="0"/>
              <a:t>: a lokális megszüntető hatások nem okoznak jelentős károkat. A negatív hatások mértéke </a:t>
            </a:r>
            <a:r>
              <a:rPr lang="hu-HU" b="1" i="1" dirty="0"/>
              <a:t>elviselhető</a:t>
            </a:r>
            <a:endParaRPr lang="hu-HU" dirty="0"/>
          </a:p>
          <a:p>
            <a:r>
              <a:rPr lang="hu-HU" i="1" dirty="0"/>
              <a:t>Kétéltűek</a:t>
            </a:r>
            <a:r>
              <a:rPr lang="hu-HU" dirty="0"/>
              <a:t> </a:t>
            </a:r>
            <a:r>
              <a:rPr lang="hu-HU" i="1" dirty="0"/>
              <a:t>és</a:t>
            </a:r>
            <a:r>
              <a:rPr lang="hu-HU" dirty="0"/>
              <a:t> </a:t>
            </a:r>
            <a:r>
              <a:rPr lang="hu-HU" i="1" dirty="0"/>
              <a:t>hüllők</a:t>
            </a:r>
            <a:r>
              <a:rPr lang="hu-HU" dirty="0"/>
              <a:t>: a lokális megszüntető hatások nem okoznak jelentős károkat. A negatív hatások mértéke </a:t>
            </a:r>
            <a:r>
              <a:rPr lang="hu-HU" b="1" i="1" dirty="0"/>
              <a:t>elviselhető</a:t>
            </a:r>
            <a:endParaRPr lang="hu-HU" dirty="0"/>
          </a:p>
          <a:p>
            <a:r>
              <a:rPr lang="hu-HU" i="1" dirty="0"/>
              <a:t>Madarak</a:t>
            </a:r>
            <a:r>
              <a:rPr lang="hu-HU" dirty="0"/>
              <a:t>: a terhelő hatások jelentősen mérsékelhetők térbeli és időbeli korlátozásokkal. Így a negatív hatások mértéke </a:t>
            </a:r>
            <a:r>
              <a:rPr lang="hu-HU" b="1" i="1" dirty="0"/>
              <a:t>elviselhető</a:t>
            </a:r>
            <a:endParaRPr lang="hu-HU" dirty="0"/>
          </a:p>
          <a:p>
            <a:r>
              <a:rPr lang="hu-HU" i="1" dirty="0"/>
              <a:t>Természetvédelmi szempontból jelentős emlősök</a:t>
            </a:r>
            <a:r>
              <a:rPr lang="hu-HU" dirty="0"/>
              <a:t>: Nem hatásviselők, a negatív hatások mértéke </a:t>
            </a:r>
            <a:r>
              <a:rPr lang="hu-HU" b="1" i="1" dirty="0"/>
              <a:t>semleges</a:t>
            </a:r>
            <a:endParaRPr lang="hu-HU" dirty="0"/>
          </a:p>
          <a:p>
            <a:endParaRPr lang="hu-HU" dirty="0"/>
          </a:p>
        </p:txBody>
      </p:sp>
      <p:sp>
        <p:nvSpPr>
          <p:cNvPr id="4" name="Tartalom helye 2">
            <a:extLst>
              <a:ext uri="{FF2B5EF4-FFF2-40B4-BE49-F238E27FC236}">
                <a16:creationId xmlns:a16="http://schemas.microsoft.com/office/drawing/2014/main" id="{CC1794A5-40D5-486B-9F0F-89305487CD50}"/>
              </a:ext>
            </a:extLst>
          </p:cNvPr>
          <p:cNvSpPr txBox="1">
            <a:spLocks/>
          </p:cNvSpPr>
          <p:nvPr/>
        </p:nvSpPr>
        <p:spPr>
          <a:xfrm>
            <a:off x="755009" y="1690688"/>
            <a:ext cx="10385571" cy="893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u-HU" dirty="0"/>
              <a:t>Lényegi hatótényező a létesítés során a degradáció a helyfoglalásból és az anyagnyerésből adódóan, továbbá a tisztítási munkák</a:t>
            </a:r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3A343908-1ABC-451E-9BBC-67CEC92DEE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6130" y="0"/>
            <a:ext cx="1075704" cy="822049"/>
          </a:xfrm>
          <a:prstGeom prst="rect">
            <a:avLst/>
          </a:prstGeom>
        </p:spPr>
      </p:pic>
      <p:pic>
        <p:nvPicPr>
          <p:cNvPr id="6" name="Kép 5" descr="A képen szöveg, clipart látható&#10;&#10;Automatikusan generált leírás">
            <a:extLst>
              <a:ext uri="{FF2B5EF4-FFF2-40B4-BE49-F238E27FC236}">
                <a16:creationId xmlns:a16="http://schemas.microsoft.com/office/drawing/2014/main" id="{F91979C6-896D-4E29-B148-37FC319DAC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6" y="0"/>
            <a:ext cx="1308295" cy="664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7491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640F0FF-AE53-4998-8E89-CCE9A44067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6510556" cy="1325563"/>
          </a:xfrm>
        </p:spPr>
        <p:txBody>
          <a:bodyPr/>
          <a:lstStyle/>
          <a:p>
            <a:r>
              <a:rPr lang="hu-HU" dirty="0"/>
              <a:t>Üzemelési időszak hatásai</a:t>
            </a:r>
          </a:p>
        </p:txBody>
      </p:sp>
      <p:sp>
        <p:nvSpPr>
          <p:cNvPr id="4" name="Tartalom helye 2">
            <a:extLst>
              <a:ext uri="{FF2B5EF4-FFF2-40B4-BE49-F238E27FC236}">
                <a16:creationId xmlns:a16="http://schemas.microsoft.com/office/drawing/2014/main" id="{8B91175B-C3E3-46A4-8D55-1A11E02B7D1E}"/>
              </a:ext>
            </a:extLst>
          </p:cNvPr>
          <p:cNvSpPr txBox="1">
            <a:spLocks/>
          </p:cNvSpPr>
          <p:nvPr/>
        </p:nvSpPr>
        <p:spPr>
          <a:xfrm>
            <a:off x="838200" y="2332139"/>
            <a:ext cx="6401499" cy="4003646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i="1" dirty="0"/>
              <a:t>Élőhelyek és növényfajok</a:t>
            </a:r>
            <a:r>
              <a:rPr lang="hu-HU" dirty="0"/>
              <a:t>: a szárazföldi élőhelyek vízi és mocsári élőhelyekké alakulnak. Kettős hatás: a szántókon értékteremtő, de mintegy 6,5 ha természetes élőhely szűnik meg. Védett faj nem érintett. </a:t>
            </a:r>
            <a:endParaRPr lang="hu-HU" b="1" i="1" dirty="0"/>
          </a:p>
          <a:p>
            <a:r>
              <a:rPr lang="hu-HU" i="1" dirty="0"/>
              <a:t>Egyenesszárnyúak: </a:t>
            </a:r>
            <a:r>
              <a:rPr lang="hu-HU" dirty="0"/>
              <a:t>az elárasztott populációrészek megszűnnek. Védett faj nem érintett. A kár nem tekinthető jelentősnek</a:t>
            </a:r>
            <a:endParaRPr lang="hu-HU" i="1" dirty="0"/>
          </a:p>
          <a:p>
            <a:r>
              <a:rPr lang="hu-HU" i="1" dirty="0"/>
              <a:t>Szárazföldi</a:t>
            </a:r>
            <a:r>
              <a:rPr lang="hu-HU" dirty="0"/>
              <a:t> </a:t>
            </a:r>
            <a:r>
              <a:rPr lang="hu-HU" i="1" dirty="0"/>
              <a:t>csigák</a:t>
            </a:r>
            <a:r>
              <a:rPr lang="hu-HU" dirty="0"/>
              <a:t>: az elárasztott populációrészek megszűnnek. Védett faj érintett, érintett a harántfogú törpecsiga kis állománya. A kár nem tekinthető jelentősnek </a:t>
            </a:r>
          </a:p>
          <a:p>
            <a:r>
              <a:rPr lang="hu-HU" i="1" dirty="0"/>
              <a:t>Xilofág</a:t>
            </a:r>
            <a:r>
              <a:rPr lang="hu-HU" dirty="0"/>
              <a:t> </a:t>
            </a:r>
            <a:r>
              <a:rPr lang="hu-HU" i="1" dirty="0"/>
              <a:t>és szaproxilofág bogárfajok</a:t>
            </a:r>
            <a:r>
              <a:rPr lang="hu-HU" dirty="0"/>
              <a:t>: Védett faj nem érintett. A kár nem tekinthető jelentősnek</a:t>
            </a:r>
          </a:p>
          <a:p>
            <a:r>
              <a:rPr lang="hu-HU" i="1" dirty="0"/>
              <a:t>Vízi makroszkópikus gerinctelenek</a:t>
            </a:r>
            <a:r>
              <a:rPr lang="hu-HU" dirty="0"/>
              <a:t>: kettős hatás várható: a tározóban a szárazföldi élőhelyeken értékteremtő, a vízfolyás esetében a duzzasztással érintett szakaszon inkább károsító a hatás.</a:t>
            </a:r>
          </a:p>
          <a:p>
            <a:r>
              <a:rPr lang="hu-HU" i="1" dirty="0"/>
              <a:t>Halak</a:t>
            </a:r>
            <a:r>
              <a:rPr lang="hu-HU" dirty="0"/>
              <a:t>: kettős hatás várható: a tározóban a szárazföldi élőhelyeken értékteremtő, a vízfolyás esetében a duzzasztással érintett szakaszon inkább károsító a hatás.</a:t>
            </a:r>
          </a:p>
          <a:p>
            <a:r>
              <a:rPr lang="hu-HU" i="1" dirty="0"/>
              <a:t>Kétéltűek</a:t>
            </a:r>
            <a:r>
              <a:rPr lang="hu-HU" dirty="0"/>
              <a:t> </a:t>
            </a:r>
            <a:r>
              <a:rPr lang="hu-HU" i="1" dirty="0"/>
              <a:t>és</a:t>
            </a:r>
            <a:r>
              <a:rPr lang="hu-HU" dirty="0"/>
              <a:t> </a:t>
            </a:r>
            <a:r>
              <a:rPr lang="hu-HU" i="1" dirty="0"/>
              <a:t>hüllők</a:t>
            </a:r>
            <a:r>
              <a:rPr lang="hu-HU" dirty="0"/>
              <a:t>: javító hatás várható</a:t>
            </a:r>
          </a:p>
          <a:p>
            <a:r>
              <a:rPr lang="hu-HU" i="1" dirty="0"/>
              <a:t>Madarak</a:t>
            </a:r>
            <a:r>
              <a:rPr lang="hu-HU" dirty="0"/>
              <a:t>: a jelenlegi fajkészlet megváltozik. Vizes élőhelyekhez köthető madárfajok jelennek meg. A hatás inkább javító.</a:t>
            </a:r>
          </a:p>
          <a:p>
            <a:r>
              <a:rPr lang="hu-HU" i="1" dirty="0"/>
              <a:t>Természetvédelmi szempontból jelentős emlősök</a:t>
            </a:r>
            <a:r>
              <a:rPr lang="hu-HU" dirty="0"/>
              <a:t>: Megjelenhet a fokozottan védett vidra. A hatás értékteremtő.</a:t>
            </a:r>
          </a:p>
        </p:txBody>
      </p:sp>
      <p:sp>
        <p:nvSpPr>
          <p:cNvPr id="5" name="Tartalom helye 2">
            <a:extLst>
              <a:ext uri="{FF2B5EF4-FFF2-40B4-BE49-F238E27FC236}">
                <a16:creationId xmlns:a16="http://schemas.microsoft.com/office/drawing/2014/main" id="{7F320CB2-884A-4863-A9C3-712E1265B48F}"/>
              </a:ext>
            </a:extLst>
          </p:cNvPr>
          <p:cNvSpPr txBox="1">
            <a:spLocks/>
          </p:cNvSpPr>
          <p:nvPr/>
        </p:nvSpPr>
        <p:spPr>
          <a:xfrm>
            <a:off x="1175159" y="1439018"/>
            <a:ext cx="5788404" cy="893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u-HU" dirty="0"/>
              <a:t>Lényegi hatótényező az állandó vízborítás (üzemi vízszint)</a:t>
            </a:r>
          </a:p>
        </p:txBody>
      </p:sp>
      <p:pic>
        <p:nvPicPr>
          <p:cNvPr id="6" name="Kép 5" descr="A képen térkép látható&#10;&#10;Automatikusan generált leírás">
            <a:extLst>
              <a:ext uri="{FF2B5EF4-FFF2-40B4-BE49-F238E27FC236}">
                <a16:creationId xmlns:a16="http://schemas.microsoft.com/office/drawing/2014/main" id="{D279744D-7345-4000-B1E0-3809AECE80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112" y="522214"/>
            <a:ext cx="4647979" cy="5813571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8065F07F-95E7-47B0-B987-A5F0BDE6BE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6130" y="0"/>
            <a:ext cx="1075704" cy="822049"/>
          </a:xfrm>
          <a:prstGeom prst="rect">
            <a:avLst/>
          </a:prstGeom>
        </p:spPr>
      </p:pic>
      <p:pic>
        <p:nvPicPr>
          <p:cNvPr id="8" name="Kép 7" descr="A képen szöveg, clipart látható&#10;&#10;Automatikusan generált leírás">
            <a:extLst>
              <a:ext uri="{FF2B5EF4-FFF2-40B4-BE49-F238E27FC236}">
                <a16:creationId xmlns:a16="http://schemas.microsoft.com/office/drawing/2014/main" id="{4675FDAD-2D9E-4E30-85C2-0C76B58DEC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6" y="0"/>
            <a:ext cx="1308295" cy="664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1961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16">
            <a:extLst>
              <a:ext uri="{FF2B5EF4-FFF2-40B4-BE49-F238E27FC236}">
                <a16:creationId xmlns:a16="http://schemas.microsoft.com/office/drawing/2014/main" id="{D1D34770-47A8-402C-AF23-2B653F2D88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Cím 1">
            <a:extLst>
              <a:ext uri="{FF2B5EF4-FFF2-40B4-BE49-F238E27FC236}">
                <a16:creationId xmlns:a16="http://schemas.microsoft.com/office/drawing/2014/main" id="{8640F0FF-AE53-4998-8E89-CCE9A44067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79" y="723898"/>
            <a:ext cx="6002110" cy="149542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dirty="0" err="1"/>
              <a:t>Korlátozásra</a:t>
            </a:r>
            <a:r>
              <a:rPr lang="en-US" sz="4000" dirty="0"/>
              <a:t> </a:t>
            </a:r>
            <a:r>
              <a:rPr lang="en-US" sz="4000" dirty="0" err="1"/>
              <a:t>tett</a:t>
            </a:r>
            <a:r>
              <a:rPr lang="en-US" sz="4000" dirty="0"/>
              <a:t> </a:t>
            </a:r>
            <a:r>
              <a:rPr lang="en-US" sz="4000" dirty="0" err="1"/>
              <a:t>javaslatok</a:t>
            </a:r>
            <a:endParaRPr lang="en-US" sz="4000" dirty="0"/>
          </a:p>
        </p:txBody>
      </p:sp>
      <p:sp>
        <p:nvSpPr>
          <p:cNvPr id="4" name="Tartalom helye 2">
            <a:extLst>
              <a:ext uri="{FF2B5EF4-FFF2-40B4-BE49-F238E27FC236}">
                <a16:creationId xmlns:a16="http://schemas.microsoft.com/office/drawing/2014/main" id="{8B91175B-C3E3-46A4-8D55-1A11E02B7D1E}"/>
              </a:ext>
            </a:extLst>
          </p:cNvPr>
          <p:cNvSpPr txBox="1">
            <a:spLocks/>
          </p:cNvSpPr>
          <p:nvPr/>
        </p:nvSpPr>
        <p:spPr>
          <a:xfrm>
            <a:off x="836680" y="2405067"/>
            <a:ext cx="6002110" cy="37290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err="1"/>
              <a:t>Kiemelhető</a:t>
            </a:r>
            <a:r>
              <a:rPr lang="en-US" sz="2000" dirty="0"/>
              <a:t> </a:t>
            </a:r>
            <a:r>
              <a:rPr lang="en-US" sz="2000" dirty="0" err="1"/>
              <a:t>egy</a:t>
            </a:r>
            <a:r>
              <a:rPr lang="en-US" sz="2000" dirty="0"/>
              <a:t> </a:t>
            </a:r>
            <a:r>
              <a:rPr lang="en-US" sz="2000" dirty="0" err="1"/>
              <a:t>térbeli</a:t>
            </a:r>
            <a:r>
              <a:rPr lang="en-US" sz="2000" dirty="0"/>
              <a:t> </a:t>
            </a:r>
            <a:r>
              <a:rPr lang="en-US" sz="2000" dirty="0" err="1"/>
              <a:t>korlátozásra</a:t>
            </a:r>
            <a:r>
              <a:rPr lang="en-US" sz="2000" dirty="0"/>
              <a:t> </a:t>
            </a:r>
            <a:r>
              <a:rPr lang="en-US" sz="2000" dirty="0" err="1"/>
              <a:t>tett</a:t>
            </a:r>
            <a:r>
              <a:rPr lang="en-US" sz="2000" dirty="0"/>
              <a:t> </a:t>
            </a:r>
            <a:r>
              <a:rPr lang="en-US" sz="2000" dirty="0" err="1"/>
              <a:t>javasla</a:t>
            </a:r>
            <a:r>
              <a:rPr lang="hu-HU" sz="2000" dirty="0"/>
              <a:t>t: </a:t>
            </a:r>
            <a:r>
              <a:rPr lang="en-US" sz="2000" dirty="0" err="1"/>
              <a:t>gyurgyalagtelep</a:t>
            </a:r>
            <a:r>
              <a:rPr lang="hu-HU" sz="2000" dirty="0"/>
              <a:t> védelme</a:t>
            </a:r>
            <a:r>
              <a:rPr lang="en-US" sz="2000" dirty="0"/>
              <a:t>. </a:t>
            </a:r>
          </a:p>
        </p:txBody>
      </p:sp>
      <p:pic>
        <p:nvPicPr>
          <p:cNvPr id="7" name="Kép 6" descr="A képen szöveg, elektronika látható&#10;&#10;Automatikusan generált leírás">
            <a:extLst>
              <a:ext uri="{FF2B5EF4-FFF2-40B4-BE49-F238E27FC236}">
                <a16:creationId xmlns:a16="http://schemas.microsoft.com/office/drawing/2014/main" id="{EC03FAC7-DA5E-4F08-B4D3-A520F6612A1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56" r="32120"/>
          <a:stretch/>
        </p:blipFill>
        <p:spPr bwMode="auto">
          <a:xfrm>
            <a:off x="7199440" y="10"/>
            <a:ext cx="4992560" cy="6857990"/>
          </a:xfrm>
          <a:prstGeom prst="rect">
            <a:avLst/>
          </a:prstGeom>
          <a:solidFill>
            <a:srgbClr val="FFFFFF"/>
          </a:solidFill>
          <a:effectLst/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00757010-E2FC-4B46-B8BB-E157B7EB3C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6130" y="0"/>
            <a:ext cx="1075704" cy="822049"/>
          </a:xfrm>
          <a:prstGeom prst="rect">
            <a:avLst/>
          </a:prstGeom>
        </p:spPr>
      </p:pic>
      <p:pic>
        <p:nvPicPr>
          <p:cNvPr id="8" name="Kép 7" descr="A képen szöveg, clipart látható&#10;&#10;Automatikusan generált leírás">
            <a:extLst>
              <a:ext uri="{FF2B5EF4-FFF2-40B4-BE49-F238E27FC236}">
                <a16:creationId xmlns:a16="http://schemas.microsoft.com/office/drawing/2014/main" id="{5F432EC9-682B-4A9E-B426-C7DEDAD13F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6" y="0"/>
            <a:ext cx="1308295" cy="664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752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B6E4CA5-6FF3-498B-A839-97680BEB26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VKI értékelés – biológiai minőségi elemek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D2213C89-285D-4B6E-9ADB-7737014B21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301852"/>
          </a:xfrm>
        </p:spPr>
        <p:txBody>
          <a:bodyPr/>
          <a:lstStyle/>
          <a:p>
            <a:r>
              <a:rPr lang="hu-HU" dirty="0"/>
              <a:t>a projekt kivitelezése kedvezőtlen irányba befolyásolja a biológiai minőségi elemek alapján történő állapotminősítés eredményeit a makrofiton, a makrozoobenton és a halak esetében</a:t>
            </a:r>
          </a:p>
          <a:p>
            <a:r>
              <a:rPr lang="hu-HU" dirty="0"/>
              <a:t>lokális hatás – csak az állandóan duzzasztott területeken (4,7%)</a:t>
            </a:r>
          </a:p>
          <a:p>
            <a:r>
              <a:rPr lang="hu-HU" dirty="0"/>
              <a:t>átjárhatóság tekintetében a duzzasztó fölötti szakaszon (15%)</a:t>
            </a:r>
          </a:p>
          <a:p>
            <a:r>
              <a:rPr lang="hu-HU" b="1" dirty="0"/>
              <a:t>a víztest egészére nézve nem okoznak egy osztályközt elérő kedvezőtlen irányú állapotváltozást</a:t>
            </a:r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8516537E-DFC4-455B-9F8E-1B02138C00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6130" y="0"/>
            <a:ext cx="1075704" cy="822049"/>
          </a:xfrm>
          <a:prstGeom prst="rect">
            <a:avLst/>
          </a:prstGeom>
        </p:spPr>
      </p:pic>
      <p:pic>
        <p:nvPicPr>
          <p:cNvPr id="5" name="Kép 4" descr="A képen szöveg, clipart látható&#10;&#10;Automatikusan generált leírás">
            <a:extLst>
              <a:ext uri="{FF2B5EF4-FFF2-40B4-BE49-F238E27FC236}">
                <a16:creationId xmlns:a16="http://schemas.microsoft.com/office/drawing/2014/main" id="{E65484B1-A336-4BA3-804D-2B3C3AE191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6" y="0"/>
            <a:ext cx="1308295" cy="664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2550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1" cy="6858000"/>
          </a:xfrm>
          <a:prstGeom prst="rect">
            <a:avLst/>
          </a:prstGeom>
        </p:spPr>
      </p:pic>
      <p:pic>
        <p:nvPicPr>
          <p:cNvPr id="4" name="Kép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Szövegdoboz 6"/>
          <p:cNvSpPr txBox="1"/>
          <p:nvPr/>
        </p:nvSpPr>
        <p:spPr>
          <a:xfrm>
            <a:off x="1643575" y="1772599"/>
            <a:ext cx="8904849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200" dirty="0"/>
              <a:t>Köszönjük a figyelmet ! </a:t>
            </a:r>
          </a:p>
          <a:p>
            <a:endParaRPr lang="hu-HU" sz="1700" dirty="0"/>
          </a:p>
        </p:txBody>
      </p:sp>
      <p:pic>
        <p:nvPicPr>
          <p:cNvPr id="6" name="Kép 5" descr="A képen szöveg, clipart látható&#10;&#10;Automatikusan generált leírás">
            <a:extLst>
              <a:ext uri="{FF2B5EF4-FFF2-40B4-BE49-F238E27FC236}">
                <a16:creationId xmlns:a16="http://schemas.microsoft.com/office/drawing/2014/main" id="{A2BF25E9-FFF8-4E3A-A72C-68C46B11DCF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6" y="0"/>
            <a:ext cx="1308295" cy="664023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8A378E33-CD56-4221-8837-ECC7C2EC86A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6130" y="0"/>
            <a:ext cx="1075704" cy="822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202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DB2BBB7-E68D-409D-8C16-01DEB90D1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088" y="675998"/>
            <a:ext cx="10515600" cy="1325563"/>
          </a:xfrm>
        </p:spPr>
        <p:txBody>
          <a:bodyPr/>
          <a:lstStyle/>
          <a:p>
            <a:pPr algn="just"/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létesítés és üzemelés idején várható hatótényezők</a:t>
            </a:r>
          </a:p>
        </p:txBody>
      </p:sp>
      <p:sp>
        <p:nvSpPr>
          <p:cNvPr id="11" name="Szöveg helye 10">
            <a:extLst>
              <a:ext uri="{FF2B5EF4-FFF2-40B4-BE49-F238E27FC236}">
                <a16:creationId xmlns:a16="http://schemas.microsoft.com/office/drawing/2014/main" id="{CA3720A8-D29A-4B99-998E-11C034FABD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Létesítés</a:t>
            </a:r>
          </a:p>
        </p:txBody>
      </p:sp>
      <p:graphicFrame>
        <p:nvGraphicFramePr>
          <p:cNvPr id="14" name="Tartalom helye 13">
            <a:extLst>
              <a:ext uri="{FF2B5EF4-FFF2-40B4-BE49-F238E27FC236}">
                <a16:creationId xmlns:a16="http://schemas.microsoft.com/office/drawing/2014/main" id="{54DCDE0C-3CDE-41A0-B6FE-52B07574C8BE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841852" y="2505075"/>
          <a:ext cx="5153659" cy="368458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98598">
                  <a:extLst>
                    <a:ext uri="{9D8B030D-6E8A-4147-A177-3AD203B41FA5}">
                      <a16:colId xmlns:a16="http://schemas.microsoft.com/office/drawing/2014/main" val="1132024983"/>
                    </a:ext>
                  </a:extLst>
                </a:gridCol>
                <a:gridCol w="1798598">
                  <a:extLst>
                    <a:ext uri="{9D8B030D-6E8A-4147-A177-3AD203B41FA5}">
                      <a16:colId xmlns:a16="http://schemas.microsoft.com/office/drawing/2014/main" val="2980225419"/>
                    </a:ext>
                  </a:extLst>
                </a:gridCol>
                <a:gridCol w="1556463">
                  <a:extLst>
                    <a:ext uri="{9D8B030D-6E8A-4147-A177-3AD203B41FA5}">
                      <a16:colId xmlns:a16="http://schemas.microsoft.com/office/drawing/2014/main" val="2761132249"/>
                    </a:ext>
                  </a:extLst>
                </a:gridCol>
              </a:tblGrid>
              <a:tr h="254109">
                <a:tc>
                  <a:txBody>
                    <a:bodyPr/>
                    <a:lstStyle/>
                    <a:p>
                      <a:pPr algn="ctr"/>
                      <a:r>
                        <a:rPr lang="hu-HU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Munkafázis</a:t>
                      </a:r>
                      <a:endParaRPr lang="hu-H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75" marR="5717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Hatótényezők</a:t>
                      </a:r>
                      <a:endParaRPr lang="hu-H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75" marR="5717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Közvetlen</a:t>
                      </a:r>
                    </a:p>
                    <a:p>
                      <a:pPr algn="ctr"/>
                      <a:r>
                        <a:rPr lang="hu-H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emisszió</a:t>
                      </a:r>
                      <a:endParaRPr lang="hu-H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75" marR="57175" marT="0" marB="0" anchor="ctr"/>
                </a:tc>
                <a:extLst>
                  <a:ext uri="{0D108BD9-81ED-4DB2-BD59-A6C34878D82A}">
                    <a16:rowId xmlns:a16="http://schemas.microsoft.com/office/drawing/2014/main" val="2994264194"/>
                  </a:ext>
                </a:extLst>
              </a:tr>
              <a:tr h="127055">
                <a:tc rowSpan="16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hu-HU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Egyéb A tározó építése</a:t>
                      </a:r>
                      <a:endParaRPr lang="hu-H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75" marR="57175" marT="0" marB="0" vert="vert2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Munkagépek be- és kiszállítása.</a:t>
                      </a:r>
                      <a:endParaRPr lang="hu-H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75" marR="57175" marT="0" marB="0" anchor="ctr"/>
                </a:tc>
                <a:tc rowSpan="21">
                  <a:txBody>
                    <a:bodyPr/>
                    <a:lstStyle/>
                    <a:p>
                      <a:pPr algn="ctr"/>
                      <a:r>
                        <a:rPr lang="hu-H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Munkagépek légszennyezők anyag emissziója: CO, NOx, el nem égett szénhidrogének (HC), PM</a:t>
                      </a:r>
                      <a:r>
                        <a:rPr lang="hu-HU" sz="800" baseline="-25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hu-HU" sz="8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hu-H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Zajemisszió</a:t>
                      </a:r>
                    </a:p>
                    <a:p>
                      <a:pPr algn="ctr"/>
                      <a:r>
                        <a:rPr lang="hu-H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Kiporzás: szálló por (PM</a:t>
                      </a:r>
                      <a:r>
                        <a:rPr lang="hu-HU" sz="800" baseline="-25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hu-H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), összes lebegő anyag (TSPM)</a:t>
                      </a:r>
                      <a:endParaRPr lang="hu-H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75" marR="57175" marT="0" marB="0" anchor="ctr"/>
                </a:tc>
                <a:extLst>
                  <a:ext uri="{0D108BD9-81ED-4DB2-BD59-A6C34878D82A}">
                    <a16:rowId xmlns:a16="http://schemas.microsoft.com/office/drawing/2014/main" val="1517162791"/>
                  </a:ext>
                </a:extLst>
              </a:tr>
              <a:tr h="254109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Töltésanyag beszállítása/kitermelése (agyag)</a:t>
                      </a:r>
                      <a:endParaRPr lang="hu-H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75" marR="57175" marT="0" marB="0" anchor="ctr"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5147591"/>
                  </a:ext>
                </a:extLst>
              </a:tr>
              <a:tr h="254109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Egyéb építési anyagok beszállítása (beton, kő)</a:t>
                      </a:r>
                      <a:endParaRPr lang="hu-H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75" marR="57175" marT="0" marB="0" anchor="ctr"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3716340"/>
                  </a:ext>
                </a:extLst>
              </a:tr>
              <a:tr h="127055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Stabilizált földút kialakítása</a:t>
                      </a:r>
                      <a:endParaRPr lang="hu-H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75" marR="57175" marT="0" marB="0" anchor="ctr"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342307"/>
                  </a:ext>
                </a:extLst>
              </a:tr>
              <a:tr h="254109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Földtöltés és egyéb építési alapanyagok kirakodása</a:t>
                      </a:r>
                      <a:endParaRPr lang="hu-H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75" marR="57175" marT="0" marB="0" anchor="ctr"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5174646"/>
                  </a:ext>
                </a:extLst>
              </a:tr>
              <a:tr h="127055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Növényzetirtási munkák</a:t>
                      </a:r>
                      <a:endParaRPr lang="hu-H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75" marR="57175" marT="0" marB="0" anchor="ctr"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2390009"/>
                  </a:ext>
                </a:extLst>
              </a:tr>
              <a:tr h="127055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Humusz letermelés és deponálás</a:t>
                      </a:r>
                      <a:endParaRPr lang="hu-H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75" marR="57175" marT="0" marB="0" anchor="ctr"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0426642"/>
                  </a:ext>
                </a:extLst>
              </a:tr>
              <a:tr h="127055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Földgát alap kialakítása</a:t>
                      </a:r>
                      <a:endParaRPr lang="hu-H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75" marR="57175" marT="0" marB="0" anchor="ctr"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9510533"/>
                  </a:ext>
                </a:extLst>
              </a:tr>
              <a:tr h="254109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Függőleges szivárgó és kavics ágyazat kialakítása</a:t>
                      </a:r>
                      <a:endParaRPr lang="hu-H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75" marR="57175" marT="0" marB="0" anchor="ctr"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0264736"/>
                  </a:ext>
                </a:extLst>
              </a:tr>
              <a:tr h="127055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Szárazon rakott kőburkolat</a:t>
                      </a:r>
                      <a:endParaRPr lang="hu-H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75" marR="57175" marT="0" marB="0" anchor="ctr"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5785327"/>
                  </a:ext>
                </a:extLst>
              </a:tr>
              <a:tr h="254109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Rávezető földmeder és árapasztó építése</a:t>
                      </a:r>
                      <a:endParaRPr lang="hu-H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75" marR="57175" marT="0" marB="0" anchor="ctr"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1032985"/>
                  </a:ext>
                </a:extLst>
              </a:tr>
              <a:tr h="127055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Földgát megépítése</a:t>
                      </a:r>
                      <a:endParaRPr lang="hu-H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75" marR="57175" marT="0" marB="0" anchor="ctr"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0888851"/>
                  </a:ext>
                </a:extLst>
              </a:tr>
              <a:tr h="254109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Gátkoronán stabilizált földút kialakítása</a:t>
                      </a:r>
                      <a:endParaRPr lang="hu-H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75" marR="57175" marT="0" marB="0" anchor="ctr"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1810607"/>
                  </a:ext>
                </a:extLst>
              </a:tr>
              <a:tr h="127055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Csapadékvíz elvezetés kiépítése</a:t>
                      </a:r>
                      <a:endParaRPr lang="hu-H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75" marR="57175" marT="0" marB="0" anchor="ctr"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071757"/>
                  </a:ext>
                </a:extLst>
              </a:tr>
              <a:tr h="127055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Humusz terítés</a:t>
                      </a:r>
                      <a:endParaRPr lang="hu-H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75" marR="57175" marT="0" marB="0" anchor="ctr"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8414269"/>
                  </a:ext>
                </a:extLst>
              </a:tr>
              <a:tr h="127055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Növénytelepítés</a:t>
                      </a:r>
                      <a:endParaRPr lang="hu-H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75" marR="57175" marT="0" marB="0" anchor="ctr"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44924"/>
                  </a:ext>
                </a:extLst>
              </a:tr>
              <a:tr h="127055">
                <a:tc rowSpan="5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hu-H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Anyag-nyerőhely</a:t>
                      </a:r>
                      <a:endParaRPr lang="hu-H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75" marR="57175" marT="0" marB="0" vert="vert2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Letakarítás, deponálás</a:t>
                      </a:r>
                      <a:endParaRPr lang="hu-H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75" marR="57175" marT="0" marB="0" anchor="ctr"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4522569"/>
                  </a:ext>
                </a:extLst>
              </a:tr>
              <a:tr h="127055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Haszonanyag kitermelése</a:t>
                      </a:r>
                      <a:endParaRPr lang="hu-H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75" marR="57175" marT="0" marB="0" anchor="ctr"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703428"/>
                  </a:ext>
                </a:extLst>
              </a:tr>
              <a:tr h="127055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Rakodás</a:t>
                      </a:r>
                      <a:endParaRPr lang="hu-H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75" marR="57175" marT="0" marB="0" anchor="ctr"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5387801"/>
                  </a:ext>
                </a:extLst>
              </a:tr>
              <a:tr h="127055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Szállítás</a:t>
                      </a:r>
                      <a:endParaRPr lang="hu-H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75" marR="57175" marT="0" marB="0" anchor="ctr"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5622608"/>
                  </a:ext>
                </a:extLst>
              </a:tr>
              <a:tr h="127055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Anyagnyerőhely rekultivációja</a:t>
                      </a:r>
                      <a:endParaRPr lang="hu-H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75" marR="57175" marT="0" marB="0" anchor="ctr"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8749427"/>
                  </a:ext>
                </a:extLst>
              </a:tr>
            </a:tbl>
          </a:graphicData>
        </a:graphic>
      </p:graphicFrame>
      <p:sp>
        <p:nvSpPr>
          <p:cNvPr id="13" name="Szöveg helye 12">
            <a:extLst>
              <a:ext uri="{FF2B5EF4-FFF2-40B4-BE49-F238E27FC236}">
                <a16:creationId xmlns:a16="http://schemas.microsoft.com/office/drawing/2014/main" id="{77453C31-2C2A-4A47-98E0-BE0536361F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Üzemelés</a:t>
            </a:r>
          </a:p>
        </p:txBody>
      </p:sp>
      <p:graphicFrame>
        <p:nvGraphicFramePr>
          <p:cNvPr id="17" name="Tartalom helye 16">
            <a:extLst>
              <a:ext uri="{FF2B5EF4-FFF2-40B4-BE49-F238E27FC236}">
                <a16:creationId xmlns:a16="http://schemas.microsoft.com/office/drawing/2014/main" id="{B939C3A2-C55F-4208-81A3-1B2E2962CE99}"/>
              </a:ext>
            </a:extLst>
          </p:cNvPr>
          <p:cNvGraphicFramePr>
            <a:graphicFrameLocks noGrp="1"/>
          </p:cNvGraphicFramePr>
          <p:nvPr>
            <p:ph sz="quarter" idx="4"/>
          </p:nvPr>
        </p:nvGraphicFramePr>
        <p:xfrm>
          <a:off x="6172200" y="3524409"/>
          <a:ext cx="5183188" cy="178308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656284">
                  <a:extLst>
                    <a:ext uri="{9D8B030D-6E8A-4147-A177-3AD203B41FA5}">
                      <a16:colId xmlns:a16="http://schemas.microsoft.com/office/drawing/2014/main" val="1186546095"/>
                    </a:ext>
                  </a:extLst>
                </a:gridCol>
                <a:gridCol w="1656284">
                  <a:extLst>
                    <a:ext uri="{9D8B030D-6E8A-4147-A177-3AD203B41FA5}">
                      <a16:colId xmlns:a16="http://schemas.microsoft.com/office/drawing/2014/main" val="2187166696"/>
                    </a:ext>
                  </a:extLst>
                </a:gridCol>
                <a:gridCol w="1196532">
                  <a:extLst>
                    <a:ext uri="{9D8B030D-6E8A-4147-A177-3AD203B41FA5}">
                      <a16:colId xmlns:a16="http://schemas.microsoft.com/office/drawing/2014/main" val="3000118900"/>
                    </a:ext>
                  </a:extLst>
                </a:gridCol>
                <a:gridCol w="674088">
                  <a:extLst>
                    <a:ext uri="{9D8B030D-6E8A-4147-A177-3AD203B41FA5}">
                      <a16:colId xmlns:a16="http://schemas.microsoft.com/office/drawing/2014/main" val="3891611015"/>
                    </a:ext>
                  </a:extLst>
                </a:gridCol>
              </a:tblGrid>
              <a:tr h="264533">
                <a:tc>
                  <a:txBody>
                    <a:bodyPr/>
                    <a:lstStyle/>
                    <a:p>
                      <a:pPr algn="ctr"/>
                      <a:r>
                        <a:rPr lang="hu-HU" sz="9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Hatótényező</a:t>
                      </a:r>
                      <a:endParaRPr lang="hu-HU" sz="9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0" marR="595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Közvetlen emisszió</a:t>
                      </a:r>
                      <a:endParaRPr lang="hu-HU" sz="9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0" marR="595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hatótényező térbeli</a:t>
                      </a:r>
                    </a:p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kiterjedése</a:t>
                      </a:r>
                      <a:endParaRPr lang="hu-HU" sz="9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0" marR="595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Időtartam,</a:t>
                      </a:r>
                    </a:p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gyakoriság</a:t>
                      </a:r>
                      <a:endParaRPr lang="hu-HU" sz="9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0" marR="59520" marT="0" marB="0" anchor="ctr"/>
                </a:tc>
                <a:extLst>
                  <a:ext uri="{0D108BD9-81ED-4DB2-BD59-A6C34878D82A}">
                    <a16:rowId xmlns:a16="http://schemas.microsoft.com/office/drawing/2014/main" val="3190138121"/>
                  </a:ext>
                </a:extLst>
              </a:tr>
              <a:tr h="396799">
                <a:tc>
                  <a:txBody>
                    <a:bodyPr/>
                    <a:lstStyle/>
                    <a:p>
                      <a:pPr algn="ctr"/>
                      <a:r>
                        <a:rPr lang="hu-HU" sz="9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patakmeder és új műtárgyak (gát, vízleeresztő műtárgy) üzemben történő használata</a:t>
                      </a:r>
                      <a:endParaRPr lang="hu-HU" sz="9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0" marR="595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zajkibocsátás</a:t>
                      </a:r>
                    </a:p>
                    <a:p>
                      <a:pPr algn="ctr"/>
                      <a:r>
                        <a:rPr lang="hu-HU" sz="9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közlekedésből eredő légszennyezőanyag kibocsátás</a:t>
                      </a:r>
                    </a:p>
                    <a:p>
                      <a:pPr algn="ctr"/>
                      <a:r>
                        <a:rPr lang="hu-HU" sz="9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talajvízszint növekedés</a:t>
                      </a:r>
                    </a:p>
                  </a:txBody>
                  <a:tcPr marL="59520" marR="595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meder és műtárgyak környezete</a:t>
                      </a:r>
                      <a:endParaRPr lang="hu-HU" sz="9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0" marR="59520" marT="0" marB="0" anchor="ctr"/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egész</a:t>
                      </a:r>
                    </a:p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évben</a:t>
                      </a:r>
                      <a:endParaRPr lang="hu-HU" sz="9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0" marR="59520" marT="0" marB="0" anchor="ctr"/>
                </a:tc>
                <a:extLst>
                  <a:ext uri="{0D108BD9-81ED-4DB2-BD59-A6C34878D82A}">
                    <a16:rowId xmlns:a16="http://schemas.microsoft.com/office/drawing/2014/main" val="348661450"/>
                  </a:ext>
                </a:extLst>
              </a:tr>
              <a:tr h="396799">
                <a:tc rowSpan="2">
                  <a:txBody>
                    <a:bodyPr/>
                    <a:lstStyle/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Hibaelhárítás,</a:t>
                      </a:r>
                    </a:p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hulladék keletkezése</a:t>
                      </a:r>
                      <a:endParaRPr lang="hu-HU" sz="9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0" marR="595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zajkibocsátás</a:t>
                      </a:r>
                    </a:p>
                    <a:p>
                      <a:pPr algn="ctr"/>
                      <a:r>
                        <a:rPr lang="hu-HU" sz="9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közlekedésből eredő légszennyezőanyag kibocsátás</a:t>
                      </a:r>
                      <a:endParaRPr lang="hu-HU" sz="9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0" marR="595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hibaelhárítással érintett terület</a:t>
                      </a:r>
                      <a:endParaRPr lang="hu-HU" sz="9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0" marR="59520" marT="0" marB="0" anchor="ctr"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2527895"/>
                  </a:ext>
                </a:extLst>
              </a:tr>
              <a:tr h="264533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csak a hulladék kezelésének helyén jelentkezik</a:t>
                      </a:r>
                      <a:endParaRPr lang="hu-HU" sz="9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0" marR="595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nem releváns</a:t>
                      </a:r>
                      <a:endParaRPr lang="hu-HU" sz="9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0" marR="59520" marT="0" marB="0" anchor="ctr"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018017"/>
                  </a:ext>
                </a:extLst>
              </a:tr>
              <a:tr h="264533">
                <a:tc>
                  <a:txBody>
                    <a:bodyPr/>
                    <a:lstStyle/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Normál üzem, karbantartás</a:t>
                      </a:r>
                      <a:endParaRPr lang="hu-HU" sz="9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0" marR="595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légszennyező anyag kibocsátás, zajterhelés</a:t>
                      </a:r>
                      <a:endParaRPr lang="hu-HU" sz="9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0" marR="5952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az nyomvonal közvetlen környezete</a:t>
                      </a:r>
                      <a:endParaRPr lang="hu-HU" sz="9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0" marR="59520" marT="0" marB="0" anchor="ctr"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1482178"/>
                  </a:ext>
                </a:extLst>
              </a:tr>
            </a:tbl>
          </a:graphicData>
        </a:graphic>
      </p:graphicFrame>
      <p:pic>
        <p:nvPicPr>
          <p:cNvPr id="7" name="Kép 6">
            <a:extLst>
              <a:ext uri="{FF2B5EF4-FFF2-40B4-BE49-F238E27FC236}">
                <a16:creationId xmlns:a16="http://schemas.microsoft.com/office/drawing/2014/main" id="{B606B5A1-C3DD-484A-9BE1-7E1FE56120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6130" y="0"/>
            <a:ext cx="1075704" cy="822049"/>
          </a:xfrm>
          <a:prstGeom prst="rect">
            <a:avLst/>
          </a:prstGeom>
        </p:spPr>
      </p:pic>
      <p:pic>
        <p:nvPicPr>
          <p:cNvPr id="8" name="Kép 7" descr="A képen szöveg, clipart látható&#10;&#10;Automatikusan generált leírás">
            <a:extLst>
              <a:ext uri="{FF2B5EF4-FFF2-40B4-BE49-F238E27FC236}">
                <a16:creationId xmlns:a16="http://schemas.microsoft.com/office/drawing/2014/main" id="{4FE2BD78-EBA3-46CB-88B6-9E9FD614E8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6" y="0"/>
            <a:ext cx="1308295" cy="664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5382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224263B-6943-4442-BF02-0D40ED2375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</p:spPr>
        <p:txBody>
          <a:bodyPr/>
          <a:lstStyle/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Levegőtisztaság-védelmi hatások I.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96C51AA5-998B-45CA-B89E-F33B85A8DB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hu-H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 tervezett létesítés tekintetében az alábbi hatótényező csoportokat azonosítottunk:</a:t>
            </a:r>
          </a:p>
          <a:p>
            <a:pPr lvl="1">
              <a:lnSpc>
                <a:spcPct val="150000"/>
              </a:lnSpc>
            </a:pPr>
            <a:r>
              <a:rPr lang="hu-H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Munkagépek kipufogógázainak emissziója</a:t>
            </a:r>
          </a:p>
          <a:p>
            <a:pPr lvl="2">
              <a:lnSpc>
                <a:spcPct val="150000"/>
              </a:lnSpc>
            </a:pPr>
            <a:r>
              <a:rPr lang="hu-H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Légszennyező anyagok: szén-monoxid (CO), el nem égett szénhidrogének (HC), nitrogén-oxidok (</a:t>
            </a:r>
            <a:r>
              <a:rPr lang="hu-HU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NOx</a:t>
            </a:r>
            <a:r>
              <a:rPr lang="hu-H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), szálló por (PM10)</a:t>
            </a:r>
          </a:p>
          <a:p>
            <a:pPr lvl="1">
              <a:lnSpc>
                <a:spcPct val="150000"/>
              </a:lnSpc>
            </a:pPr>
            <a:r>
              <a:rPr lang="hu-HU" sz="1600" dirty="0">
                <a:latin typeface="Times New Roman" panose="02020603050405020304" pitchFamily="18" charset="0"/>
              </a:rPr>
              <a:t>Tereprendezés</a:t>
            </a:r>
            <a:r>
              <a:rPr lang="hu-H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anyagmozgatás során várható kiporzás</a:t>
            </a:r>
          </a:p>
          <a:p>
            <a:pPr lvl="2">
              <a:lnSpc>
                <a:spcPct val="150000"/>
              </a:lnSpc>
            </a:pPr>
            <a:r>
              <a:rPr lang="hu-HU" sz="1600" dirty="0">
                <a:latin typeface="Times New Roman" panose="02020603050405020304" pitchFamily="18" charset="0"/>
              </a:rPr>
              <a:t>Légszennyező anyagok: szálló por (PM10), összes lebegő por (TSPM)</a:t>
            </a:r>
          </a:p>
          <a:p>
            <a:pPr lvl="1">
              <a:lnSpc>
                <a:spcPct val="150000"/>
              </a:lnSpc>
            </a:pPr>
            <a:r>
              <a:rPr lang="hu-HU" sz="1600" dirty="0">
                <a:latin typeface="Times New Roman" panose="02020603050405020304" pitchFamily="18" charset="0"/>
              </a:rPr>
              <a:t>Szállítási tevékenység</a:t>
            </a:r>
          </a:p>
          <a:p>
            <a:pPr lvl="2">
              <a:lnSpc>
                <a:spcPct val="150000"/>
              </a:lnSpc>
            </a:pPr>
            <a:r>
              <a:rPr lang="hu-H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Légszennyező anyagok: szén-monoxid (CO), szénhidrogének (CH), nitrogén-dioxid (NO</a:t>
            </a:r>
            <a:r>
              <a:rPr lang="hu-H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hu-H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), kén-dioxid (SO</a:t>
            </a:r>
            <a:r>
              <a:rPr lang="hu-H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hu-H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), szálló por (PM10)</a:t>
            </a:r>
          </a:p>
          <a:p>
            <a:pPr lvl="1"/>
            <a:endParaRPr lang="hu-HU" sz="1600" dirty="0">
              <a:latin typeface="Times New Roman" panose="02020603050405020304" pitchFamily="18" charset="0"/>
            </a:endParaRPr>
          </a:p>
          <a:p>
            <a:endParaRPr lang="hu-HU" sz="1600" dirty="0">
              <a:latin typeface="Times New Roman" panose="02020603050405020304" pitchFamily="18" charset="0"/>
            </a:endParaRPr>
          </a:p>
          <a:p>
            <a:endParaRPr lang="hu-HU" dirty="0"/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99DAF134-AF12-4F83-8E8A-CC4EEDE18C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6130" y="0"/>
            <a:ext cx="1075704" cy="822049"/>
          </a:xfrm>
          <a:prstGeom prst="rect">
            <a:avLst/>
          </a:prstGeom>
        </p:spPr>
      </p:pic>
      <p:pic>
        <p:nvPicPr>
          <p:cNvPr id="5" name="Kép 4" descr="A képen szöveg, clipart látható&#10;&#10;Automatikusan generált leírás">
            <a:extLst>
              <a:ext uri="{FF2B5EF4-FFF2-40B4-BE49-F238E27FC236}">
                <a16:creationId xmlns:a16="http://schemas.microsoft.com/office/drawing/2014/main" id="{F9280B8B-FE02-4EDD-87AB-DF5361B3CB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6" y="0"/>
            <a:ext cx="1308295" cy="664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7003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099EDCC0-DABF-4740-880A-3C0250EE62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4921" y="472148"/>
            <a:ext cx="10515600" cy="1325563"/>
          </a:xfrm>
        </p:spPr>
        <p:txBody>
          <a:bodyPr/>
          <a:lstStyle/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Levegőtisztaság-védelmi hatások II.</a:t>
            </a:r>
            <a:b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u-H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Munkagépek – Nitrogén-oxidok</a:t>
            </a:r>
          </a:p>
        </p:txBody>
      </p:sp>
      <p:sp>
        <p:nvSpPr>
          <p:cNvPr id="25" name="Tartalom helye 24">
            <a:extLst>
              <a:ext uri="{FF2B5EF4-FFF2-40B4-BE49-F238E27FC236}">
                <a16:creationId xmlns:a16="http://schemas.microsoft.com/office/drawing/2014/main" id="{3214FB72-B897-49C1-A44C-9889D8C773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57080" y="1516094"/>
            <a:ext cx="5181600" cy="4351338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hu-HU" sz="1600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A tevékenység légszennyező anyag kibocsátásának a 306/2010. (XII. 23.) Korm. rendelet szerint meghatározott „C” feltételéhez (az egyórás (PM10 esetében 24 órás) maximális érték 80%-</a:t>
            </a:r>
            <a:r>
              <a:rPr lang="hu-HU" sz="1600" dirty="0" err="1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ánál</a:t>
            </a:r>
            <a:r>
              <a:rPr lang="hu-HU" sz="1600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nagyobb) tartozó hatástávolsága: </a:t>
            </a:r>
            <a:r>
              <a:rPr lang="hu-HU" sz="1600" b="1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39 m</a:t>
            </a:r>
            <a:r>
              <a:rPr lang="hu-HU" sz="1600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. (munkaterület szélétől mért legnagyobb távolság)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hu-HU" sz="1400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az „A” feltételhez tartozó hatástávolság: </a:t>
            </a:r>
            <a:r>
              <a:rPr lang="hu-HU" sz="1400" b="1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369 m.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hu-HU" sz="1400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a „B” feltételhez tartozó hatástávolság: </a:t>
            </a:r>
            <a:r>
              <a:rPr lang="hu-HU" sz="1400" b="1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289 m</a:t>
            </a:r>
            <a:r>
              <a:rPr lang="hu-HU" sz="1400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hu-H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hu-H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Legközelebbi belterületi lakóház távolsága: </a:t>
            </a:r>
          </a:p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Times New Roman" panose="02020603050405020304" pitchFamily="18" charset="0"/>
              <a:buChar char="-"/>
            </a:pPr>
            <a:r>
              <a:rPr lang="hu-H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Kupa település távolsága: </a:t>
            </a:r>
            <a:r>
              <a:rPr lang="hu-HU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613 m, </a:t>
            </a:r>
            <a:br>
              <a:rPr lang="hu-H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hu-H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a kialakuló maximális </a:t>
            </a:r>
            <a:r>
              <a:rPr lang="hu-HU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NOx</a:t>
            </a:r>
            <a:r>
              <a:rPr lang="hu-H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koncentráció </a:t>
            </a:r>
            <a:r>
              <a:rPr lang="hu-HU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4,75 </a:t>
            </a:r>
            <a:r>
              <a:rPr lang="hu-HU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µ</a:t>
            </a:r>
            <a:r>
              <a:rPr lang="hu-HU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g/m</a:t>
            </a:r>
            <a:r>
              <a:rPr lang="hu-HU" sz="16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hu-HU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Times New Roman" panose="02020603050405020304" pitchFamily="18" charset="0"/>
              <a:buChar char="-"/>
            </a:pPr>
            <a:r>
              <a:rPr lang="hu-H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Felsővadász település távolsága</a:t>
            </a:r>
            <a:r>
              <a:rPr lang="hu-HU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: 633 m, </a:t>
            </a:r>
            <a:br>
              <a:rPr lang="hu-HU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hu-H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a kialakuló maximális </a:t>
            </a:r>
            <a:r>
              <a:rPr lang="hu-HU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NOx</a:t>
            </a:r>
            <a:r>
              <a:rPr lang="hu-H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koncentráció </a:t>
            </a:r>
            <a:r>
              <a:rPr lang="hu-HU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0,12 </a:t>
            </a:r>
            <a:r>
              <a:rPr lang="hu-HU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µ</a:t>
            </a:r>
            <a:r>
              <a:rPr lang="hu-HU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g/m</a:t>
            </a:r>
            <a:r>
              <a:rPr lang="hu-HU" sz="16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hu-H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endParaRPr lang="hu-HU" dirty="0"/>
          </a:p>
        </p:txBody>
      </p:sp>
      <p:pic>
        <p:nvPicPr>
          <p:cNvPr id="23" name="Tartalom helye 22">
            <a:extLst>
              <a:ext uri="{FF2B5EF4-FFF2-40B4-BE49-F238E27FC236}">
                <a16:creationId xmlns:a16="http://schemas.microsoft.com/office/drawing/2014/main" id="{2EEB1642-7223-425B-AEBC-6BCD2BEB127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74921" y="1930753"/>
            <a:ext cx="5517868" cy="3742697"/>
          </a:xfrm>
          <a:prstGeom prst="rect">
            <a:avLst/>
          </a:prstGeom>
        </p:spPr>
      </p:pic>
      <p:pic>
        <p:nvPicPr>
          <p:cNvPr id="19" name="Tartalom helye 4">
            <a:extLst>
              <a:ext uri="{FF2B5EF4-FFF2-40B4-BE49-F238E27FC236}">
                <a16:creationId xmlns:a16="http://schemas.microsoft.com/office/drawing/2014/main" id="{6B34EE15-F483-4B84-8E12-5EDC312105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1135" y="26225"/>
            <a:ext cx="1494995" cy="1108704"/>
          </a:xfrm>
          <a:prstGeom prst="rect">
            <a:avLst/>
          </a:prstGeom>
        </p:spPr>
      </p:pic>
      <p:sp>
        <p:nvSpPr>
          <p:cNvPr id="27" name="Szövegdoboz 26">
            <a:extLst>
              <a:ext uri="{FF2B5EF4-FFF2-40B4-BE49-F238E27FC236}">
                <a16:creationId xmlns:a16="http://schemas.microsoft.com/office/drawing/2014/main" id="{4EC9A18D-E4C8-4886-9818-17C7F6A174FC}"/>
              </a:ext>
            </a:extLst>
          </p:cNvPr>
          <p:cNvSpPr txBox="1"/>
          <p:nvPr/>
        </p:nvSpPr>
        <p:spPr>
          <a:xfrm>
            <a:off x="838200" y="5652879"/>
            <a:ext cx="1038904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hu-HU" sz="1800" b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A hatásterületen belül a légszennyező anyag koncentrációja nem éri el az egészségügyi szempontból kedvezőtlennek tekinthető határértéket.</a:t>
            </a:r>
          </a:p>
        </p:txBody>
      </p:sp>
      <p:pic>
        <p:nvPicPr>
          <p:cNvPr id="7" name="Kép 6">
            <a:extLst>
              <a:ext uri="{FF2B5EF4-FFF2-40B4-BE49-F238E27FC236}">
                <a16:creationId xmlns:a16="http://schemas.microsoft.com/office/drawing/2014/main" id="{2D163A57-FC5C-42B8-9BE6-87F6E3D2852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6130" y="0"/>
            <a:ext cx="1075704" cy="822049"/>
          </a:xfrm>
          <a:prstGeom prst="rect">
            <a:avLst/>
          </a:prstGeom>
        </p:spPr>
      </p:pic>
      <p:pic>
        <p:nvPicPr>
          <p:cNvPr id="8" name="Kép 7" descr="A képen szöveg, clipart látható&#10;&#10;Automatikusan generált leírás">
            <a:extLst>
              <a:ext uri="{FF2B5EF4-FFF2-40B4-BE49-F238E27FC236}">
                <a16:creationId xmlns:a16="http://schemas.microsoft.com/office/drawing/2014/main" id="{B0A96E58-00D8-4E9B-90C8-810543D4344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6" y="0"/>
            <a:ext cx="1308295" cy="664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411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099EDCC0-DABF-4740-880A-3C0250EE62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8461" y="19581"/>
            <a:ext cx="8700910" cy="1325563"/>
          </a:xfrm>
        </p:spPr>
        <p:txBody>
          <a:bodyPr/>
          <a:lstStyle/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Levegőtisztaság-védelmi hatások III.</a:t>
            </a:r>
            <a:b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u-H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PM</a:t>
            </a:r>
            <a:r>
              <a:rPr lang="hu-HU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hu-H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TSPM</a:t>
            </a:r>
          </a:p>
        </p:txBody>
      </p:sp>
      <p:pic>
        <p:nvPicPr>
          <p:cNvPr id="6" name="Tartalom helye 5">
            <a:extLst>
              <a:ext uri="{FF2B5EF4-FFF2-40B4-BE49-F238E27FC236}">
                <a16:creationId xmlns:a16="http://schemas.microsoft.com/office/drawing/2014/main" id="{CE8698F9-7E3B-4A1D-BE1D-E6B7987EF6D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229343" y="1176890"/>
            <a:ext cx="4875731" cy="3312000"/>
          </a:xfrm>
          <a:prstGeom prst="rect">
            <a:avLst/>
          </a:prstGeom>
        </p:spPr>
      </p:pic>
      <p:pic>
        <p:nvPicPr>
          <p:cNvPr id="19" name="Tartalom helye 4">
            <a:extLst>
              <a:ext uri="{FF2B5EF4-FFF2-40B4-BE49-F238E27FC236}">
                <a16:creationId xmlns:a16="http://schemas.microsoft.com/office/drawing/2014/main" id="{6B34EE15-F483-4B84-8E12-5EDC312105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6962" y="23873"/>
            <a:ext cx="1494995" cy="1108704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18FA58B8-DDF3-46A1-8183-494673C85F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3372" y="1176890"/>
            <a:ext cx="4861472" cy="3312000"/>
          </a:xfrm>
          <a:prstGeom prst="rect">
            <a:avLst/>
          </a:prstGeom>
        </p:spPr>
      </p:pic>
      <p:sp>
        <p:nvSpPr>
          <p:cNvPr id="13" name="Szövegdoboz 12">
            <a:extLst>
              <a:ext uri="{FF2B5EF4-FFF2-40B4-BE49-F238E27FC236}">
                <a16:creationId xmlns:a16="http://schemas.microsoft.com/office/drawing/2014/main" id="{20182168-2191-4A2B-89E3-4B4471B40E9F}"/>
              </a:ext>
            </a:extLst>
          </p:cNvPr>
          <p:cNvSpPr txBox="1"/>
          <p:nvPr/>
        </p:nvSpPr>
        <p:spPr>
          <a:xfrm>
            <a:off x="647369" y="4577517"/>
            <a:ext cx="10333382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u-H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kiporzásból eredő összes lebegő por és szálló por koncentrációt a „C” feltétel határozza meg</a:t>
            </a:r>
            <a:r>
              <a:rPr lang="hu-H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hu-HU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192 m</a:t>
            </a:r>
            <a:r>
              <a:rPr lang="hu-H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hu-H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u-H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Legközelebbi belterületi lakóháznál várható koncentráció: </a:t>
            </a:r>
          </a:p>
          <a:p>
            <a:pPr marL="800100" lvl="1" indent="-342900" algn="just">
              <a:spcBef>
                <a:spcPts val="600"/>
              </a:spcBef>
              <a:spcAft>
                <a:spcPts val="600"/>
              </a:spcAft>
              <a:buFont typeface="Times New Roman" panose="02020603050405020304" pitchFamily="18" charset="0"/>
              <a:buChar char="-"/>
            </a:pPr>
            <a:r>
              <a:rPr lang="hu-H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Kupa: 613 m, a kialakuló maximális PM</a:t>
            </a:r>
            <a:r>
              <a:rPr lang="hu-HU" sz="16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10</a:t>
            </a:r>
            <a:r>
              <a:rPr lang="hu-H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koncentráció </a:t>
            </a:r>
            <a:r>
              <a:rPr lang="hu-HU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~</a:t>
            </a:r>
            <a:r>
              <a:rPr lang="hu-HU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0,09 </a:t>
            </a:r>
            <a:r>
              <a:rPr lang="hu-HU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µ</a:t>
            </a:r>
            <a:r>
              <a:rPr lang="hu-HU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g/m</a:t>
            </a:r>
            <a:r>
              <a:rPr lang="hu-HU" sz="16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hu-H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, TSPM koncentráció </a:t>
            </a:r>
            <a:r>
              <a:rPr lang="hu-HU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~</a:t>
            </a:r>
            <a:r>
              <a:rPr lang="hu-HU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0,306 </a:t>
            </a:r>
            <a:r>
              <a:rPr lang="hu-HU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µ</a:t>
            </a:r>
            <a:r>
              <a:rPr lang="hu-HU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g/m</a:t>
            </a:r>
            <a:r>
              <a:rPr lang="hu-HU" sz="16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3</a:t>
            </a:r>
            <a:endParaRPr lang="hu-HU" sz="16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800100" lvl="1" indent="-342900" algn="just">
              <a:spcBef>
                <a:spcPts val="600"/>
              </a:spcBef>
              <a:spcAft>
                <a:spcPts val="600"/>
              </a:spcAft>
              <a:buFont typeface="Times New Roman" panose="02020603050405020304" pitchFamily="18" charset="0"/>
              <a:buChar char="-"/>
            </a:pPr>
            <a:r>
              <a:rPr lang="hu-H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Felsővadász: 633 m, a kialakuló maximális PM</a:t>
            </a:r>
            <a:r>
              <a:rPr lang="hu-HU" sz="16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10</a:t>
            </a:r>
            <a:r>
              <a:rPr lang="hu-H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koncentráció </a:t>
            </a:r>
            <a:r>
              <a:rPr lang="hu-HU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~</a:t>
            </a:r>
            <a:r>
              <a:rPr lang="hu-HU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0,005 </a:t>
            </a:r>
            <a:r>
              <a:rPr lang="hu-HU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µ</a:t>
            </a:r>
            <a:r>
              <a:rPr lang="hu-HU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g/m</a:t>
            </a:r>
            <a:r>
              <a:rPr lang="hu-HU" sz="16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hu-H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, TSPM koncentráció </a:t>
            </a:r>
            <a:r>
              <a:rPr lang="hu-HU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~</a:t>
            </a:r>
            <a:r>
              <a:rPr lang="hu-HU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0,05 </a:t>
            </a:r>
            <a:r>
              <a:rPr lang="hu-HU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µ</a:t>
            </a:r>
            <a:r>
              <a:rPr lang="hu-HU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g/m</a:t>
            </a:r>
            <a:r>
              <a:rPr lang="hu-HU" sz="16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3</a:t>
            </a:r>
            <a:endParaRPr lang="hu-HU" sz="16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hu-HU" b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hatásterületen belül a légszennyező anyag koncentrációja nem éri el az egészségügyi szempontból kedvezőtlennek tekinthető határértéket. </a:t>
            </a:r>
            <a:endParaRPr lang="hu-HU" b="1" u="sng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Kép 6">
            <a:extLst>
              <a:ext uri="{FF2B5EF4-FFF2-40B4-BE49-F238E27FC236}">
                <a16:creationId xmlns:a16="http://schemas.microsoft.com/office/drawing/2014/main" id="{62BE150A-E125-467D-AD87-BF85A50B16B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6130" y="0"/>
            <a:ext cx="1075704" cy="822049"/>
          </a:xfrm>
          <a:prstGeom prst="rect">
            <a:avLst/>
          </a:prstGeom>
        </p:spPr>
      </p:pic>
      <p:pic>
        <p:nvPicPr>
          <p:cNvPr id="8" name="Kép 7" descr="A képen szöveg, clipart látható&#10;&#10;Automatikusan generált leírás">
            <a:extLst>
              <a:ext uri="{FF2B5EF4-FFF2-40B4-BE49-F238E27FC236}">
                <a16:creationId xmlns:a16="http://schemas.microsoft.com/office/drawing/2014/main" id="{D9CD0E49-B33E-48D8-A3F4-70E4CBCC9FB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6" y="0"/>
            <a:ext cx="1308295" cy="664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244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099EDCC0-DABF-4740-880A-3C0250EE62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8461" y="140613"/>
            <a:ext cx="10515600" cy="1325563"/>
          </a:xfrm>
        </p:spPr>
        <p:txBody>
          <a:bodyPr/>
          <a:lstStyle/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Levegőtisztaság-védelmi hatások IV.</a:t>
            </a:r>
            <a:b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u-H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Szállítás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E66351B2-2E3F-4767-9800-3192AE2F3F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5759" y="1593922"/>
            <a:ext cx="5431229" cy="4351338"/>
          </a:xfrm>
        </p:spPr>
        <p:txBody>
          <a:bodyPr/>
          <a:lstStyle/>
          <a:p>
            <a:pPr algn="just"/>
            <a:r>
              <a:rPr lang="hu-H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 tevékenységhez kapcsolódó szállítási tevékenység a legközelebbi közútra (</a:t>
            </a:r>
            <a:r>
              <a:rPr lang="hu-HU" sz="1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2621</a:t>
            </a:r>
            <a:r>
              <a:rPr lang="hu-H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- Abaújlak-Kupa összekötő út) fejt ki hatást</a:t>
            </a:r>
          </a:p>
          <a:p>
            <a:pPr algn="just"/>
            <a:r>
              <a:rPr lang="hu-H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Az előzetes becsléseink szerint átlagosan napi </a:t>
            </a:r>
            <a:r>
              <a:rPr lang="hu-HU" sz="1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 db teher- és 20 db személyforgalom </a:t>
            </a:r>
            <a:r>
              <a:rPr lang="hu-H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növekmény várható a létesítéshez kapcsolódóan. </a:t>
            </a:r>
          </a:p>
          <a:p>
            <a:pPr marL="0" indent="0">
              <a:buNone/>
            </a:pPr>
            <a:endParaRPr lang="hu-HU" dirty="0"/>
          </a:p>
        </p:txBody>
      </p:sp>
      <p:graphicFrame>
        <p:nvGraphicFramePr>
          <p:cNvPr id="5" name="Táblázat 4">
            <a:extLst>
              <a:ext uri="{FF2B5EF4-FFF2-40B4-BE49-F238E27FC236}">
                <a16:creationId xmlns:a16="http://schemas.microsoft.com/office/drawing/2014/main" id="{594592A2-0D40-48C7-B79C-0E5C4FD74700}"/>
              </a:ext>
            </a:extLst>
          </p:cNvPr>
          <p:cNvGraphicFramePr>
            <a:graphicFrameLocks noGrp="1"/>
          </p:cNvGraphicFramePr>
          <p:nvPr/>
        </p:nvGraphicFramePr>
        <p:xfrm>
          <a:off x="6244318" y="1615552"/>
          <a:ext cx="5754370" cy="13868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08844">
                  <a:extLst>
                    <a:ext uri="{9D8B030D-6E8A-4147-A177-3AD203B41FA5}">
                      <a16:colId xmlns:a16="http://schemas.microsoft.com/office/drawing/2014/main" val="2401506826"/>
                    </a:ext>
                  </a:extLst>
                </a:gridCol>
                <a:gridCol w="1208844">
                  <a:extLst>
                    <a:ext uri="{9D8B030D-6E8A-4147-A177-3AD203B41FA5}">
                      <a16:colId xmlns:a16="http://schemas.microsoft.com/office/drawing/2014/main" val="1314055331"/>
                    </a:ext>
                  </a:extLst>
                </a:gridCol>
                <a:gridCol w="629144">
                  <a:extLst>
                    <a:ext uri="{9D8B030D-6E8A-4147-A177-3AD203B41FA5}">
                      <a16:colId xmlns:a16="http://schemas.microsoft.com/office/drawing/2014/main" val="1007043928"/>
                    </a:ext>
                  </a:extLst>
                </a:gridCol>
                <a:gridCol w="629144">
                  <a:extLst>
                    <a:ext uri="{9D8B030D-6E8A-4147-A177-3AD203B41FA5}">
                      <a16:colId xmlns:a16="http://schemas.microsoft.com/office/drawing/2014/main" val="261271267"/>
                    </a:ext>
                  </a:extLst>
                </a:gridCol>
                <a:gridCol w="692798">
                  <a:extLst>
                    <a:ext uri="{9D8B030D-6E8A-4147-A177-3AD203B41FA5}">
                      <a16:colId xmlns:a16="http://schemas.microsoft.com/office/drawing/2014/main" val="3062588679"/>
                    </a:ext>
                  </a:extLst>
                </a:gridCol>
                <a:gridCol w="692798">
                  <a:extLst>
                    <a:ext uri="{9D8B030D-6E8A-4147-A177-3AD203B41FA5}">
                      <a16:colId xmlns:a16="http://schemas.microsoft.com/office/drawing/2014/main" val="3931330850"/>
                    </a:ext>
                  </a:extLst>
                </a:gridCol>
                <a:gridCol w="692798">
                  <a:extLst>
                    <a:ext uri="{9D8B030D-6E8A-4147-A177-3AD203B41FA5}">
                      <a16:colId xmlns:a16="http://schemas.microsoft.com/office/drawing/2014/main" val="1652546700"/>
                    </a:ext>
                  </a:extLst>
                </a:gridCol>
              </a:tblGrid>
              <a:tr h="67362">
                <a:tc>
                  <a:txBody>
                    <a:bodyPr/>
                    <a:lstStyle/>
                    <a:p>
                      <a:pPr algn="ctr"/>
                      <a:r>
                        <a:rPr lang="hu-H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hu-H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hu-HU" sz="11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</a:t>
                      </a:r>
                      <a:endParaRPr lang="hu-HU" sz="1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</a:t>
                      </a:r>
                      <a:endParaRPr lang="hu-HU" sz="1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</a:t>
                      </a:r>
                      <a:r>
                        <a:rPr lang="hu-HU" sz="1000" b="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hu-HU" sz="1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</a:t>
                      </a:r>
                      <a:r>
                        <a:rPr lang="hu-HU" sz="1000" b="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hu-HU" sz="1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PM</a:t>
                      </a:r>
                      <a:r>
                        <a:rPr lang="hu-HU" sz="1000" b="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hu-HU" sz="1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84460068"/>
                  </a:ext>
                </a:extLst>
              </a:tr>
              <a:tr h="0">
                <a:tc rowSpan="4">
                  <a:txBody>
                    <a:bodyPr/>
                    <a:lstStyle/>
                    <a:p>
                      <a:pPr algn="ctr"/>
                      <a:r>
                        <a:rPr lang="hu-HU" sz="1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külterületen</a:t>
                      </a:r>
                      <a:endParaRPr lang="hu-HU" sz="1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jelenleg</a:t>
                      </a:r>
                      <a:endParaRPr lang="hu-H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0,0182</a:t>
                      </a:r>
                      <a:endParaRPr lang="hu-H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0,0042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0,0078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0,00006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0,00063</a:t>
                      </a:r>
                      <a:endParaRPr lang="hu-H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4081962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üzemelés idején</a:t>
                      </a:r>
                      <a:endParaRPr lang="hu-H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0,0198</a:t>
                      </a:r>
                      <a:endParaRPr lang="hu-H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0,0046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0,0085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0,00007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0,00069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7828707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Növekmény - ∆E</a:t>
                      </a:r>
                      <a:r>
                        <a:rPr lang="hu-HU" sz="1000" baseline="-25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0,0016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0,0004</a:t>
                      </a:r>
                      <a:endParaRPr lang="hu-H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0,0007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0,00001</a:t>
                      </a:r>
                      <a:endParaRPr lang="hu-H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0,00006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9943632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%-os változás</a:t>
                      </a:r>
                      <a:endParaRPr lang="hu-H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8,9%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9,0%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9,0%</a:t>
                      </a:r>
                      <a:endParaRPr lang="hu-H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8,1%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9,1%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26882238"/>
                  </a:ext>
                </a:extLst>
              </a:tr>
              <a:tr h="0">
                <a:tc rowSpan="4">
                  <a:txBody>
                    <a:bodyPr/>
                    <a:lstStyle/>
                    <a:p>
                      <a:pPr algn="ctr"/>
                      <a:r>
                        <a:rPr lang="hu-HU" sz="1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belterületen</a:t>
                      </a:r>
                      <a:endParaRPr lang="hu-HU" sz="1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jelenleg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0,0325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0,0047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0,0054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0,00006</a:t>
                      </a:r>
                      <a:endParaRPr lang="hu-H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0,00061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7116872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üzemelés idején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0,0354</a:t>
                      </a:r>
                      <a:endParaRPr lang="hu-H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0,0051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0,0059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0,00007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0,00066</a:t>
                      </a:r>
                      <a:endParaRPr lang="hu-H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3116827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Növekmény - ∆E</a:t>
                      </a:r>
                      <a:r>
                        <a:rPr lang="hu-HU" sz="1000" baseline="-25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0,0029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0,0004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0,0005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0,000005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0,00006</a:t>
                      </a:r>
                      <a:endParaRPr lang="hu-H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4576581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%-os változás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8,9%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8,9%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9,0%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8,0%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9,1%</a:t>
                      </a:r>
                      <a:endParaRPr lang="hu-H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30279467"/>
                  </a:ext>
                </a:extLst>
              </a:tr>
            </a:tbl>
          </a:graphicData>
        </a:graphic>
      </p:graphicFrame>
      <p:graphicFrame>
        <p:nvGraphicFramePr>
          <p:cNvPr id="6" name="Táblázat 5">
            <a:extLst>
              <a:ext uri="{FF2B5EF4-FFF2-40B4-BE49-F238E27FC236}">
                <a16:creationId xmlns:a16="http://schemas.microsoft.com/office/drawing/2014/main" id="{F6CC9268-7647-451E-94D0-2C77DBEB0C23}"/>
              </a:ext>
            </a:extLst>
          </p:cNvPr>
          <p:cNvGraphicFramePr>
            <a:graphicFrameLocks noGrp="1"/>
          </p:cNvGraphicFramePr>
          <p:nvPr/>
        </p:nvGraphicFramePr>
        <p:xfrm>
          <a:off x="152398" y="3707176"/>
          <a:ext cx="5943602" cy="198967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65999">
                  <a:extLst>
                    <a:ext uri="{9D8B030D-6E8A-4147-A177-3AD203B41FA5}">
                      <a16:colId xmlns:a16="http://schemas.microsoft.com/office/drawing/2014/main" val="499385668"/>
                    </a:ext>
                  </a:extLst>
                </a:gridCol>
                <a:gridCol w="865999">
                  <a:extLst>
                    <a:ext uri="{9D8B030D-6E8A-4147-A177-3AD203B41FA5}">
                      <a16:colId xmlns:a16="http://schemas.microsoft.com/office/drawing/2014/main" val="2096241855"/>
                    </a:ext>
                  </a:extLst>
                </a:gridCol>
                <a:gridCol w="814315">
                  <a:extLst>
                    <a:ext uri="{9D8B030D-6E8A-4147-A177-3AD203B41FA5}">
                      <a16:colId xmlns:a16="http://schemas.microsoft.com/office/drawing/2014/main" val="3771663115"/>
                    </a:ext>
                  </a:extLst>
                </a:gridCol>
                <a:gridCol w="759627">
                  <a:extLst>
                    <a:ext uri="{9D8B030D-6E8A-4147-A177-3AD203B41FA5}">
                      <a16:colId xmlns:a16="http://schemas.microsoft.com/office/drawing/2014/main" val="3495881346"/>
                    </a:ext>
                  </a:extLst>
                </a:gridCol>
                <a:gridCol w="641837">
                  <a:extLst>
                    <a:ext uri="{9D8B030D-6E8A-4147-A177-3AD203B41FA5}">
                      <a16:colId xmlns:a16="http://schemas.microsoft.com/office/drawing/2014/main" val="1456222711"/>
                    </a:ext>
                  </a:extLst>
                </a:gridCol>
                <a:gridCol w="665275">
                  <a:extLst>
                    <a:ext uri="{9D8B030D-6E8A-4147-A177-3AD203B41FA5}">
                      <a16:colId xmlns:a16="http://schemas.microsoft.com/office/drawing/2014/main" val="132153790"/>
                    </a:ext>
                  </a:extLst>
                </a:gridCol>
                <a:gridCol w="665275">
                  <a:extLst>
                    <a:ext uri="{9D8B030D-6E8A-4147-A177-3AD203B41FA5}">
                      <a16:colId xmlns:a16="http://schemas.microsoft.com/office/drawing/2014/main" val="3411557933"/>
                    </a:ext>
                  </a:extLst>
                </a:gridCol>
                <a:gridCol w="665275">
                  <a:extLst>
                    <a:ext uri="{9D8B030D-6E8A-4147-A177-3AD203B41FA5}">
                      <a16:colId xmlns:a16="http://schemas.microsoft.com/office/drawing/2014/main" val="2898870404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/>
                      <a:r>
                        <a:rPr lang="hu-HU" sz="1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Időszak</a:t>
                      </a:r>
                      <a:endParaRPr lang="hu-HU" sz="1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Út</a:t>
                      </a:r>
                    </a:p>
                    <a:p>
                      <a:pPr algn="ctr"/>
                      <a:r>
                        <a:rPr lang="hu-HU" sz="1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elhelyezkedése</a:t>
                      </a:r>
                      <a:endParaRPr lang="hu-HU" sz="1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Meteorológiai</a:t>
                      </a:r>
                    </a:p>
                    <a:p>
                      <a:pPr algn="ctr"/>
                      <a:r>
                        <a:rPr lang="hu-HU" sz="1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állapot</a:t>
                      </a:r>
                      <a:endParaRPr lang="hu-HU" sz="1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Maximális</a:t>
                      </a:r>
                    </a:p>
                    <a:p>
                      <a:pPr algn="ctr"/>
                      <a:r>
                        <a:rPr lang="hu-HU" sz="1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koncentráció</a:t>
                      </a:r>
                    </a:p>
                    <a:p>
                      <a:pPr algn="ctr"/>
                      <a:r>
                        <a:rPr lang="hu-HU" sz="1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(µg/m</a:t>
                      </a:r>
                      <a:r>
                        <a:rPr lang="hu-HU" sz="1000" b="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hu-HU" sz="1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hu-HU" sz="1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Határérték</a:t>
                      </a:r>
                    </a:p>
                    <a:p>
                      <a:pPr algn="ctr"/>
                      <a:r>
                        <a:rPr lang="hu-HU" sz="1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(µg/m</a:t>
                      </a:r>
                      <a:r>
                        <a:rPr lang="hu-HU" sz="1000" b="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hu-HU" sz="1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hu-HU" sz="1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"A"</a:t>
                      </a:r>
                    </a:p>
                    <a:p>
                      <a:pPr algn="ctr"/>
                      <a:r>
                        <a:rPr lang="hu-HU" sz="1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feltétel (m)</a:t>
                      </a:r>
                      <a:endParaRPr lang="hu-HU" sz="1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"B"</a:t>
                      </a:r>
                    </a:p>
                    <a:p>
                      <a:pPr algn="ctr"/>
                      <a:r>
                        <a:rPr lang="hu-HU" sz="1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feltétel (m)</a:t>
                      </a:r>
                      <a:endParaRPr lang="hu-HU" sz="1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"C"</a:t>
                      </a:r>
                    </a:p>
                    <a:p>
                      <a:pPr algn="ctr"/>
                      <a:r>
                        <a:rPr lang="hu-HU" sz="1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feltétel (m)</a:t>
                      </a:r>
                      <a:endParaRPr lang="hu-HU" sz="1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680426534"/>
                  </a:ext>
                </a:extLst>
              </a:tr>
              <a:tr h="179705">
                <a:tc rowSpan="4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hu-HU" sz="1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Alapállapot</a:t>
                      </a:r>
                      <a:endParaRPr lang="hu-HU" sz="1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vert="vert270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külterület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Átlagos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3,08</a:t>
                      </a:r>
                      <a:endParaRPr lang="hu-H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rowSpan="9"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918715463"/>
                  </a:ext>
                </a:extLst>
              </a:tr>
              <a:tr h="179705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Kedvezőtlen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15,73</a:t>
                      </a:r>
                      <a:endParaRPr lang="hu-H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926163560"/>
                  </a:ext>
                </a:extLst>
              </a:tr>
              <a:tr h="179705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belterület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Átlagos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2,13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hu-H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147936650"/>
                  </a:ext>
                </a:extLst>
              </a:tr>
              <a:tr h="249136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Kedvezőtlen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10,87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hu-H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hu-H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264737702"/>
                  </a:ext>
                </a:extLst>
              </a:tr>
              <a:tr h="0">
                <a:tc rowSpan="5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hu-HU" sz="1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Létesítés</a:t>
                      </a:r>
                      <a:endParaRPr lang="hu-HU" sz="1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vert="vert270" anchor="ctr"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külterület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Átlagos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hu-H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3,35</a:t>
                      </a:r>
                      <a:endParaRPr lang="hu-H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hu-H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vMerge="1">
                  <a:txBody>
                    <a:bodyPr/>
                    <a:lstStyle/>
                    <a:p>
                      <a:pPr algn="ctr"/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vMerge="1">
                  <a:txBody>
                    <a:bodyPr/>
                    <a:lstStyle/>
                    <a:p>
                      <a:pPr algn="ctr"/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312471818"/>
                  </a:ext>
                </a:extLst>
              </a:tr>
              <a:tr h="179705">
                <a:tc vMerge="1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hu-HU" sz="1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Létesítés</a:t>
                      </a:r>
                      <a:endParaRPr lang="hu-HU" sz="1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vert="vert270" anchor="ctr"/>
                </a:tc>
                <a:tc vMerge="1"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külterület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vMerge="1"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Átlagos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vMerge="1"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3,35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hu-H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653498237"/>
                  </a:ext>
                </a:extLst>
              </a:tr>
              <a:tr h="179705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Kedvezőtlen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17,15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hu-H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83445142"/>
                  </a:ext>
                </a:extLst>
              </a:tr>
              <a:tr h="179705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belterület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Átlagos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2,32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</a:t>
                      </a:r>
                      <a:endParaRPr lang="hu-H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00268801"/>
                  </a:ext>
                </a:extLst>
              </a:tr>
              <a:tr h="179705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Kedvezőtlen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11,85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hu-H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462139840"/>
                  </a:ext>
                </a:extLst>
              </a:tr>
            </a:tbl>
          </a:graphicData>
        </a:graphic>
      </p:graphicFrame>
      <p:sp>
        <p:nvSpPr>
          <p:cNvPr id="15" name="Szövegdoboz 14">
            <a:extLst>
              <a:ext uri="{FF2B5EF4-FFF2-40B4-BE49-F238E27FC236}">
                <a16:creationId xmlns:a16="http://schemas.microsoft.com/office/drawing/2014/main" id="{26E093EF-92A5-4CFB-9789-2F20854E6BB7}"/>
              </a:ext>
            </a:extLst>
          </p:cNvPr>
          <p:cNvSpPr txBox="1"/>
          <p:nvPr/>
        </p:nvSpPr>
        <p:spPr>
          <a:xfrm>
            <a:off x="6096000" y="3707176"/>
            <a:ext cx="6126480" cy="21390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hu-H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Az út hatástávolságát szintén az „A” feltétel határozza meg, az út létesítéskori hatástávolsága 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hu-H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külterületen:</a:t>
            </a:r>
          </a:p>
          <a:p>
            <a:pPr marL="800100" lvl="1" indent="-342900" algn="just">
              <a:buFont typeface="Times New Roman" panose="02020603050405020304" pitchFamily="18" charset="0"/>
              <a:buChar char="-"/>
            </a:pPr>
            <a:r>
              <a:rPr lang="hu-H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átlagos meteorológiai körülmények mellett </a:t>
            </a:r>
            <a:r>
              <a:rPr lang="hu-HU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2,7 m (+0 m)</a:t>
            </a:r>
            <a:r>
              <a:rPr lang="hu-H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</a:p>
          <a:p>
            <a:pPr marL="800100" lvl="1" indent="-342900" algn="just">
              <a:buFont typeface="Times New Roman" panose="02020603050405020304" pitchFamily="18" charset="0"/>
              <a:buChar char="-"/>
            </a:pPr>
            <a:r>
              <a:rPr lang="hu-H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kedvezőtlen meteorológiai körülmények mellett </a:t>
            </a:r>
            <a:r>
              <a:rPr lang="hu-HU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1,3 m (+0 m),</a:t>
            </a:r>
          </a:p>
          <a:p>
            <a:pPr marL="285750" lvl="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hu-H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belterületen:</a:t>
            </a:r>
          </a:p>
          <a:p>
            <a:pPr marL="800100" lvl="1" indent="-342900" algn="just">
              <a:buFont typeface="Times New Roman" panose="02020603050405020304" pitchFamily="18" charset="0"/>
              <a:buChar char="-"/>
            </a:pPr>
            <a:r>
              <a:rPr lang="hu-H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átlagos meteorológiai körülmények mellett </a:t>
            </a:r>
            <a:r>
              <a:rPr lang="hu-HU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2,1 m (+0 m),</a:t>
            </a:r>
          </a:p>
          <a:p>
            <a:pPr marL="800100" lvl="1" indent="-342900" algn="just">
              <a:buFont typeface="Times New Roman" panose="02020603050405020304" pitchFamily="18" charset="0"/>
              <a:buChar char="-"/>
            </a:pPr>
            <a:r>
              <a:rPr lang="hu-H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kedvezőtlen meteorológiai körülmények mellett</a:t>
            </a:r>
            <a:r>
              <a:rPr lang="hu-H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hu-HU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0,9 m (+0 m).</a:t>
            </a:r>
          </a:p>
        </p:txBody>
      </p:sp>
      <p:pic>
        <p:nvPicPr>
          <p:cNvPr id="7" name="Kép 6">
            <a:extLst>
              <a:ext uri="{FF2B5EF4-FFF2-40B4-BE49-F238E27FC236}">
                <a16:creationId xmlns:a16="http://schemas.microsoft.com/office/drawing/2014/main" id="{B01EEAB7-6769-4F65-A560-355CC853D1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6130" y="0"/>
            <a:ext cx="1075704" cy="822049"/>
          </a:xfrm>
          <a:prstGeom prst="rect">
            <a:avLst/>
          </a:prstGeom>
        </p:spPr>
      </p:pic>
      <p:pic>
        <p:nvPicPr>
          <p:cNvPr id="8" name="Kép 7" descr="A képen szöveg, clipart látható&#10;&#10;Automatikusan generált leírás">
            <a:extLst>
              <a:ext uri="{FF2B5EF4-FFF2-40B4-BE49-F238E27FC236}">
                <a16:creationId xmlns:a16="http://schemas.microsoft.com/office/drawing/2014/main" id="{0A980419-30A2-49AF-AFA4-7B0B8C38D8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6" y="0"/>
            <a:ext cx="1308295" cy="664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70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1">
            <a:extLst>
              <a:ext uri="{FF2B5EF4-FFF2-40B4-BE49-F238E27FC236}">
                <a16:creationId xmlns:a16="http://schemas.microsoft.com/office/drawing/2014/main" id="{A5578C01-8DA6-4339-9D69-6D962E9B8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2510" y="294163"/>
            <a:ext cx="10515600" cy="1325563"/>
          </a:xfrm>
        </p:spPr>
        <p:txBody>
          <a:bodyPr/>
          <a:lstStyle/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Zajvédelmi hatások I.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473DEBC6-20CE-4380-AC60-AFE163B421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2014855"/>
          </a:xfrm>
        </p:spPr>
        <p:txBody>
          <a:bodyPr>
            <a:normAutofit/>
          </a:bodyPr>
          <a:lstStyle/>
          <a:p>
            <a:r>
              <a:rPr lang="hu-H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Hatástávolságok létesítés idején </a:t>
            </a:r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4D80C6FE-AC58-49DE-8796-EBCFA9395D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73847" y="0"/>
            <a:ext cx="2022283" cy="1051587"/>
          </a:xfrm>
          <a:prstGeom prst="rect">
            <a:avLst/>
          </a:prstGeom>
        </p:spPr>
      </p:pic>
      <p:graphicFrame>
        <p:nvGraphicFramePr>
          <p:cNvPr id="6" name="Táblázat 5">
            <a:extLst>
              <a:ext uri="{FF2B5EF4-FFF2-40B4-BE49-F238E27FC236}">
                <a16:creationId xmlns:a16="http://schemas.microsoft.com/office/drawing/2014/main" id="{A75EA66D-5F00-426D-BB84-F570116E00AE}"/>
              </a:ext>
            </a:extLst>
          </p:cNvPr>
          <p:cNvGraphicFramePr>
            <a:graphicFrameLocks noGrp="1"/>
          </p:cNvGraphicFramePr>
          <p:nvPr/>
        </p:nvGraphicFramePr>
        <p:xfrm>
          <a:off x="1032510" y="2209800"/>
          <a:ext cx="4829506" cy="1066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38848">
                  <a:extLst>
                    <a:ext uri="{9D8B030D-6E8A-4147-A177-3AD203B41FA5}">
                      <a16:colId xmlns:a16="http://schemas.microsoft.com/office/drawing/2014/main" val="1556505598"/>
                    </a:ext>
                  </a:extLst>
                </a:gridCol>
                <a:gridCol w="1234122">
                  <a:extLst>
                    <a:ext uri="{9D8B030D-6E8A-4147-A177-3AD203B41FA5}">
                      <a16:colId xmlns:a16="http://schemas.microsoft.com/office/drawing/2014/main" val="3086857661"/>
                    </a:ext>
                  </a:extLst>
                </a:gridCol>
                <a:gridCol w="1557351">
                  <a:extLst>
                    <a:ext uri="{9D8B030D-6E8A-4147-A177-3AD203B41FA5}">
                      <a16:colId xmlns:a16="http://schemas.microsoft.com/office/drawing/2014/main" val="1210139906"/>
                    </a:ext>
                  </a:extLst>
                </a:gridCol>
                <a:gridCol w="1099185">
                  <a:extLst>
                    <a:ext uri="{9D8B030D-6E8A-4147-A177-3AD203B41FA5}">
                      <a16:colId xmlns:a16="http://schemas.microsoft.com/office/drawing/2014/main" val="177733808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hu-HU" sz="1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Munkaművelet</a:t>
                      </a:r>
                      <a:endParaRPr lang="hu-HU" sz="1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Egyenértékű zajszint</a:t>
                      </a:r>
                    </a:p>
                    <a:p>
                      <a:pPr algn="ctr"/>
                      <a:r>
                        <a:rPr lang="hu-HU" sz="1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nappal (dB)</a:t>
                      </a:r>
                      <a:endParaRPr lang="hu-HU" sz="1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Zajvédelmi szempontú hatásterületének határa (dB)</a:t>
                      </a:r>
                      <a:endParaRPr lang="hu-HU" sz="1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Hatástávolság (m)</a:t>
                      </a:r>
                      <a:endParaRPr lang="hu-HU" sz="1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832027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hu-HU" sz="1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völgyzárógát</a:t>
                      </a:r>
                      <a:endParaRPr lang="hu-HU" sz="1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112,7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hu-H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212,3</a:t>
                      </a:r>
                      <a:endParaRPr lang="hu-H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842001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hu-HU" sz="1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előgát</a:t>
                      </a:r>
                      <a:endParaRPr lang="hu-HU" sz="1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112,7</a:t>
                      </a:r>
                      <a:endParaRPr lang="hu-H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212,3</a:t>
                      </a:r>
                      <a:endParaRPr lang="hu-H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93810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hu-HU" sz="1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árapasztó</a:t>
                      </a:r>
                      <a:endParaRPr lang="hu-HU" sz="1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108,3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134,3</a:t>
                      </a:r>
                      <a:endParaRPr lang="hu-H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792506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hu-HU" sz="1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anyagnyerő</a:t>
                      </a:r>
                      <a:endParaRPr lang="hu-HU" sz="1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109,6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hu-H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153,9</a:t>
                      </a:r>
                      <a:endParaRPr lang="hu-H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62563810"/>
                  </a:ext>
                </a:extLst>
              </a:tr>
            </a:tbl>
          </a:graphicData>
        </a:graphic>
      </p:graphicFrame>
      <p:graphicFrame>
        <p:nvGraphicFramePr>
          <p:cNvPr id="7" name="Táblázat 6">
            <a:extLst>
              <a:ext uri="{FF2B5EF4-FFF2-40B4-BE49-F238E27FC236}">
                <a16:creationId xmlns:a16="http://schemas.microsoft.com/office/drawing/2014/main" id="{DE3683B8-8B4D-4EA8-B4EC-4605EF15D203}"/>
              </a:ext>
            </a:extLst>
          </p:cNvPr>
          <p:cNvGraphicFramePr>
            <a:graphicFrameLocks noGrp="1"/>
          </p:cNvGraphicFramePr>
          <p:nvPr/>
        </p:nvGraphicFramePr>
        <p:xfrm>
          <a:off x="1032510" y="4224655"/>
          <a:ext cx="4141332" cy="1676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87375">
                  <a:extLst>
                    <a:ext uri="{9D8B030D-6E8A-4147-A177-3AD203B41FA5}">
                      <a16:colId xmlns:a16="http://schemas.microsoft.com/office/drawing/2014/main" val="21494719"/>
                    </a:ext>
                  </a:extLst>
                </a:gridCol>
                <a:gridCol w="860922">
                  <a:extLst>
                    <a:ext uri="{9D8B030D-6E8A-4147-A177-3AD203B41FA5}">
                      <a16:colId xmlns:a16="http://schemas.microsoft.com/office/drawing/2014/main" val="1303091265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2406385247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947690153"/>
                    </a:ext>
                  </a:extLst>
                </a:gridCol>
                <a:gridCol w="556260">
                  <a:extLst>
                    <a:ext uri="{9D8B030D-6E8A-4147-A177-3AD203B41FA5}">
                      <a16:colId xmlns:a16="http://schemas.microsoft.com/office/drawing/2014/main" val="3663244354"/>
                    </a:ext>
                  </a:extLst>
                </a:gridCol>
                <a:gridCol w="587375">
                  <a:extLst>
                    <a:ext uri="{9D8B030D-6E8A-4147-A177-3AD203B41FA5}">
                      <a16:colId xmlns:a16="http://schemas.microsoft.com/office/drawing/2014/main" val="425663142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hu-HU" sz="1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Sorszám</a:t>
                      </a:r>
                      <a:endParaRPr lang="hu-HU" sz="1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Helyrajzi szám</a:t>
                      </a:r>
                      <a:endParaRPr lang="hu-HU" sz="1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Receptor</a:t>
                      </a:r>
                    </a:p>
                    <a:p>
                      <a:pPr algn="ctr"/>
                      <a:r>
                        <a:rPr lang="hu-HU" sz="1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magassága (m)</a:t>
                      </a:r>
                      <a:endParaRPr lang="hu-HU" sz="1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Határérték</a:t>
                      </a:r>
                    </a:p>
                    <a:p>
                      <a:pPr algn="ctr"/>
                      <a:r>
                        <a:rPr lang="hu-HU" sz="1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(dB)</a:t>
                      </a:r>
                      <a:endParaRPr lang="hu-HU" sz="1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Zajszint</a:t>
                      </a:r>
                    </a:p>
                    <a:p>
                      <a:pPr algn="ctr"/>
                      <a:r>
                        <a:rPr lang="hu-HU" sz="1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(dB)</a:t>
                      </a:r>
                      <a:endParaRPr lang="hu-HU" sz="1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Túllépés</a:t>
                      </a:r>
                    </a:p>
                    <a:p>
                      <a:pPr algn="ctr"/>
                      <a:r>
                        <a:rPr lang="hu-HU" sz="1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(dB)</a:t>
                      </a:r>
                      <a:endParaRPr lang="hu-HU" sz="1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8866884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hu-HU" sz="1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hu-HU" sz="1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hu-HU" sz="1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160,6</a:t>
                      </a:r>
                      <a:endParaRPr lang="hu-HU" sz="1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hu-HU" sz="1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52,3</a:t>
                      </a:r>
                      <a:endParaRPr lang="hu-HU" sz="1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hu-HU" sz="1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6030332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hu-HU" sz="1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hu-HU" sz="1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012/1</a:t>
                      </a:r>
                      <a:endParaRPr lang="hu-HU" sz="1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150,75</a:t>
                      </a:r>
                      <a:endParaRPr lang="hu-HU" sz="1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hu-HU" sz="1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58,2</a:t>
                      </a:r>
                      <a:endParaRPr lang="hu-HU" sz="1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hu-HU" sz="1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547202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hu-HU" sz="1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hu-HU" sz="1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18/1</a:t>
                      </a:r>
                      <a:endParaRPr lang="hu-HU" sz="1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162,77</a:t>
                      </a:r>
                      <a:endParaRPr lang="hu-HU" sz="1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hu-HU" sz="1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41,6</a:t>
                      </a:r>
                      <a:endParaRPr lang="hu-HU" sz="1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hu-HU" sz="1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1099574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hu-HU" sz="1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hu-HU" sz="1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hu-HU" sz="1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162,21</a:t>
                      </a:r>
                      <a:endParaRPr lang="hu-HU" sz="1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hu-HU" sz="1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41,0</a:t>
                      </a:r>
                      <a:endParaRPr lang="hu-HU" sz="1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hu-HU" sz="1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41851456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hu-HU" sz="1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hu-HU" sz="1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057/1</a:t>
                      </a:r>
                      <a:endParaRPr lang="hu-HU" sz="1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162,67</a:t>
                      </a:r>
                      <a:endParaRPr lang="hu-HU" sz="1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hu-HU" sz="1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47,5</a:t>
                      </a:r>
                      <a:endParaRPr lang="hu-HU" sz="1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hu-HU" sz="1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4219470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hu-HU" sz="1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hu-HU" sz="1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058/1</a:t>
                      </a:r>
                      <a:endParaRPr lang="hu-HU" sz="1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165,76</a:t>
                      </a:r>
                      <a:endParaRPr lang="hu-HU" sz="1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hu-HU" sz="1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43,5</a:t>
                      </a:r>
                      <a:endParaRPr lang="hu-HU" sz="1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hu-HU" sz="1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23915782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hu-HU" sz="1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hu-HU" sz="1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083/1</a:t>
                      </a:r>
                      <a:endParaRPr lang="hu-HU" sz="1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173,8</a:t>
                      </a:r>
                      <a:endParaRPr lang="hu-HU" sz="1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hu-HU" sz="1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44,7</a:t>
                      </a:r>
                      <a:endParaRPr lang="hu-HU" sz="1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hu-HU" sz="1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23340884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hu-HU" sz="1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hu-HU" sz="1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083/5</a:t>
                      </a:r>
                      <a:endParaRPr lang="hu-HU" sz="1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165,56</a:t>
                      </a:r>
                      <a:endParaRPr lang="hu-HU" sz="1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hu-HU" sz="1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40,5</a:t>
                      </a:r>
                      <a:endParaRPr lang="hu-HU" sz="1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hu-HU" sz="1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8304526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hu-HU" sz="1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hu-HU" sz="1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119/6</a:t>
                      </a:r>
                      <a:endParaRPr lang="hu-HU" sz="1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153,19</a:t>
                      </a:r>
                      <a:endParaRPr lang="hu-HU" sz="1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hu-HU" sz="1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52,5</a:t>
                      </a:r>
                      <a:endParaRPr lang="hu-HU" sz="1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hu-HU" sz="1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361106429"/>
                  </a:ext>
                </a:extLst>
              </a:tr>
            </a:tbl>
          </a:graphicData>
        </a:graphic>
      </p:graphicFrame>
      <p:sp>
        <p:nvSpPr>
          <p:cNvPr id="8" name="Tartalom helye 2">
            <a:extLst>
              <a:ext uri="{FF2B5EF4-FFF2-40B4-BE49-F238E27FC236}">
                <a16:creationId xmlns:a16="http://schemas.microsoft.com/office/drawing/2014/main" id="{DADA83E4-E751-4464-952E-10375F112969}"/>
              </a:ext>
            </a:extLst>
          </p:cNvPr>
          <p:cNvSpPr txBox="1">
            <a:spLocks/>
          </p:cNvSpPr>
          <p:nvPr/>
        </p:nvSpPr>
        <p:spPr>
          <a:xfrm>
            <a:off x="1032510" y="3777332"/>
            <a:ext cx="5257800" cy="20148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Védendő objektumoknál kialakuló zajszintek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2C3BE41B-8920-44B1-83DD-9120FDE0B58D}"/>
              </a:ext>
            </a:extLst>
          </p:cNvPr>
          <p:cNvSpPr txBox="1"/>
          <p:nvPr/>
        </p:nvSpPr>
        <p:spPr>
          <a:xfrm>
            <a:off x="6290311" y="1954727"/>
            <a:ext cx="5063490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hu-H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Nappali időszakban a tervezett üzemidők mellett a legközelebbi ingatlanoknál </a:t>
            </a:r>
            <a:r>
              <a:rPr lang="hu-HU" sz="1600" b="1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határérték-túllépés nem várható</a:t>
            </a:r>
            <a:r>
              <a:rPr lang="hu-HU" sz="1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hu-H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azonban a lakóházak az építés zajvédelmi hatásterületén belül helyezkednek el.</a:t>
            </a:r>
          </a:p>
          <a:p>
            <a:pPr algn="just"/>
            <a:r>
              <a:rPr lang="hu-H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hu-H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Az érintett közúton a várható additív 20 db személygépkocsi és 4 db tehergépkocsi </a:t>
            </a:r>
            <a:r>
              <a:rPr lang="hu-HU" sz="1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0,43-0,45 dB zajszintemelkedést eredményez </a:t>
            </a:r>
            <a:r>
              <a:rPr lang="hu-H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mindösszesen. </a:t>
            </a:r>
          </a:p>
          <a:p>
            <a:pPr algn="just"/>
            <a:endParaRPr lang="hu-H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hu-H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 hatás csak nappali időszakra korlátozódik, a </a:t>
            </a:r>
            <a:r>
              <a:rPr lang="hu-HU" sz="1600" b="1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növekedés elhanyagolható érték.</a:t>
            </a:r>
          </a:p>
          <a:p>
            <a:pPr algn="just"/>
            <a:endParaRPr lang="hu-HU" sz="1600" b="1" u="sng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hu-H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 forgalomnövekedésből eredő </a:t>
            </a:r>
            <a:r>
              <a:rPr lang="hu-HU" sz="1600" b="1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zajszintnövekedés nem jelentős, nem várható nagy mértékű a lakosságot érintő negatív hatás.</a:t>
            </a:r>
          </a:p>
          <a:p>
            <a:endParaRPr lang="hu-HU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20AFC871-7978-4969-BB05-1DBA8A1F35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6130" y="0"/>
            <a:ext cx="1075704" cy="822049"/>
          </a:xfrm>
          <a:prstGeom prst="rect">
            <a:avLst/>
          </a:prstGeom>
        </p:spPr>
      </p:pic>
      <p:pic>
        <p:nvPicPr>
          <p:cNvPr id="11" name="Kép 10" descr="A képen szöveg, clipart látható&#10;&#10;Automatikusan generált leírás">
            <a:extLst>
              <a:ext uri="{FF2B5EF4-FFF2-40B4-BE49-F238E27FC236}">
                <a16:creationId xmlns:a16="http://schemas.microsoft.com/office/drawing/2014/main" id="{105F1E10-A33E-4C1E-B35E-9EA7811D33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6" y="0"/>
            <a:ext cx="1308295" cy="664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110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D160CA22-DC04-4DA3-B984-651155CBA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324" y="352835"/>
            <a:ext cx="10515600" cy="1325563"/>
          </a:xfrm>
        </p:spPr>
        <p:txBody>
          <a:bodyPr/>
          <a:lstStyle/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Zajvédelmi hatások II. - Hatásterületek</a:t>
            </a:r>
          </a:p>
        </p:txBody>
      </p:sp>
      <p:pic>
        <p:nvPicPr>
          <p:cNvPr id="17" name="Tartalom helye 16">
            <a:extLst>
              <a:ext uri="{FF2B5EF4-FFF2-40B4-BE49-F238E27FC236}">
                <a16:creationId xmlns:a16="http://schemas.microsoft.com/office/drawing/2014/main" id="{140038DF-06A4-472C-9C13-E624BA56B1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5400000">
            <a:off x="1355808" y="1125317"/>
            <a:ext cx="3815342" cy="5400000"/>
          </a:xfrm>
          <a:prstGeom prst="rect">
            <a:avLst/>
          </a:prstGeom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3D46F4AE-6A59-47A9-B3CF-A006B7FD58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3847" y="0"/>
            <a:ext cx="2022283" cy="1051587"/>
          </a:xfrm>
          <a:prstGeom prst="rect">
            <a:avLst/>
          </a:prstGeom>
        </p:spPr>
      </p:pic>
      <p:pic>
        <p:nvPicPr>
          <p:cNvPr id="19" name="Kép 18">
            <a:extLst>
              <a:ext uri="{FF2B5EF4-FFF2-40B4-BE49-F238E27FC236}">
                <a16:creationId xmlns:a16="http://schemas.microsoft.com/office/drawing/2014/main" id="{0FFF450E-CD43-48FB-B2CC-D5F9558C50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7255675" y="1125315"/>
            <a:ext cx="3815339" cy="5400000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2EDD4B55-064D-4665-909F-F99CEF94DAD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6130" y="0"/>
            <a:ext cx="1075704" cy="822049"/>
          </a:xfrm>
          <a:prstGeom prst="rect">
            <a:avLst/>
          </a:prstGeom>
        </p:spPr>
      </p:pic>
      <p:pic>
        <p:nvPicPr>
          <p:cNvPr id="7" name="Kép 6" descr="A képen szöveg, clipart látható&#10;&#10;Automatikusan generált leírás">
            <a:extLst>
              <a:ext uri="{FF2B5EF4-FFF2-40B4-BE49-F238E27FC236}">
                <a16:creationId xmlns:a16="http://schemas.microsoft.com/office/drawing/2014/main" id="{5B27A9A5-B649-4C12-94BF-7C6CE573A02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6" y="0"/>
            <a:ext cx="1308295" cy="664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6073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</TotalTime>
  <Words>2807</Words>
  <Application>Microsoft Office PowerPoint</Application>
  <PresentationFormat>Szélesvásznú</PresentationFormat>
  <Paragraphs>512</Paragraphs>
  <Slides>25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4</vt:i4>
      </vt:variant>
      <vt:variant>
        <vt:lpstr>Téma</vt:lpstr>
      </vt:variant>
      <vt:variant>
        <vt:i4>1</vt:i4>
      </vt:variant>
      <vt:variant>
        <vt:lpstr>Diacímek</vt:lpstr>
      </vt:variant>
      <vt:variant>
        <vt:i4>25</vt:i4>
      </vt:variant>
    </vt:vector>
  </HeadingPairs>
  <TitlesOfParts>
    <vt:vector size="30" baseType="lpstr">
      <vt:lpstr>Arial</vt:lpstr>
      <vt:lpstr>Calibri</vt:lpstr>
      <vt:lpstr>Calibri Light</vt:lpstr>
      <vt:lpstr>Times New Roman</vt:lpstr>
      <vt:lpstr>Office-téma</vt:lpstr>
      <vt:lpstr>PowerPoint-bemutató</vt:lpstr>
      <vt:lpstr>PowerPoint-bemutató</vt:lpstr>
      <vt:lpstr>A létesítés és üzemelés idején várható hatótényezők</vt:lpstr>
      <vt:lpstr>Levegőtisztaság-védelmi hatások I.</vt:lpstr>
      <vt:lpstr>Levegőtisztaság-védelmi hatások II. Munkagépek – Nitrogén-oxidok</vt:lpstr>
      <vt:lpstr>Levegőtisztaság-védelmi hatások III. PM10, TSPM</vt:lpstr>
      <vt:lpstr>Levegőtisztaság-védelmi hatások IV. Szállítás</vt:lpstr>
      <vt:lpstr>Zajvédelmi hatások I.</vt:lpstr>
      <vt:lpstr>Zajvédelmi hatások II. - Hatásterületek</vt:lpstr>
      <vt:lpstr>Talajvédelmi hatások</vt:lpstr>
      <vt:lpstr>Hulladékgazdálkodás</vt:lpstr>
      <vt:lpstr>Üzemeltetés hatásai</vt:lpstr>
      <vt:lpstr>Vízvédelmi hatások – Felszíni víztestek</vt:lpstr>
      <vt:lpstr>Vízvédelmi hatások – Felszín alatti víztestek</vt:lpstr>
      <vt:lpstr>Élővilágvédelem: vizsgált élőlénycsoportok</vt:lpstr>
      <vt:lpstr>Alapállapot</vt:lpstr>
      <vt:lpstr>Alapállapot</vt:lpstr>
      <vt:lpstr>Alapállapot</vt:lpstr>
      <vt:lpstr>Alapállapot</vt:lpstr>
      <vt:lpstr>Alapállapot – növény- és állatfajok</vt:lpstr>
      <vt:lpstr>Építési időszak hatásai - ~11 ha közvetlen érintettség (anyagnyerőkkel)</vt:lpstr>
      <vt:lpstr>Üzemelési időszak hatásai</vt:lpstr>
      <vt:lpstr>Korlátozásra tett javaslatok</vt:lpstr>
      <vt:lpstr>VKI értékelés – biológiai minőségi elemek</vt:lpstr>
      <vt:lpstr>PowerPoint-bemutató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creator>Bioaqua2</dc:creator>
  <cp:lastModifiedBy>Gergely Gulyas</cp:lastModifiedBy>
  <cp:revision>21</cp:revision>
  <dcterms:created xsi:type="dcterms:W3CDTF">2021-12-15T08:26:13Z</dcterms:created>
  <dcterms:modified xsi:type="dcterms:W3CDTF">2022-01-05T12:19:15Z</dcterms:modified>
</cp:coreProperties>
</file>